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av" ContentType="audio/x-wav"/>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activeX/activeX1.xml" ContentType="application/vnd.ms-office.activeX+xml"/>
  <Override PartName="/ppt/activeX/activeX1.bin" ContentType="application/vnd.ms-office.activeX"/>
  <Override PartName="/ppt/activeX/activeX2.xml" ContentType="application/vnd.ms-office.activeX+xml"/>
  <Override PartName="/ppt/activeX/activeX2.bin" ContentType="application/vnd.ms-office.activeX"/>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Lst>
  <p:notesMasterIdLst>
    <p:notesMasterId r:id="rId93"/>
  </p:notesMasterIdLst>
  <p:sldIdLst>
    <p:sldId id="256" r:id="rId2"/>
    <p:sldId id="293" r:id="rId3"/>
    <p:sldId id="311" r:id="rId4"/>
    <p:sldId id="379" r:id="rId5"/>
    <p:sldId id="380" r:id="rId6"/>
    <p:sldId id="260" r:id="rId7"/>
    <p:sldId id="314" r:id="rId8"/>
    <p:sldId id="381" r:id="rId9"/>
    <p:sldId id="382" r:id="rId10"/>
    <p:sldId id="383" r:id="rId11"/>
    <p:sldId id="384" r:id="rId12"/>
    <p:sldId id="385" r:id="rId13"/>
    <p:sldId id="386" r:id="rId14"/>
    <p:sldId id="387" r:id="rId15"/>
    <p:sldId id="388" r:id="rId16"/>
    <p:sldId id="389" r:id="rId17"/>
    <p:sldId id="390" r:id="rId18"/>
    <p:sldId id="391" r:id="rId19"/>
    <p:sldId id="322" r:id="rId20"/>
    <p:sldId id="323" r:id="rId21"/>
    <p:sldId id="324" r:id="rId22"/>
    <p:sldId id="325" r:id="rId23"/>
    <p:sldId id="392" r:id="rId24"/>
    <p:sldId id="326" r:id="rId25"/>
    <p:sldId id="393" r:id="rId26"/>
    <p:sldId id="327" r:id="rId27"/>
    <p:sldId id="328" r:id="rId28"/>
    <p:sldId id="329" r:id="rId29"/>
    <p:sldId id="330" r:id="rId30"/>
    <p:sldId id="394" r:id="rId31"/>
    <p:sldId id="395" r:id="rId32"/>
    <p:sldId id="396" r:id="rId33"/>
    <p:sldId id="397" r:id="rId34"/>
    <p:sldId id="398" r:id="rId35"/>
    <p:sldId id="331" r:id="rId36"/>
    <p:sldId id="399" r:id="rId37"/>
    <p:sldId id="401" r:id="rId38"/>
    <p:sldId id="402" r:id="rId39"/>
    <p:sldId id="403" r:id="rId40"/>
    <p:sldId id="404" r:id="rId41"/>
    <p:sldId id="400" r:id="rId42"/>
    <p:sldId id="334" r:id="rId43"/>
    <p:sldId id="335" r:id="rId44"/>
    <p:sldId id="336" r:id="rId45"/>
    <p:sldId id="337" r:id="rId46"/>
    <p:sldId id="338" r:id="rId47"/>
    <p:sldId id="342" r:id="rId48"/>
    <p:sldId id="343" r:id="rId49"/>
    <p:sldId id="426" r:id="rId50"/>
    <p:sldId id="405" r:id="rId51"/>
    <p:sldId id="406" r:id="rId52"/>
    <p:sldId id="407" r:id="rId53"/>
    <p:sldId id="409" r:id="rId54"/>
    <p:sldId id="410" r:id="rId55"/>
    <p:sldId id="411" r:id="rId56"/>
    <p:sldId id="412" r:id="rId57"/>
    <p:sldId id="413" r:id="rId58"/>
    <p:sldId id="414" r:id="rId59"/>
    <p:sldId id="415" r:id="rId60"/>
    <p:sldId id="416" r:id="rId61"/>
    <p:sldId id="418" r:id="rId62"/>
    <p:sldId id="344" r:id="rId63"/>
    <p:sldId id="345" r:id="rId64"/>
    <p:sldId id="346" r:id="rId65"/>
    <p:sldId id="347" r:id="rId66"/>
    <p:sldId id="348" r:id="rId67"/>
    <p:sldId id="350" r:id="rId68"/>
    <p:sldId id="377" r:id="rId69"/>
    <p:sldId id="358" r:id="rId70"/>
    <p:sldId id="359" r:id="rId71"/>
    <p:sldId id="360" r:id="rId72"/>
    <p:sldId id="361" r:id="rId73"/>
    <p:sldId id="428" r:id="rId74"/>
    <p:sldId id="427" r:id="rId75"/>
    <p:sldId id="362" r:id="rId76"/>
    <p:sldId id="363" r:id="rId77"/>
    <p:sldId id="364" r:id="rId78"/>
    <p:sldId id="365" r:id="rId79"/>
    <p:sldId id="366" r:id="rId80"/>
    <p:sldId id="367" r:id="rId81"/>
    <p:sldId id="368" r:id="rId82"/>
    <p:sldId id="369" r:id="rId83"/>
    <p:sldId id="370" r:id="rId84"/>
    <p:sldId id="429" r:id="rId85"/>
    <p:sldId id="430" r:id="rId86"/>
    <p:sldId id="431" r:id="rId87"/>
    <p:sldId id="432" r:id="rId88"/>
    <p:sldId id="433" r:id="rId89"/>
    <p:sldId id="434" r:id="rId90"/>
    <p:sldId id="435" r:id="rId91"/>
    <p:sldId id="374" r:id="rId92"/>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CC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92" autoAdjust="0"/>
    <p:restoredTop sz="89241" autoAdjust="0"/>
  </p:normalViewPr>
  <p:slideViewPr>
    <p:cSldViewPr snapToGrid="0">
      <p:cViewPr varScale="1">
        <p:scale>
          <a:sx n="71" d="100"/>
          <a:sy n="71" d="100"/>
        </p:scale>
        <p:origin x="54" y="44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notesMaster" Target="notesMasters/notesMaster1.xml"/><Relationship Id="rId98"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activeX/activeX2.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AA253E4B-54B1-4E59-8E11-26D620883BDC}" type="datetimeFigureOut">
              <a:rPr lang="zh-CN" altLang="en-US"/>
              <a:t>2017/7/10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1EC2FE86-6D57-4C79-AF63-1CCF3BCAF0AF}"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自定义版式">
    <p:bg>
      <p:bgPr>
        <a:blipFill dpi="0" rotWithShape="1">
          <a:blip r:embed="rId2">
            <a:alphaModFix amt="50000"/>
            <a:lum/>
          </a:blip>
          <a:srcRect/>
          <a:stretch>
            <a:fillRect t="-5000" b="-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8097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t="613"/>
          <a:stretch>
            <a:fillRect/>
          </a:stretch>
        </p:blipFill>
        <p:spPr bwMode="auto">
          <a:xfrm>
            <a:off x="0" y="357188"/>
            <a:ext cx="1905000" cy="6265862"/>
          </a:xfrm>
          <a:prstGeom prst="rect">
            <a:avLst/>
          </a:prstGeom>
          <a:noFill/>
          <a:ln w="9525">
            <a:noFill/>
            <a:miter lim="800000"/>
            <a:headEnd/>
            <a:tailEnd/>
          </a:ln>
        </p:spPr>
      </p:pic>
      <p:pic>
        <p:nvPicPr>
          <p:cNvPr id="3" name="图片 2"/>
          <p:cNvPicPr>
            <a:picLocks noChangeAspect="1"/>
          </p:cNvPicPr>
          <p:nvPr/>
        </p:nvPicPr>
        <p:blipFill>
          <a:blip r:embed="rId2"/>
          <a:srcRect t="613"/>
          <a:stretch>
            <a:fillRect/>
          </a:stretch>
        </p:blipFill>
        <p:spPr bwMode="auto">
          <a:xfrm>
            <a:off x="0" y="357188"/>
            <a:ext cx="1905000" cy="6265862"/>
          </a:xfrm>
          <a:prstGeom prst="rect">
            <a:avLst/>
          </a:prstGeom>
          <a:noFill/>
          <a:ln w="9525">
            <a:noFill/>
            <a:miter lim="800000"/>
            <a:headEnd/>
            <a:tailEnd/>
          </a:ln>
        </p:spPr>
      </p:pic>
      <p:pic>
        <p:nvPicPr>
          <p:cNvPr id="4" name="图片 3"/>
          <p:cNvPicPr>
            <a:picLocks noChangeAspect="1"/>
          </p:cNvPicPr>
          <p:nvPr userDrawn="1"/>
        </p:nvPicPr>
        <p:blipFill>
          <a:blip r:embed="rId2"/>
          <a:srcRect t="613"/>
          <a:stretch>
            <a:fillRect/>
          </a:stretch>
        </p:blipFill>
        <p:spPr bwMode="auto">
          <a:xfrm>
            <a:off x="0" y="357188"/>
            <a:ext cx="1905000" cy="6265862"/>
          </a:xfrm>
          <a:prstGeom prst="rect">
            <a:avLst/>
          </a:prstGeom>
          <a:noFill/>
          <a:ln w="9525">
            <a:noFill/>
            <a:miter lim="800000"/>
            <a:headEnd/>
            <a:tailEnd/>
          </a:ln>
        </p:spPr>
      </p:pic>
    </p:spTree>
    <p:extLst>
      <p:ext uri="{BB962C8B-B14F-4D97-AF65-F5344CB8AC3E}">
        <p14:creationId xmlns:p14="http://schemas.microsoft.com/office/powerpoint/2010/main" val="22150819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标题和内容">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pic>
        <p:nvPicPr>
          <p:cNvPr id="3" name="图片 2"/>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pic>
        <p:nvPicPr>
          <p:cNvPr id="4" name="图片 3"/>
          <p:cNvPicPr>
            <a:picLocks noChangeAspect="1"/>
          </p:cNvPicPr>
          <p:nvPr userDrawn="1"/>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spTree>
    <p:extLst>
      <p:ext uri="{BB962C8B-B14F-4D97-AF65-F5344CB8AC3E}">
        <p14:creationId xmlns:p14="http://schemas.microsoft.com/office/powerpoint/2010/main" val="144140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自定义版式">
    <p:bg>
      <p:bgPr>
        <a:blipFill dpi="0" rotWithShape="1">
          <a:blip r:embed="rId2">
            <a:alphaModFix amt="50000"/>
            <a:lum/>
          </a:blip>
          <a:srcRect/>
          <a:stretch>
            <a:fillRect l="-5000" r="-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6729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自定义版式">
    <p:bg>
      <p:bgPr>
        <a:blipFill dpi="0" rotWithShape="1">
          <a:blip r:embed="rId2">
            <a:alphaModFix amt="50000"/>
            <a:lum/>
          </a:blip>
          <a:srcRect/>
          <a:stretch>
            <a:fillRect t="-4000" b="-4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0773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自定义版式">
    <p:bg>
      <p:bgPr>
        <a:blipFill dpi="0" rotWithShape="1">
          <a:blip r:embed="rId2">
            <a:alphaModFix amt="50000"/>
            <a:lum/>
          </a:blip>
          <a:srcRect/>
          <a:stretch>
            <a:fillRect t="-10000" b="-1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3819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7649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pic>
        <p:nvPicPr>
          <p:cNvPr id="2" name="图片 6"/>
          <p:cNvPicPr>
            <a:picLocks noChangeAspect="1"/>
          </p:cNvPicPr>
          <p:nvPr/>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3" name="图片 7"/>
          <p:cNvPicPr>
            <a:picLocks noChangeAspect="1"/>
          </p:cNvPicPr>
          <p:nvPr/>
        </p:nvPicPr>
        <p:blipFill>
          <a:blip r:embed="rId3"/>
          <a:srcRect/>
          <a:stretch>
            <a:fillRect/>
          </a:stretch>
        </p:blipFill>
        <p:spPr bwMode="auto">
          <a:xfrm>
            <a:off x="0" y="4943475"/>
            <a:ext cx="1343025" cy="1914525"/>
          </a:xfrm>
          <a:prstGeom prst="rect">
            <a:avLst/>
          </a:prstGeom>
          <a:noFill/>
          <a:ln w="9525">
            <a:noFill/>
            <a:miter lim="800000"/>
            <a:headEnd/>
            <a:tailEnd/>
          </a:ln>
        </p:spPr>
      </p:pic>
      <p:pic>
        <p:nvPicPr>
          <p:cNvPr id="4" name="图片 6"/>
          <p:cNvPicPr>
            <a:picLocks noChangeAspect="1"/>
          </p:cNvPicPr>
          <p:nvPr/>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5" name="图片 7"/>
          <p:cNvPicPr>
            <a:picLocks noChangeAspect="1"/>
          </p:cNvPicPr>
          <p:nvPr/>
        </p:nvPicPr>
        <p:blipFill>
          <a:blip r:embed="rId3"/>
          <a:srcRect/>
          <a:stretch>
            <a:fillRect/>
          </a:stretch>
        </p:blipFill>
        <p:spPr bwMode="auto">
          <a:xfrm>
            <a:off x="0" y="4943475"/>
            <a:ext cx="1343025" cy="1914525"/>
          </a:xfrm>
          <a:prstGeom prst="rect">
            <a:avLst/>
          </a:prstGeom>
          <a:noFill/>
          <a:ln w="9525">
            <a:noFill/>
            <a:miter lim="800000"/>
            <a:headEnd/>
            <a:tailEnd/>
          </a:ln>
        </p:spPr>
      </p:pic>
      <p:pic>
        <p:nvPicPr>
          <p:cNvPr id="6" name="图片 6"/>
          <p:cNvPicPr>
            <a:picLocks noChangeAspect="1"/>
          </p:cNvPicPr>
          <p:nvPr userDrawn="1"/>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7" name="图片 7"/>
          <p:cNvPicPr>
            <a:picLocks noChangeAspect="1"/>
          </p:cNvPicPr>
          <p:nvPr userDrawn="1"/>
        </p:nvPicPr>
        <p:blipFill>
          <a:blip r:embed="rId3"/>
          <a:srcRect/>
          <a:stretch>
            <a:fillRect/>
          </a:stretch>
        </p:blipFill>
        <p:spPr bwMode="auto">
          <a:xfrm>
            <a:off x="0" y="4943475"/>
            <a:ext cx="1343025" cy="1914525"/>
          </a:xfrm>
          <a:prstGeom prst="rect">
            <a:avLst/>
          </a:prstGeom>
          <a:noFill/>
          <a:ln w="9525">
            <a:noFill/>
            <a:miter lim="800000"/>
            <a:headEnd/>
            <a:tailEnd/>
          </a:ln>
        </p:spPr>
      </p:pic>
    </p:spTree>
    <p:extLst>
      <p:ext uri="{BB962C8B-B14F-4D97-AF65-F5344CB8AC3E}">
        <p14:creationId xmlns:p14="http://schemas.microsoft.com/office/powerpoint/2010/main" val="3969184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pic>
        <p:nvPicPr>
          <p:cNvPr id="2" name="图片 6"/>
          <p:cNvPicPr>
            <a:picLocks noChangeAspect="1"/>
          </p:cNvPicPr>
          <p:nvPr/>
        </p:nvPicPr>
        <p:blipFill>
          <a:blip r:embed="rId2"/>
          <a:srcRect/>
          <a:stretch>
            <a:fillRect/>
          </a:stretch>
        </p:blipFill>
        <p:spPr bwMode="auto">
          <a:xfrm>
            <a:off x="8818563" y="0"/>
            <a:ext cx="3362325" cy="6858000"/>
          </a:xfrm>
          <a:prstGeom prst="rect">
            <a:avLst/>
          </a:prstGeom>
          <a:noFill/>
          <a:ln w="9525">
            <a:noFill/>
            <a:miter lim="800000"/>
            <a:headEnd/>
            <a:tailEnd/>
          </a:ln>
        </p:spPr>
      </p:pic>
      <p:pic>
        <p:nvPicPr>
          <p:cNvPr id="3" name="图片 6"/>
          <p:cNvPicPr>
            <a:picLocks noChangeAspect="1"/>
          </p:cNvPicPr>
          <p:nvPr/>
        </p:nvPicPr>
        <p:blipFill>
          <a:blip r:embed="rId2"/>
          <a:srcRect/>
          <a:stretch>
            <a:fillRect/>
          </a:stretch>
        </p:blipFill>
        <p:spPr bwMode="auto">
          <a:xfrm>
            <a:off x="8818563" y="0"/>
            <a:ext cx="3362325" cy="6858000"/>
          </a:xfrm>
          <a:prstGeom prst="rect">
            <a:avLst/>
          </a:prstGeom>
          <a:noFill/>
          <a:ln w="9525">
            <a:noFill/>
            <a:miter lim="800000"/>
            <a:headEnd/>
            <a:tailEnd/>
          </a:ln>
        </p:spPr>
      </p:pic>
      <p:pic>
        <p:nvPicPr>
          <p:cNvPr id="4" name="图片 6"/>
          <p:cNvPicPr>
            <a:picLocks noChangeAspect="1"/>
          </p:cNvPicPr>
          <p:nvPr userDrawn="1"/>
        </p:nvPicPr>
        <p:blipFill>
          <a:blip r:embed="rId2"/>
          <a:srcRect/>
          <a:stretch>
            <a:fillRect/>
          </a:stretch>
        </p:blipFill>
        <p:spPr bwMode="auto">
          <a:xfrm>
            <a:off x="8818563" y="0"/>
            <a:ext cx="3362325" cy="6858000"/>
          </a:xfrm>
          <a:prstGeom prst="rect">
            <a:avLst/>
          </a:prstGeom>
          <a:noFill/>
          <a:ln w="9525">
            <a:noFill/>
            <a:miter lim="800000"/>
            <a:headEnd/>
            <a:tailEnd/>
          </a:ln>
        </p:spPr>
      </p:pic>
    </p:spTree>
    <p:extLst>
      <p:ext uri="{BB962C8B-B14F-4D97-AF65-F5344CB8AC3E}">
        <p14:creationId xmlns:p14="http://schemas.microsoft.com/office/powerpoint/2010/main" val="4226826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3" name="图片 3"/>
          <p:cNvPicPr>
            <a:picLocks noChangeAspect="1"/>
          </p:cNvPicPr>
          <p:nvPr/>
        </p:nvPicPr>
        <p:blipFill>
          <a:blip r:embed="rId3"/>
          <a:srcRect/>
          <a:stretch>
            <a:fillRect/>
          </a:stretch>
        </p:blipFill>
        <p:spPr bwMode="auto">
          <a:xfrm>
            <a:off x="10291763" y="376238"/>
            <a:ext cx="1276350" cy="1323975"/>
          </a:xfrm>
          <a:prstGeom prst="rect">
            <a:avLst/>
          </a:prstGeom>
          <a:noFill/>
          <a:ln w="9525">
            <a:noFill/>
            <a:miter lim="800000"/>
            <a:headEnd/>
            <a:tailEnd/>
          </a:ln>
        </p:spPr>
      </p:pic>
      <p:pic>
        <p:nvPicPr>
          <p:cNvPr id="4" name="图片 2"/>
          <p:cNvPicPr>
            <a:picLocks noChangeAspect="1"/>
          </p:cNvPicPr>
          <p:nvPr/>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5" name="图片 3"/>
          <p:cNvPicPr>
            <a:picLocks noChangeAspect="1"/>
          </p:cNvPicPr>
          <p:nvPr/>
        </p:nvPicPr>
        <p:blipFill>
          <a:blip r:embed="rId3"/>
          <a:srcRect/>
          <a:stretch>
            <a:fillRect/>
          </a:stretch>
        </p:blipFill>
        <p:spPr bwMode="auto">
          <a:xfrm>
            <a:off x="10291763" y="376238"/>
            <a:ext cx="1276350" cy="1323975"/>
          </a:xfrm>
          <a:prstGeom prst="rect">
            <a:avLst/>
          </a:prstGeom>
          <a:noFill/>
          <a:ln w="9525">
            <a:noFill/>
            <a:miter lim="800000"/>
            <a:headEnd/>
            <a:tailEnd/>
          </a:ln>
        </p:spPr>
      </p:pic>
      <p:pic>
        <p:nvPicPr>
          <p:cNvPr id="6" name="图片 2"/>
          <p:cNvPicPr>
            <a:picLocks noChangeAspect="1"/>
          </p:cNvPicPr>
          <p:nvPr userDrawn="1"/>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7" name="图片 3"/>
          <p:cNvPicPr>
            <a:picLocks noChangeAspect="1"/>
          </p:cNvPicPr>
          <p:nvPr userDrawn="1"/>
        </p:nvPicPr>
        <p:blipFill>
          <a:blip r:embed="rId3"/>
          <a:srcRect/>
          <a:stretch>
            <a:fillRect/>
          </a:stretch>
        </p:blipFill>
        <p:spPr bwMode="auto">
          <a:xfrm>
            <a:off x="10291763" y="376238"/>
            <a:ext cx="1276350" cy="1323975"/>
          </a:xfrm>
          <a:prstGeom prst="rect">
            <a:avLst/>
          </a:prstGeom>
          <a:noFill/>
          <a:ln w="9525">
            <a:noFill/>
            <a:miter lim="800000"/>
            <a:headEnd/>
            <a:tailEnd/>
          </a:ln>
        </p:spPr>
      </p:pic>
    </p:spTree>
    <p:extLst>
      <p:ext uri="{BB962C8B-B14F-4D97-AF65-F5344CB8AC3E}">
        <p14:creationId xmlns:p14="http://schemas.microsoft.com/office/powerpoint/2010/main" val="1601182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6" dur="2000" fill="hold"/>
                                        <p:tgtEl>
                                          <p:spTgt spid="3"/>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8" dur="2000" fill="hold"/>
                                        <p:tgtEl>
                                          <p:spTgt spid="5"/>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10"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3" name="组合 3"/>
          <p:cNvGrpSpPr/>
          <p:nvPr/>
        </p:nvGrpSpPr>
        <p:grpSpPr bwMode="auto">
          <a:xfrm>
            <a:off x="-1406842" y="-116522"/>
            <a:ext cx="2008187" cy="706437"/>
            <a:chOff x="248784" y="452514"/>
            <a:chExt cx="2009094" cy="706492"/>
          </a:xfrm>
        </p:grpSpPr>
        <p:pic>
          <p:nvPicPr>
            <p:cNvPr id="4"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5"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pic>
        <p:nvPicPr>
          <p:cNvPr id="6" name="图片 2"/>
          <p:cNvPicPr>
            <a:picLocks noChangeAspect="1"/>
          </p:cNvPicPr>
          <p:nvPr/>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7" name="组合 3"/>
          <p:cNvGrpSpPr/>
          <p:nvPr/>
        </p:nvGrpSpPr>
        <p:grpSpPr bwMode="auto">
          <a:xfrm>
            <a:off x="-1406842" y="-116522"/>
            <a:ext cx="2008187" cy="706437"/>
            <a:chOff x="248784" y="452514"/>
            <a:chExt cx="2009094" cy="706492"/>
          </a:xfrm>
        </p:grpSpPr>
        <p:pic>
          <p:nvPicPr>
            <p:cNvPr id="8"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9"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pic>
        <p:nvPicPr>
          <p:cNvPr id="10" name="图片 2"/>
          <p:cNvPicPr>
            <a:picLocks noChangeAspect="1"/>
          </p:cNvPicPr>
          <p:nvPr userDrawn="1"/>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11" name="组合 3"/>
          <p:cNvGrpSpPr/>
          <p:nvPr userDrawn="1"/>
        </p:nvGrpSpPr>
        <p:grpSpPr bwMode="auto">
          <a:xfrm>
            <a:off x="-1406842" y="-116522"/>
            <a:ext cx="2008187" cy="706437"/>
            <a:chOff x="248784" y="452514"/>
            <a:chExt cx="2009094" cy="706492"/>
          </a:xfrm>
        </p:grpSpPr>
        <p:pic>
          <p:nvPicPr>
            <p:cNvPr id="12"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13"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spTree>
    <p:extLst>
      <p:ext uri="{BB962C8B-B14F-4D97-AF65-F5344CB8AC3E}">
        <p14:creationId xmlns:p14="http://schemas.microsoft.com/office/powerpoint/2010/main" val="1755204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6" dur="2000" fill="hold"/>
                                        <p:tgtEl>
                                          <p:spTgt spid="3"/>
                                        </p:tgtEl>
                                        <p:attrNameLst>
                                          <p:attrName>ppt_x</p:attrName>
                                          <p:attrName>ppt_y</p:attrName>
                                        </p:attrNameLst>
                                      </p:cBhvr>
                                      <p:rCtr x="7500" y="4491"/>
                                    </p:animMotion>
                                  </p:childTnLst>
                                </p:cTn>
                              </p:par>
                              <p:par>
                                <p:cTn id="7"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8" dur="2000" fill="hold"/>
                                        <p:tgtEl>
                                          <p:spTgt spid="7"/>
                                        </p:tgtEl>
                                        <p:attrNameLst>
                                          <p:attrName>ppt_x</p:attrName>
                                          <p:attrName>ppt_y</p:attrName>
                                        </p:attrNameLst>
                                      </p:cBhvr>
                                      <p:rCtr x="7500" y="4491"/>
                                    </p:animMotion>
                                  </p:childTnLst>
                                </p:cTn>
                              </p:par>
                              <p:par>
                                <p:cTn id="9"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10" dur="2000" fill="hold"/>
                                        <p:tgtEl>
                                          <p:spTgt spid="11"/>
                                        </p:tgtEl>
                                        <p:attrNameLst>
                                          <p:attrName>ppt_x</p:attrName>
                                          <p:attrName>ppt_y</p:attrName>
                                        </p:attrNameLst>
                                      </p:cBhvr>
                                      <p:rCtr x="7500" y="44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421612"/>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2pPr>
      <a:lvl3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3pPr>
      <a:lvl4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4pPr>
      <a:lvl5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5pPr>
      <a:lvl6pPr marL="4572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6pPr>
      <a:lvl7pPr marL="9144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7pPr>
      <a:lvl8pPr marL="13716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8pPr>
      <a:lvl9pPr marL="18288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9pPr>
    </p:titleStyle>
    <p:bodyStyle>
      <a:lvl1pPr marL="228600" indent="-228600" algn="l" rtl="0" eaLnBrk="1" fontAlgn="base" hangingPunct="1">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2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0.png"/><Relationship Id="rId5"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0.png"/><Relationship Id="rId5" Type="http://schemas.openxmlformats.org/officeDocument/2006/relationships/image" Target="../media/image42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control" Target="../activeX/activeX1.xml"/><Relationship Id="rId1" Type="http://schemas.openxmlformats.org/officeDocument/2006/relationships/vmlDrawing" Target="../drawings/vmlDrawing2.vml"/><Relationship Id="rId4" Type="http://schemas.openxmlformats.org/officeDocument/2006/relationships/image" Target="../media/image31.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openxmlformats.org/officeDocument/2006/relationships/image" Target="../media/image59.png"/><Relationship Id="rId3" Type="http://schemas.openxmlformats.org/officeDocument/2006/relationships/image" Target="../media/image430.png"/><Relationship Id="rId7" Type="http://schemas.openxmlformats.org/officeDocument/2006/relationships/image" Target="../media/image47.png"/><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image" Target="../media/image48.png"/><Relationship Id="rId16" Type="http://schemas.openxmlformats.org/officeDocument/2006/relationships/image" Target="../media/image57.png"/><Relationship Id="rId1" Type="http://schemas.openxmlformats.org/officeDocument/2006/relationships/slideLayout" Target="../slideLayouts/slideLayout9.xml"/><Relationship Id="rId6" Type="http://schemas.openxmlformats.org/officeDocument/2006/relationships/image" Target="../media/image46.png"/><Relationship Id="rId11" Type="http://schemas.openxmlformats.org/officeDocument/2006/relationships/image" Target="../media/image52.png"/><Relationship Id="rId5" Type="http://schemas.openxmlformats.org/officeDocument/2006/relationships/image" Target="../media/image450.png"/><Relationship Id="rId15" Type="http://schemas.openxmlformats.org/officeDocument/2006/relationships/image" Target="../media/image56.png"/><Relationship Id="rId10" Type="http://schemas.openxmlformats.org/officeDocument/2006/relationships/image" Target="../media/image51.png"/><Relationship Id="rId19" Type="http://schemas.openxmlformats.org/officeDocument/2006/relationships/image" Target="../media/image60.png"/><Relationship Id="rId4" Type="http://schemas.openxmlformats.org/officeDocument/2006/relationships/image" Target="../media/image440.png"/><Relationship Id="rId9" Type="http://schemas.openxmlformats.org/officeDocument/2006/relationships/image" Target="../media/image50.png"/><Relationship Id="rId14" Type="http://schemas.openxmlformats.org/officeDocument/2006/relationships/image" Target="../media/image5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9.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8" Type="http://schemas.openxmlformats.org/officeDocument/2006/relationships/image" Target="../media/image510.png"/><Relationship Id="rId13" Type="http://schemas.openxmlformats.org/officeDocument/2006/relationships/image" Target="../media/image69.png"/><Relationship Id="rId18" Type="http://schemas.openxmlformats.org/officeDocument/2006/relationships/image" Target="../media/image610.png"/><Relationship Id="rId3" Type="http://schemas.openxmlformats.org/officeDocument/2006/relationships/oleObject" Target="../embeddings/oleObject1.bin"/><Relationship Id="rId21" Type="http://schemas.openxmlformats.org/officeDocument/2006/relationships/image" Target="../media/image640.png"/><Relationship Id="rId7" Type="http://schemas.openxmlformats.org/officeDocument/2006/relationships/image" Target="../media/image500.png"/><Relationship Id="rId12" Type="http://schemas.openxmlformats.org/officeDocument/2006/relationships/image" Target="../media/image550.png"/><Relationship Id="rId17" Type="http://schemas.openxmlformats.org/officeDocument/2006/relationships/image" Target="../media/image600.png"/><Relationship Id="rId2" Type="http://schemas.openxmlformats.org/officeDocument/2006/relationships/slideLayout" Target="../slideLayouts/slideLayout9.xml"/><Relationship Id="rId16" Type="http://schemas.openxmlformats.org/officeDocument/2006/relationships/image" Target="../media/image590.png"/><Relationship Id="rId20" Type="http://schemas.openxmlformats.org/officeDocument/2006/relationships/image" Target="../media/image630.png"/><Relationship Id="rId1" Type="http://schemas.openxmlformats.org/officeDocument/2006/relationships/vmlDrawing" Target="../drawings/vmlDrawing3.vml"/><Relationship Id="rId6" Type="http://schemas.openxmlformats.org/officeDocument/2006/relationships/image" Target="../media/image490.png"/><Relationship Id="rId11" Type="http://schemas.openxmlformats.org/officeDocument/2006/relationships/image" Target="../media/image68.png"/><Relationship Id="rId5" Type="http://schemas.openxmlformats.org/officeDocument/2006/relationships/image" Target="../media/image66.png"/><Relationship Id="rId15" Type="http://schemas.openxmlformats.org/officeDocument/2006/relationships/image" Target="../media/image580.png"/><Relationship Id="rId10" Type="http://schemas.openxmlformats.org/officeDocument/2006/relationships/image" Target="../media/image67.png"/><Relationship Id="rId19" Type="http://schemas.openxmlformats.org/officeDocument/2006/relationships/image" Target="../media/image620.png"/><Relationship Id="rId4" Type="http://schemas.openxmlformats.org/officeDocument/2006/relationships/image" Target="../media/image23.wmf"/><Relationship Id="rId9" Type="http://schemas.openxmlformats.org/officeDocument/2006/relationships/image" Target="../media/image520.png"/><Relationship Id="rId14" Type="http://schemas.openxmlformats.org/officeDocument/2006/relationships/image" Target="../media/image70.png"/></Relationships>
</file>

<file path=ppt/slides/_rels/slide22.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png"/><Relationship Id="rId17" Type="http://schemas.openxmlformats.org/officeDocument/2006/relationships/image" Target="../media/image86.png"/><Relationship Id="rId2" Type="http://schemas.openxmlformats.org/officeDocument/2006/relationships/image" Target="../media/image71.png"/><Relationship Id="rId16" Type="http://schemas.openxmlformats.org/officeDocument/2006/relationships/image" Target="../media/image85.png"/><Relationship Id="rId1" Type="http://schemas.openxmlformats.org/officeDocument/2006/relationships/slideLayout" Target="../slideLayouts/slideLayout9.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5" Type="http://schemas.openxmlformats.org/officeDocument/2006/relationships/image" Target="../media/image8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 Id="rId14" Type="http://schemas.openxmlformats.org/officeDocument/2006/relationships/image" Target="../media/image8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18" Type="http://schemas.openxmlformats.org/officeDocument/2006/relationships/image" Target="../media/image101.png"/><Relationship Id="rId3" Type="http://schemas.openxmlformats.org/officeDocument/2006/relationships/image" Target="../media/image472.png"/><Relationship Id="rId7" Type="http://schemas.openxmlformats.org/officeDocument/2006/relationships/image" Target="../media/image90.png"/><Relationship Id="rId12" Type="http://schemas.openxmlformats.org/officeDocument/2006/relationships/image" Target="../media/image95.png"/><Relationship Id="rId17" Type="http://schemas.openxmlformats.org/officeDocument/2006/relationships/image" Target="../media/image100.png"/><Relationship Id="rId2" Type="http://schemas.openxmlformats.org/officeDocument/2006/relationships/image" Target="../media/image87.png"/><Relationship Id="rId16" Type="http://schemas.openxmlformats.org/officeDocument/2006/relationships/image" Target="../media/image99.png"/><Relationship Id="rId20" Type="http://schemas.openxmlformats.org/officeDocument/2006/relationships/image" Target="../media/image103.png"/><Relationship Id="rId1" Type="http://schemas.openxmlformats.org/officeDocument/2006/relationships/slideLayout" Target="../slideLayouts/slideLayout9.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710.png"/><Relationship Id="rId15" Type="http://schemas.openxmlformats.org/officeDocument/2006/relationships/image" Target="../media/image98.png"/><Relationship Id="rId10" Type="http://schemas.openxmlformats.org/officeDocument/2006/relationships/image" Target="../media/image93.png"/><Relationship Id="rId19" Type="http://schemas.openxmlformats.org/officeDocument/2006/relationships/image" Target="../media/image102.png"/><Relationship Id="rId4" Type="http://schemas.openxmlformats.org/officeDocument/2006/relationships/image" Target="../media/image88.png"/><Relationship Id="rId9" Type="http://schemas.openxmlformats.org/officeDocument/2006/relationships/image" Target="../media/image92.png"/><Relationship Id="rId14" Type="http://schemas.openxmlformats.org/officeDocument/2006/relationships/image" Target="../media/image97.png"/></Relationships>
</file>

<file path=ppt/slides/_rels/slide25.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4.png"/><Relationship Id="rId17" Type="http://schemas.openxmlformats.org/officeDocument/2006/relationships/image" Target="../media/image119.png"/><Relationship Id="rId2" Type="http://schemas.openxmlformats.org/officeDocument/2006/relationships/image" Target="../media/image104.png"/><Relationship Id="rId16" Type="http://schemas.openxmlformats.org/officeDocument/2006/relationships/image" Target="../media/image118.png"/><Relationship Id="rId1" Type="http://schemas.openxmlformats.org/officeDocument/2006/relationships/slideLayout" Target="../slideLayouts/slideLayout9.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5" Type="http://schemas.openxmlformats.org/officeDocument/2006/relationships/image" Target="../media/image11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 Id="rId14" Type="http://schemas.openxmlformats.org/officeDocument/2006/relationships/image" Target="../media/image116.png"/></Relationships>
</file>

<file path=ppt/slides/_rels/slide26.xml.rels><?xml version="1.0" encoding="UTF-8" standalone="yes"?>
<Relationships xmlns="http://schemas.openxmlformats.org/package/2006/relationships"><Relationship Id="rId8" Type="http://schemas.openxmlformats.org/officeDocument/2006/relationships/image" Target="../media/image870.png"/><Relationship Id="rId3" Type="http://schemas.openxmlformats.org/officeDocument/2006/relationships/image" Target="../media/image820.png"/><Relationship Id="rId7" Type="http://schemas.openxmlformats.org/officeDocument/2006/relationships/image" Target="../media/image860.png"/><Relationship Id="rId2" Type="http://schemas.openxmlformats.org/officeDocument/2006/relationships/image" Target="../media/image38.png"/><Relationship Id="rId1" Type="http://schemas.openxmlformats.org/officeDocument/2006/relationships/slideLayout" Target="../slideLayouts/slideLayout9.xml"/><Relationship Id="rId6" Type="http://schemas.openxmlformats.org/officeDocument/2006/relationships/image" Target="../media/image850.png"/><Relationship Id="rId5" Type="http://schemas.openxmlformats.org/officeDocument/2006/relationships/image" Target="../media/image840.png"/><Relationship Id="rId4" Type="http://schemas.openxmlformats.org/officeDocument/2006/relationships/image" Target="../media/image830.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control" Target="../activeX/activeX2.xml"/><Relationship Id="rId1" Type="http://schemas.openxmlformats.org/officeDocument/2006/relationships/vmlDrawing" Target="../drawings/vmlDrawing4.vml"/><Relationship Id="rId4" Type="http://schemas.openxmlformats.org/officeDocument/2006/relationships/image" Target="../media/image36.wmf"/></Relationships>
</file>

<file path=ppt/slides/_rels/slide28.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30.png"/><Relationship Id="rId3" Type="http://schemas.openxmlformats.org/officeDocument/2006/relationships/image" Target="../media/image900.png"/><Relationship Id="rId7" Type="http://schemas.openxmlformats.org/officeDocument/2006/relationships/image" Target="../media/image124.png"/><Relationship Id="rId12" Type="http://schemas.openxmlformats.org/officeDocument/2006/relationships/image" Target="../media/image129.png"/><Relationship Id="rId17" Type="http://schemas.openxmlformats.org/officeDocument/2006/relationships/image" Target="../media/image1040.png"/><Relationship Id="rId2" Type="http://schemas.openxmlformats.org/officeDocument/2006/relationships/image" Target="../media/image890.png"/><Relationship Id="rId16" Type="http://schemas.openxmlformats.org/officeDocument/2006/relationships/image" Target="../media/image1030.png"/><Relationship Id="rId1" Type="http://schemas.openxmlformats.org/officeDocument/2006/relationships/slideLayout" Target="../slideLayouts/slideLayout9.xml"/><Relationship Id="rId6" Type="http://schemas.openxmlformats.org/officeDocument/2006/relationships/image" Target="../media/image123.png"/><Relationship Id="rId11" Type="http://schemas.openxmlformats.org/officeDocument/2006/relationships/image" Target="../media/image128.png"/><Relationship Id="rId5" Type="http://schemas.openxmlformats.org/officeDocument/2006/relationships/image" Target="../media/image122.png"/><Relationship Id="rId15" Type="http://schemas.openxmlformats.org/officeDocument/2006/relationships/image" Target="../media/image1020.png"/><Relationship Id="rId10" Type="http://schemas.openxmlformats.org/officeDocument/2006/relationships/image" Target="../media/image127.png"/><Relationship Id="rId4" Type="http://schemas.openxmlformats.org/officeDocument/2006/relationships/image" Target="../media/image910.png"/><Relationship Id="rId9" Type="http://schemas.openxmlformats.org/officeDocument/2006/relationships/image" Target="../media/image126.png"/><Relationship Id="rId14" Type="http://schemas.openxmlformats.org/officeDocument/2006/relationships/image" Target="../media/image1010.png"/></Relationships>
</file>

<file path=ppt/slides/_rels/slide2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050.png"/><Relationship Id="rId1" Type="http://schemas.openxmlformats.org/officeDocument/2006/relationships/slideLayout" Target="../slideLayouts/slideLayout9.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xml.rels><?xml version="1.0" encoding="UTF-8" standalone="yes"?>
<Relationships xmlns="http://schemas.openxmlformats.org/package/2006/relationships"><Relationship Id="rId3" Type="http://schemas.openxmlformats.org/officeDocument/2006/relationships/image" Target="../media/image1611.png"/><Relationship Id="rId2" Type="http://schemas.openxmlformats.org/officeDocument/2006/relationships/image" Target="../media/image1511.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760.png"/><Relationship Id="rId7" Type="http://schemas.openxmlformats.org/officeDocument/2006/relationships/image" Target="../media/image136.png"/><Relationship Id="rId2" Type="http://schemas.openxmlformats.org/officeDocument/2006/relationships/image" Target="../media/image881.png"/><Relationship Id="rId1" Type="http://schemas.openxmlformats.org/officeDocument/2006/relationships/slideLayout" Target="../slideLayouts/slideLayout9.xml"/><Relationship Id="rId6" Type="http://schemas.openxmlformats.org/officeDocument/2006/relationships/image" Target="../media/image135.png"/><Relationship Id="rId5" Type="http://schemas.openxmlformats.org/officeDocument/2006/relationships/image" Target="../media/image1120.png"/><Relationship Id="rId4" Type="http://schemas.openxmlformats.org/officeDocument/2006/relationships/image" Target="../media/image1110.png"/></Relationships>
</file>

<file path=ppt/slides/_rels/slide31.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1191.png"/><Relationship Id="rId2" Type="http://schemas.openxmlformats.org/officeDocument/2006/relationships/image" Target="../media/image137.png"/><Relationship Id="rId1" Type="http://schemas.openxmlformats.org/officeDocument/2006/relationships/slideLayout" Target="../slideLayouts/slideLayout9.xml"/><Relationship Id="rId6" Type="http://schemas.openxmlformats.org/officeDocument/2006/relationships/image" Target="../media/image1181.png"/><Relationship Id="rId5" Type="http://schemas.openxmlformats.org/officeDocument/2006/relationships/image" Target="../media/image41.png"/><Relationship Id="rId4" Type="http://schemas.openxmlformats.org/officeDocument/2006/relationships/image" Target="../media/image139.png"/></Relationships>
</file>

<file path=ppt/slides/_rels/slide32.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46.png"/><Relationship Id="rId3" Type="http://schemas.openxmlformats.org/officeDocument/2006/relationships/image" Target="../media/image42.png"/><Relationship Id="rId7" Type="http://schemas.openxmlformats.org/officeDocument/2006/relationships/image" Target="../media/image1231.png"/><Relationship Id="rId12" Type="http://schemas.openxmlformats.org/officeDocument/2006/relationships/image" Target="../media/image145.png"/><Relationship Id="rId2" Type="http://schemas.openxmlformats.org/officeDocument/2006/relationships/slideLayout" Target="../slideLayouts/slideLayout9.xml"/><Relationship Id="rId1" Type="http://schemas.openxmlformats.org/officeDocument/2006/relationships/vmlDrawing" Target="../drawings/vmlDrawing5.vml"/><Relationship Id="rId6" Type="http://schemas.openxmlformats.org/officeDocument/2006/relationships/image" Target="../media/image1221.png"/><Relationship Id="rId5" Type="http://schemas.openxmlformats.org/officeDocument/2006/relationships/image" Target="../media/image42.wmf"/><Relationship Id="rId10" Type="http://schemas.openxmlformats.org/officeDocument/2006/relationships/image" Target="../media/image144.png"/><Relationship Id="rId4" Type="http://schemas.openxmlformats.org/officeDocument/2006/relationships/oleObject" Target="../embeddings/oleObject2.bin"/><Relationship Id="rId9" Type="http://schemas.openxmlformats.org/officeDocument/2006/relationships/image" Target="../media/image143.png"/></Relationships>
</file>

<file path=ppt/slides/_rels/slide33.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image" Target="../media/image147.png"/><Relationship Id="rId1" Type="http://schemas.openxmlformats.org/officeDocument/2006/relationships/slideLayout" Target="../slideLayouts/slideLayout9.xml"/><Relationship Id="rId6" Type="http://schemas.openxmlformats.org/officeDocument/2006/relationships/image" Target="../media/image151.png"/><Relationship Id="rId11" Type="http://schemas.openxmlformats.org/officeDocument/2006/relationships/image" Target="../media/image156.png"/><Relationship Id="rId5" Type="http://schemas.openxmlformats.org/officeDocument/2006/relationships/image" Target="../media/image150.png"/><Relationship Id="rId10" Type="http://schemas.openxmlformats.org/officeDocument/2006/relationships/image" Target="../media/image155.png"/><Relationship Id="rId4" Type="http://schemas.openxmlformats.org/officeDocument/2006/relationships/image" Target="../media/image149.png"/><Relationship Id="rId9" Type="http://schemas.openxmlformats.org/officeDocument/2006/relationships/image" Target="../media/image15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8" Type="http://schemas.openxmlformats.org/officeDocument/2006/relationships/image" Target="../media/image1150.png"/><Relationship Id="rId13" Type="http://schemas.openxmlformats.org/officeDocument/2006/relationships/image" Target="../media/image161.png"/><Relationship Id="rId18" Type="http://schemas.openxmlformats.org/officeDocument/2006/relationships/image" Target="../media/image1200.png"/><Relationship Id="rId3" Type="http://schemas.openxmlformats.org/officeDocument/2006/relationships/image" Target="../media/image158.png"/><Relationship Id="rId7" Type="http://schemas.openxmlformats.org/officeDocument/2006/relationships/image" Target="../media/image1140.png"/><Relationship Id="rId12" Type="http://schemas.openxmlformats.org/officeDocument/2006/relationships/image" Target="../media/image1190.png"/><Relationship Id="rId17" Type="http://schemas.openxmlformats.org/officeDocument/2006/relationships/image" Target="../media/image1180.png"/><Relationship Id="rId2" Type="http://schemas.openxmlformats.org/officeDocument/2006/relationships/image" Target="../media/image157.png"/><Relationship Id="rId16" Type="http://schemas.openxmlformats.org/officeDocument/2006/relationships/image" Target="../media/image1230.png"/><Relationship Id="rId1" Type="http://schemas.openxmlformats.org/officeDocument/2006/relationships/slideLayout" Target="../slideLayouts/slideLayout9.xml"/><Relationship Id="rId11" Type="http://schemas.openxmlformats.org/officeDocument/2006/relationships/image" Target="../media/image1170.png"/><Relationship Id="rId5" Type="http://schemas.openxmlformats.org/officeDocument/2006/relationships/image" Target="../media/image160.png"/><Relationship Id="rId15" Type="http://schemas.openxmlformats.org/officeDocument/2006/relationships/image" Target="../media/image1220.png"/><Relationship Id="rId10" Type="http://schemas.openxmlformats.org/officeDocument/2006/relationships/image" Target="../media/image1290.png"/><Relationship Id="rId4" Type="http://schemas.openxmlformats.org/officeDocument/2006/relationships/image" Target="../media/image159.png"/><Relationship Id="rId9" Type="http://schemas.openxmlformats.org/officeDocument/2006/relationships/image" Target="../media/image1160.png"/><Relationship Id="rId14" Type="http://schemas.openxmlformats.org/officeDocument/2006/relationships/image" Target="../media/image162.png"/></Relationships>
</file>

<file path=ppt/slides/_rels/slide36.xml.rels><?xml version="1.0" encoding="UTF-8" standalone="yes"?>
<Relationships xmlns="http://schemas.openxmlformats.org/package/2006/relationships"><Relationship Id="rId13" Type="http://schemas.openxmlformats.org/officeDocument/2006/relationships/image" Target="../media/image1321.png"/><Relationship Id="rId18" Type="http://schemas.openxmlformats.org/officeDocument/2006/relationships/image" Target="../media/image157.png"/><Relationship Id="rId26" Type="http://schemas.openxmlformats.org/officeDocument/2006/relationships/image" Target="../media/image170.png"/><Relationship Id="rId21" Type="http://schemas.openxmlformats.org/officeDocument/2006/relationships/image" Target="../media/image160.png"/><Relationship Id="rId12" Type="http://schemas.openxmlformats.org/officeDocument/2006/relationships/image" Target="../media/image1311.png"/><Relationship Id="rId17" Type="http://schemas.openxmlformats.org/officeDocument/2006/relationships/image" Target="../media/image165.png"/><Relationship Id="rId25" Type="http://schemas.openxmlformats.org/officeDocument/2006/relationships/image" Target="../media/image169.png"/><Relationship Id="rId16" Type="http://schemas.openxmlformats.org/officeDocument/2006/relationships/image" Target="../media/image164.png"/><Relationship Id="rId20" Type="http://schemas.openxmlformats.org/officeDocument/2006/relationships/image" Target="../media/image159.png"/><Relationship Id="rId29" Type="http://schemas.openxmlformats.org/officeDocument/2006/relationships/image" Target="../media/image173.png"/><Relationship Id="rId1" Type="http://schemas.openxmlformats.org/officeDocument/2006/relationships/slideLayout" Target="../slideLayouts/slideLayout9.xml"/><Relationship Id="rId24" Type="http://schemas.openxmlformats.org/officeDocument/2006/relationships/image" Target="../media/image168.png"/><Relationship Id="rId15" Type="http://schemas.openxmlformats.org/officeDocument/2006/relationships/image" Target="../media/image163.png"/><Relationship Id="rId23" Type="http://schemas.openxmlformats.org/officeDocument/2006/relationships/image" Target="../media/image167.png"/><Relationship Id="rId28" Type="http://schemas.openxmlformats.org/officeDocument/2006/relationships/image" Target="../media/image172.png"/><Relationship Id="rId19" Type="http://schemas.openxmlformats.org/officeDocument/2006/relationships/image" Target="../media/image158.png"/><Relationship Id="rId14" Type="http://schemas.openxmlformats.org/officeDocument/2006/relationships/image" Target="../media/image1331.png"/><Relationship Id="rId22" Type="http://schemas.openxmlformats.org/officeDocument/2006/relationships/image" Target="../media/image166.png"/><Relationship Id="rId27" Type="http://schemas.openxmlformats.org/officeDocument/2006/relationships/image" Target="../media/image171.png"/></Relationships>
</file>

<file path=ppt/slides/_rels/slide37.xml.rels><?xml version="1.0" encoding="UTF-8" standalone="yes"?>
<Relationships xmlns="http://schemas.openxmlformats.org/package/2006/relationships"><Relationship Id="rId13" Type="http://schemas.openxmlformats.org/officeDocument/2006/relationships/image" Target="../media/image1310.png"/><Relationship Id="rId18" Type="http://schemas.openxmlformats.org/officeDocument/2006/relationships/image" Target="../media/image1360.png"/><Relationship Id="rId26" Type="http://schemas.openxmlformats.org/officeDocument/2006/relationships/image" Target="../media/image160.png"/><Relationship Id="rId21" Type="http://schemas.openxmlformats.org/officeDocument/2006/relationships/image" Target="../media/image1390.png"/><Relationship Id="rId34" Type="http://schemas.openxmlformats.org/officeDocument/2006/relationships/image" Target="../media/image173.png"/><Relationship Id="rId12" Type="http://schemas.openxmlformats.org/officeDocument/2006/relationships/image" Target="../media/image1300.png"/><Relationship Id="rId17" Type="http://schemas.openxmlformats.org/officeDocument/2006/relationships/image" Target="../media/image1350.png"/><Relationship Id="rId25" Type="http://schemas.openxmlformats.org/officeDocument/2006/relationships/image" Target="../media/image159.png"/><Relationship Id="rId33" Type="http://schemas.openxmlformats.org/officeDocument/2006/relationships/image" Target="../media/image172.png"/><Relationship Id="rId16" Type="http://schemas.openxmlformats.org/officeDocument/2006/relationships/image" Target="../media/image1340.png"/><Relationship Id="rId20" Type="http://schemas.openxmlformats.org/officeDocument/2006/relationships/image" Target="../media/image1380.png"/><Relationship Id="rId29" Type="http://schemas.openxmlformats.org/officeDocument/2006/relationships/image" Target="../media/image168.png"/><Relationship Id="rId1" Type="http://schemas.openxmlformats.org/officeDocument/2006/relationships/slideLayout" Target="../slideLayouts/slideLayout9.xml"/><Relationship Id="rId24" Type="http://schemas.openxmlformats.org/officeDocument/2006/relationships/image" Target="../media/image158.png"/><Relationship Id="rId32" Type="http://schemas.openxmlformats.org/officeDocument/2006/relationships/image" Target="../media/image171.png"/><Relationship Id="rId15" Type="http://schemas.openxmlformats.org/officeDocument/2006/relationships/image" Target="../media/image1330.png"/><Relationship Id="rId23" Type="http://schemas.openxmlformats.org/officeDocument/2006/relationships/image" Target="../media/image157.png"/><Relationship Id="rId28" Type="http://schemas.openxmlformats.org/officeDocument/2006/relationships/image" Target="../media/image167.png"/><Relationship Id="rId19" Type="http://schemas.openxmlformats.org/officeDocument/2006/relationships/image" Target="../media/image1370.png"/><Relationship Id="rId31" Type="http://schemas.openxmlformats.org/officeDocument/2006/relationships/image" Target="../media/image170.png"/><Relationship Id="rId14" Type="http://schemas.openxmlformats.org/officeDocument/2006/relationships/image" Target="../media/image1320.png"/><Relationship Id="rId22" Type="http://schemas.openxmlformats.org/officeDocument/2006/relationships/image" Target="../media/image1400.png"/><Relationship Id="rId27" Type="http://schemas.openxmlformats.org/officeDocument/2006/relationships/image" Target="../media/image166.png"/><Relationship Id="rId30" Type="http://schemas.openxmlformats.org/officeDocument/2006/relationships/image" Target="../media/image169.png"/></Relationships>
</file>

<file path=ppt/slides/_rels/slide38.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image" Target="../media/image180.png"/><Relationship Id="rId7" Type="http://schemas.openxmlformats.org/officeDocument/2006/relationships/image" Target="../media/image184.png"/><Relationship Id="rId2" Type="http://schemas.openxmlformats.org/officeDocument/2006/relationships/image" Target="../media/image43.png"/><Relationship Id="rId1" Type="http://schemas.openxmlformats.org/officeDocument/2006/relationships/slideLayout" Target="../slideLayouts/slideLayout9.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39.xml.rels><?xml version="1.0" encoding="UTF-8" standalone="yes"?>
<Relationships xmlns="http://schemas.openxmlformats.org/package/2006/relationships"><Relationship Id="rId3" Type="http://schemas.openxmlformats.org/officeDocument/2006/relationships/image" Target="../media/image175.png"/><Relationship Id="rId7" Type="http://schemas.openxmlformats.org/officeDocument/2006/relationships/image" Target="../media/image121.png"/><Relationship Id="rId2" Type="http://schemas.openxmlformats.org/officeDocument/2006/relationships/image" Target="../media/image43.png"/><Relationship Id="rId1" Type="http://schemas.openxmlformats.org/officeDocument/2006/relationships/slideLayout" Target="../slideLayouts/slideLayout9.xml"/><Relationship Id="rId6" Type="http://schemas.openxmlformats.org/officeDocument/2006/relationships/image" Target="../media/image120.png"/><Relationship Id="rId5" Type="http://schemas.openxmlformats.org/officeDocument/2006/relationships/image" Target="../media/image45.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8" Type="http://schemas.openxmlformats.org/officeDocument/2006/relationships/image" Target="../media/image195.png"/><Relationship Id="rId3" Type="http://schemas.openxmlformats.org/officeDocument/2006/relationships/image" Target="../media/image191.png"/><Relationship Id="rId7" Type="http://schemas.openxmlformats.org/officeDocument/2006/relationships/image" Target="../media/image194.png"/><Relationship Id="rId2" Type="http://schemas.openxmlformats.org/officeDocument/2006/relationships/image" Target="../media/image43.png"/><Relationship Id="rId1" Type="http://schemas.openxmlformats.org/officeDocument/2006/relationships/slideLayout" Target="../slideLayouts/slideLayout9.xml"/><Relationship Id="rId6" Type="http://schemas.openxmlformats.org/officeDocument/2006/relationships/image" Target="../media/image186.png"/><Relationship Id="rId11" Type="http://schemas.openxmlformats.org/officeDocument/2006/relationships/image" Target="../media/image187.png"/><Relationship Id="rId5" Type="http://schemas.openxmlformats.org/officeDocument/2006/relationships/image" Target="../media/image193.png"/><Relationship Id="rId10" Type="http://schemas.openxmlformats.org/officeDocument/2006/relationships/image" Target="../media/image197.png"/><Relationship Id="rId4" Type="http://schemas.openxmlformats.org/officeDocument/2006/relationships/image" Target="../media/image192.png"/><Relationship Id="rId9" Type="http://schemas.openxmlformats.org/officeDocument/2006/relationships/image" Target="../media/image196.png"/></Relationships>
</file>

<file path=ppt/slides/_rels/slide41.xml.rels><?xml version="1.0" encoding="UTF-8" standalone="yes"?>
<Relationships xmlns="http://schemas.openxmlformats.org/package/2006/relationships"><Relationship Id="rId8" Type="http://schemas.openxmlformats.org/officeDocument/2006/relationships/image" Target="../media/image1471.png"/><Relationship Id="rId3" Type="http://schemas.openxmlformats.org/officeDocument/2006/relationships/image" Target="../media/image188.png"/><Relationship Id="rId7" Type="http://schemas.openxmlformats.org/officeDocument/2006/relationships/image" Target="../media/image1461.png"/><Relationship Id="rId2" Type="http://schemas.openxmlformats.org/officeDocument/2006/relationships/audio" Target="../media/audio1.wav"/><Relationship Id="rId1" Type="http://schemas.openxmlformats.org/officeDocument/2006/relationships/slideLayout" Target="../slideLayouts/slideLayout9.xml"/><Relationship Id="rId6" Type="http://schemas.openxmlformats.org/officeDocument/2006/relationships/image" Target="../media/image1451.png"/><Relationship Id="rId5" Type="http://schemas.openxmlformats.org/officeDocument/2006/relationships/image" Target="../media/image1441.png"/><Relationship Id="rId4" Type="http://schemas.openxmlformats.org/officeDocument/2006/relationships/image" Target="../media/image1431.png"/></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1420.png"/><Relationship Id="rId2" Type="http://schemas.openxmlformats.org/officeDocument/2006/relationships/image" Target="../media/image1410.png"/><Relationship Id="rId1" Type="http://schemas.openxmlformats.org/officeDocument/2006/relationships/slideLayout" Target="../slideLayouts/slideLayout9.xml"/><Relationship Id="rId5" Type="http://schemas.openxmlformats.org/officeDocument/2006/relationships/image" Target="../media/image1440.png"/><Relationship Id="rId4" Type="http://schemas.openxmlformats.org/officeDocument/2006/relationships/image" Target="../media/image1430.png"/></Relationships>
</file>

<file path=ppt/slides/_rels/slide44.xml.rels><?xml version="1.0" encoding="UTF-8" standalone="yes"?>
<Relationships xmlns="http://schemas.openxmlformats.org/package/2006/relationships"><Relationship Id="rId8" Type="http://schemas.openxmlformats.org/officeDocument/2006/relationships/image" Target="../media/image1510.png"/><Relationship Id="rId13" Type="http://schemas.openxmlformats.org/officeDocument/2006/relationships/image" Target="../media/image189.png"/><Relationship Id="rId3" Type="http://schemas.openxmlformats.org/officeDocument/2006/relationships/image" Target="../media/image1460.png"/><Relationship Id="rId7" Type="http://schemas.openxmlformats.org/officeDocument/2006/relationships/image" Target="../media/image1500.png"/><Relationship Id="rId12" Type="http://schemas.openxmlformats.org/officeDocument/2006/relationships/image" Target="../media/image1550.png"/><Relationship Id="rId17" Type="http://schemas.openxmlformats.org/officeDocument/2006/relationships/image" Target="../media/image199.png"/><Relationship Id="rId2" Type="http://schemas.openxmlformats.org/officeDocument/2006/relationships/image" Target="../media/image1450.png"/><Relationship Id="rId16" Type="http://schemas.openxmlformats.org/officeDocument/2006/relationships/image" Target="../media/image198.png"/><Relationship Id="rId1" Type="http://schemas.openxmlformats.org/officeDocument/2006/relationships/slideLayout" Target="../slideLayouts/slideLayout9.xml"/><Relationship Id="rId6" Type="http://schemas.openxmlformats.org/officeDocument/2006/relationships/image" Target="../media/image1490.png"/><Relationship Id="rId11" Type="http://schemas.openxmlformats.org/officeDocument/2006/relationships/image" Target="../media/image1540.png"/><Relationship Id="rId5" Type="http://schemas.openxmlformats.org/officeDocument/2006/relationships/image" Target="../media/image1480.png"/><Relationship Id="rId15" Type="http://schemas.openxmlformats.org/officeDocument/2006/relationships/image" Target="../media/image1580.png"/><Relationship Id="rId10" Type="http://schemas.openxmlformats.org/officeDocument/2006/relationships/image" Target="../media/image1530.png"/><Relationship Id="rId4" Type="http://schemas.openxmlformats.org/officeDocument/2006/relationships/image" Target="../media/image1470.png"/><Relationship Id="rId9" Type="http://schemas.openxmlformats.org/officeDocument/2006/relationships/image" Target="../media/image1520.png"/><Relationship Id="rId14" Type="http://schemas.openxmlformats.org/officeDocument/2006/relationships/image" Target="../media/image190.png"/></Relationships>
</file>

<file path=ppt/slides/_rels/slide45.xml.rels><?xml version="1.0" encoding="UTF-8" standalone="yes"?>
<Relationships xmlns="http://schemas.openxmlformats.org/package/2006/relationships"><Relationship Id="rId8" Type="http://schemas.openxmlformats.org/officeDocument/2006/relationships/image" Target="../media/image1510.png"/><Relationship Id="rId13" Type="http://schemas.openxmlformats.org/officeDocument/2006/relationships/image" Target="../media/image204.png"/><Relationship Id="rId18" Type="http://schemas.openxmlformats.org/officeDocument/2006/relationships/image" Target="../media/image209.png"/><Relationship Id="rId26" Type="http://schemas.openxmlformats.org/officeDocument/2006/relationships/image" Target="../media/image1680.png"/><Relationship Id="rId21" Type="http://schemas.openxmlformats.org/officeDocument/2006/relationships/image" Target="../media/image1630.png"/><Relationship Id="rId12" Type="http://schemas.openxmlformats.org/officeDocument/2006/relationships/image" Target="../media/image203.png"/><Relationship Id="rId17" Type="http://schemas.openxmlformats.org/officeDocument/2006/relationships/image" Target="../media/image208.png"/><Relationship Id="rId25" Type="http://schemas.openxmlformats.org/officeDocument/2006/relationships/image" Target="../media/image1670.png"/><Relationship Id="rId16" Type="http://schemas.openxmlformats.org/officeDocument/2006/relationships/image" Target="../media/image207.png"/><Relationship Id="rId20" Type="http://schemas.openxmlformats.org/officeDocument/2006/relationships/image" Target="../media/image1620.png"/><Relationship Id="rId1" Type="http://schemas.openxmlformats.org/officeDocument/2006/relationships/slideLayout" Target="../slideLayouts/slideLayout9.xml"/><Relationship Id="rId11" Type="http://schemas.openxmlformats.org/officeDocument/2006/relationships/image" Target="../media/image202.png"/><Relationship Id="rId24" Type="http://schemas.openxmlformats.org/officeDocument/2006/relationships/image" Target="../media/image1660.png"/><Relationship Id="rId15" Type="http://schemas.openxmlformats.org/officeDocument/2006/relationships/image" Target="../media/image206.png"/><Relationship Id="rId23" Type="http://schemas.openxmlformats.org/officeDocument/2006/relationships/image" Target="../media/image1650.png"/><Relationship Id="rId10" Type="http://schemas.openxmlformats.org/officeDocument/2006/relationships/image" Target="../media/image201.png"/><Relationship Id="rId19" Type="http://schemas.openxmlformats.org/officeDocument/2006/relationships/image" Target="../media/image1610.png"/><Relationship Id="rId9" Type="http://schemas.openxmlformats.org/officeDocument/2006/relationships/image" Target="../media/image200.png"/><Relationship Id="rId14" Type="http://schemas.openxmlformats.org/officeDocument/2006/relationships/image" Target="../media/image205.png"/><Relationship Id="rId22" Type="http://schemas.openxmlformats.org/officeDocument/2006/relationships/image" Target="../media/image1640.png"/><Relationship Id="rId27" Type="http://schemas.openxmlformats.org/officeDocument/2006/relationships/image" Target="../media/image1690.png"/></Relationships>
</file>

<file path=ppt/slides/_rels/slide46.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image" Target="../media/image211.png"/><Relationship Id="rId18" Type="http://schemas.openxmlformats.org/officeDocument/2006/relationships/image" Target="../media/image1740.png"/><Relationship Id="rId3" Type="http://schemas.openxmlformats.org/officeDocument/2006/relationships/image" Target="../media/image201.png"/><Relationship Id="rId21" Type="http://schemas.openxmlformats.org/officeDocument/2006/relationships/image" Target="../media/image1770.png"/><Relationship Id="rId7" Type="http://schemas.openxmlformats.org/officeDocument/2006/relationships/image" Target="../media/image205.png"/><Relationship Id="rId12" Type="http://schemas.openxmlformats.org/officeDocument/2006/relationships/image" Target="../media/image209.png"/><Relationship Id="rId17" Type="http://schemas.openxmlformats.org/officeDocument/2006/relationships/image" Target="../media/image1730.png"/><Relationship Id="rId2" Type="http://schemas.openxmlformats.org/officeDocument/2006/relationships/image" Target="../media/image200.png"/><Relationship Id="rId16" Type="http://schemas.openxmlformats.org/officeDocument/2006/relationships/image" Target="../media/image1720.png"/><Relationship Id="rId20" Type="http://schemas.openxmlformats.org/officeDocument/2006/relationships/image" Target="../media/image1760.png"/><Relationship Id="rId1" Type="http://schemas.openxmlformats.org/officeDocument/2006/relationships/slideLayout" Target="../slideLayouts/slideLayout9.xml"/><Relationship Id="rId6" Type="http://schemas.openxmlformats.org/officeDocument/2006/relationships/image" Target="../media/image204.png"/><Relationship Id="rId11" Type="http://schemas.openxmlformats.org/officeDocument/2006/relationships/image" Target="../media/image208.png"/><Relationship Id="rId5" Type="http://schemas.openxmlformats.org/officeDocument/2006/relationships/image" Target="../media/image203.png"/><Relationship Id="rId15" Type="http://schemas.openxmlformats.org/officeDocument/2006/relationships/image" Target="../media/image1710.png"/><Relationship Id="rId23" Type="http://schemas.openxmlformats.org/officeDocument/2006/relationships/image" Target="../media/image1790.png"/><Relationship Id="rId10" Type="http://schemas.openxmlformats.org/officeDocument/2006/relationships/image" Target="../media/image207.png"/><Relationship Id="rId19" Type="http://schemas.openxmlformats.org/officeDocument/2006/relationships/image" Target="../media/image1750.png"/><Relationship Id="rId4" Type="http://schemas.openxmlformats.org/officeDocument/2006/relationships/image" Target="../media/image202.png"/><Relationship Id="rId9" Type="http://schemas.openxmlformats.org/officeDocument/2006/relationships/image" Target="../media/image206.png"/><Relationship Id="rId14" Type="http://schemas.openxmlformats.org/officeDocument/2006/relationships/image" Target="../media/image1700.png"/><Relationship Id="rId22" Type="http://schemas.openxmlformats.org/officeDocument/2006/relationships/image" Target="../media/image1780.png"/></Relationships>
</file>

<file path=ppt/slides/_rels/slide47.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213.png"/><Relationship Id="rId7" Type="http://schemas.openxmlformats.org/officeDocument/2006/relationships/image" Target="../media/image217.png"/><Relationship Id="rId2" Type="http://schemas.openxmlformats.org/officeDocument/2006/relationships/image" Target="../media/image212.png"/><Relationship Id="rId1" Type="http://schemas.openxmlformats.org/officeDocument/2006/relationships/slideLayout" Target="../slideLayouts/slideLayout9.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14.png"/><Relationship Id="rId9" Type="http://schemas.openxmlformats.org/officeDocument/2006/relationships/image" Target="../media/image219.png"/></Relationships>
</file>

<file path=ppt/slides/_rels/slide48.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image" Target="../media/image470.png"/><Relationship Id="rId1" Type="http://schemas.openxmlformats.org/officeDocument/2006/relationships/slideLayout" Target="../slideLayouts/slideLayout9.xml"/><Relationship Id="rId4" Type="http://schemas.openxmlformats.org/officeDocument/2006/relationships/image" Target="../media/image2070.png"/></Relationships>
</file>

<file path=ppt/slides/_rels/slide49.xml.rels><?xml version="1.0" encoding="UTF-8" standalone="yes"?>
<Relationships xmlns="http://schemas.openxmlformats.org/package/2006/relationships"><Relationship Id="rId8" Type="http://schemas.openxmlformats.org/officeDocument/2006/relationships/image" Target="../media/image226.png"/><Relationship Id="rId13" Type="http://schemas.openxmlformats.org/officeDocument/2006/relationships/image" Target="../media/image230.png"/><Relationship Id="rId3" Type="http://schemas.openxmlformats.org/officeDocument/2006/relationships/image" Target="../media/image221.png"/><Relationship Id="rId7" Type="http://schemas.openxmlformats.org/officeDocument/2006/relationships/image" Target="../media/image225.png"/><Relationship Id="rId12" Type="http://schemas.openxmlformats.org/officeDocument/2006/relationships/image" Target="../media/image317.png"/><Relationship Id="rId2" Type="http://schemas.openxmlformats.org/officeDocument/2006/relationships/image" Target="../media/image220.png"/><Relationship Id="rId1" Type="http://schemas.openxmlformats.org/officeDocument/2006/relationships/slideLayout" Target="../slideLayouts/slideLayout9.xml"/><Relationship Id="rId6" Type="http://schemas.openxmlformats.org/officeDocument/2006/relationships/image" Target="../media/image224.png"/><Relationship Id="rId11" Type="http://schemas.openxmlformats.org/officeDocument/2006/relationships/image" Target="../media/image229.png"/><Relationship Id="rId5" Type="http://schemas.openxmlformats.org/officeDocument/2006/relationships/image" Target="../media/image223.png"/><Relationship Id="rId10" Type="http://schemas.openxmlformats.org/officeDocument/2006/relationships/image" Target="../media/image228.png"/><Relationship Id="rId4" Type="http://schemas.openxmlformats.org/officeDocument/2006/relationships/image" Target="../media/image222.png"/><Relationship Id="rId9" Type="http://schemas.openxmlformats.org/officeDocument/2006/relationships/image" Target="../media/image227.png"/></Relationships>
</file>

<file path=ppt/slides/_rels/slide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2091.png"/><Relationship Id="rId2" Type="http://schemas.openxmlformats.org/officeDocument/2006/relationships/image" Target="../media/image231.png"/><Relationship Id="rId1" Type="http://schemas.openxmlformats.org/officeDocument/2006/relationships/slideLayout" Target="../slideLayouts/slideLayout9.xml"/><Relationship Id="rId6" Type="http://schemas.openxmlformats.org/officeDocument/2006/relationships/image" Target="../media/image2121.png"/><Relationship Id="rId5" Type="http://schemas.openxmlformats.org/officeDocument/2006/relationships/image" Target="../media/image2111.png"/><Relationship Id="rId4" Type="http://schemas.openxmlformats.org/officeDocument/2006/relationships/image" Target="../media/image2101.png"/></Relationships>
</file>

<file path=ppt/slides/_rels/slide51.xml.rels><?xml version="1.0" encoding="UTF-8" standalone="yes"?>
<Relationships xmlns="http://schemas.openxmlformats.org/package/2006/relationships"><Relationship Id="rId8" Type="http://schemas.openxmlformats.org/officeDocument/2006/relationships/image" Target="../media/image234.png"/><Relationship Id="rId3" Type="http://schemas.openxmlformats.org/officeDocument/2006/relationships/image" Target="../media/image2140.png"/><Relationship Id="rId7" Type="http://schemas.openxmlformats.org/officeDocument/2006/relationships/image" Target="../media/image2180.png"/><Relationship Id="rId12" Type="http://schemas.openxmlformats.org/officeDocument/2006/relationships/image" Target="../media/image237.png"/><Relationship Id="rId2" Type="http://schemas.openxmlformats.org/officeDocument/2006/relationships/image" Target="../media/image232.png"/><Relationship Id="rId1" Type="http://schemas.openxmlformats.org/officeDocument/2006/relationships/slideLayout" Target="../slideLayouts/slideLayout9.xml"/><Relationship Id="rId6" Type="http://schemas.openxmlformats.org/officeDocument/2006/relationships/image" Target="../media/image2170.png"/><Relationship Id="rId11" Type="http://schemas.openxmlformats.org/officeDocument/2006/relationships/image" Target="../media/image236.png"/><Relationship Id="rId5" Type="http://schemas.openxmlformats.org/officeDocument/2006/relationships/image" Target="../media/image233.png"/><Relationship Id="rId10" Type="http://schemas.openxmlformats.org/officeDocument/2006/relationships/image" Target="../media/image2210.png"/><Relationship Id="rId4" Type="http://schemas.openxmlformats.org/officeDocument/2006/relationships/image" Target="../media/image2150.png"/><Relationship Id="rId9" Type="http://schemas.openxmlformats.org/officeDocument/2006/relationships/image" Target="../media/image235.png"/></Relationships>
</file>

<file path=ppt/slides/_rels/slide52.xml.rels><?xml version="1.0" encoding="UTF-8" standalone="yes"?>
<Relationships xmlns="http://schemas.openxmlformats.org/package/2006/relationships"><Relationship Id="rId8" Type="http://schemas.openxmlformats.org/officeDocument/2006/relationships/image" Target="../media/image243.png"/><Relationship Id="rId3" Type="http://schemas.openxmlformats.org/officeDocument/2006/relationships/image" Target="../media/image2250.png"/><Relationship Id="rId7" Type="http://schemas.openxmlformats.org/officeDocument/2006/relationships/image" Target="../media/image242.png"/><Relationship Id="rId2" Type="http://schemas.openxmlformats.org/officeDocument/2006/relationships/image" Target="../media/image238.png"/><Relationship Id="rId1" Type="http://schemas.openxmlformats.org/officeDocument/2006/relationships/slideLayout" Target="../slideLayouts/slideLayout9.xml"/><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image" Target="../media/image239.png"/></Relationships>
</file>

<file path=ppt/slides/_rels/slide53.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9.xml"/><Relationship Id="rId6" Type="http://schemas.openxmlformats.org/officeDocument/2006/relationships/image" Target="../media/image248.png"/><Relationship Id="rId5" Type="http://schemas.openxmlformats.org/officeDocument/2006/relationships/image" Target="../media/image247.png"/><Relationship Id="rId4" Type="http://schemas.openxmlformats.org/officeDocument/2006/relationships/image" Target="../media/image246.png"/></Relationships>
</file>

<file path=ppt/slides/_rels/slide54.xml.rels><?xml version="1.0" encoding="UTF-8" standalone="yes"?>
<Relationships xmlns="http://schemas.openxmlformats.org/package/2006/relationships"><Relationship Id="rId13" Type="http://schemas.openxmlformats.org/officeDocument/2006/relationships/image" Target="../media/image257.png"/><Relationship Id="rId3" Type="http://schemas.openxmlformats.org/officeDocument/2006/relationships/image" Target="../media/image250.png"/><Relationship Id="rId7" Type="http://schemas.openxmlformats.org/officeDocument/2006/relationships/image" Target="../media/image253.png"/><Relationship Id="rId12" Type="http://schemas.openxmlformats.org/officeDocument/2006/relationships/image" Target="../media/image256.png"/><Relationship Id="rId17" Type="http://schemas.openxmlformats.org/officeDocument/2006/relationships/image" Target="../media/image260.png"/><Relationship Id="rId2" Type="http://schemas.openxmlformats.org/officeDocument/2006/relationships/image" Target="../media/image249.png"/><Relationship Id="rId16" Type="http://schemas.openxmlformats.org/officeDocument/2006/relationships/image" Target="../media/image259.png"/><Relationship Id="rId1" Type="http://schemas.openxmlformats.org/officeDocument/2006/relationships/slideLayout" Target="../slideLayouts/slideLayout9.xml"/><Relationship Id="rId6" Type="http://schemas.openxmlformats.org/officeDocument/2006/relationships/image" Target="../media/image252.png"/><Relationship Id="rId11" Type="http://schemas.openxmlformats.org/officeDocument/2006/relationships/image" Target="../media/image255.png"/><Relationship Id="rId5" Type="http://schemas.openxmlformats.org/officeDocument/2006/relationships/image" Target="../media/image2390.png"/><Relationship Id="rId15" Type="http://schemas.openxmlformats.org/officeDocument/2006/relationships/image" Target="../media/image2480.png"/><Relationship Id="rId10" Type="http://schemas.openxmlformats.org/officeDocument/2006/relationships/image" Target="../media/image254.png"/><Relationship Id="rId4" Type="http://schemas.openxmlformats.org/officeDocument/2006/relationships/image" Target="../media/image251.png"/><Relationship Id="rId9" Type="http://schemas.openxmlformats.org/officeDocument/2006/relationships/image" Target="../media/image2431.png"/><Relationship Id="rId14" Type="http://schemas.openxmlformats.org/officeDocument/2006/relationships/image" Target="../media/image258.png"/></Relationships>
</file>

<file path=ppt/slides/_rels/slide55.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9.xml"/><Relationship Id="rId6" Type="http://schemas.openxmlformats.org/officeDocument/2006/relationships/image" Target="../media/image265.png"/><Relationship Id="rId5" Type="http://schemas.openxmlformats.org/officeDocument/2006/relationships/image" Target="../media/image264.png"/><Relationship Id="rId4" Type="http://schemas.openxmlformats.org/officeDocument/2006/relationships/image" Target="../media/image263.png"/></Relationships>
</file>

<file path=ppt/slides/_rels/slide56.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slideLayout" Target="../slideLayouts/slideLayout9.xml"/><Relationship Id="rId6" Type="http://schemas.openxmlformats.org/officeDocument/2006/relationships/image" Target="../media/image270.png"/><Relationship Id="rId5" Type="http://schemas.openxmlformats.org/officeDocument/2006/relationships/image" Target="../media/image269.png"/><Relationship Id="rId4" Type="http://schemas.openxmlformats.org/officeDocument/2006/relationships/image" Target="../media/image268.png"/></Relationships>
</file>

<file path=ppt/slides/_rels/slide57.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71.png"/><Relationship Id="rId1" Type="http://schemas.openxmlformats.org/officeDocument/2006/relationships/slideLayout" Target="../slideLayouts/slideLayout9.xml"/><Relationship Id="rId6" Type="http://schemas.openxmlformats.org/officeDocument/2006/relationships/image" Target="../media/image275.png"/><Relationship Id="rId5" Type="http://schemas.openxmlformats.org/officeDocument/2006/relationships/image" Target="../media/image274.png"/><Relationship Id="rId4" Type="http://schemas.openxmlformats.org/officeDocument/2006/relationships/image" Target="../media/image273.png"/></Relationships>
</file>

<file path=ppt/slides/_rels/slide58.xml.rels><?xml version="1.0" encoding="UTF-8" standalone="yes"?>
<Relationships xmlns="http://schemas.openxmlformats.org/package/2006/relationships"><Relationship Id="rId3" Type="http://schemas.openxmlformats.org/officeDocument/2006/relationships/image" Target="../media/image277.png"/><Relationship Id="rId7" Type="http://schemas.openxmlformats.org/officeDocument/2006/relationships/image" Target="../media/image281.png"/><Relationship Id="rId2" Type="http://schemas.openxmlformats.org/officeDocument/2006/relationships/image" Target="../media/image276.png"/><Relationship Id="rId1" Type="http://schemas.openxmlformats.org/officeDocument/2006/relationships/slideLayout" Target="../slideLayouts/slideLayout9.xml"/><Relationship Id="rId6" Type="http://schemas.openxmlformats.org/officeDocument/2006/relationships/image" Target="../media/image280.png"/><Relationship Id="rId5" Type="http://schemas.openxmlformats.org/officeDocument/2006/relationships/image" Target="../media/image279.png"/><Relationship Id="rId4" Type="http://schemas.openxmlformats.org/officeDocument/2006/relationships/image" Target="../media/image278.png"/></Relationships>
</file>

<file path=ppt/slides/_rels/slide59.xml.rels><?xml version="1.0" encoding="UTF-8" standalone="yes"?>
<Relationships xmlns="http://schemas.openxmlformats.org/package/2006/relationships"><Relationship Id="rId3" Type="http://schemas.openxmlformats.org/officeDocument/2006/relationships/image" Target="../media/image283.png"/><Relationship Id="rId7" Type="http://schemas.openxmlformats.org/officeDocument/2006/relationships/image" Target="../media/image287.png"/><Relationship Id="rId2" Type="http://schemas.openxmlformats.org/officeDocument/2006/relationships/image" Target="../media/image282.png"/><Relationship Id="rId1" Type="http://schemas.openxmlformats.org/officeDocument/2006/relationships/slideLayout" Target="../slideLayouts/slideLayout9.xml"/><Relationship Id="rId6" Type="http://schemas.openxmlformats.org/officeDocument/2006/relationships/image" Target="../media/image286.png"/><Relationship Id="rId5" Type="http://schemas.openxmlformats.org/officeDocument/2006/relationships/image" Target="../media/image285.png"/><Relationship Id="rId4" Type="http://schemas.openxmlformats.org/officeDocument/2006/relationships/image" Target="../media/image28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8" Type="http://schemas.openxmlformats.org/officeDocument/2006/relationships/image" Target="../media/image294.png"/><Relationship Id="rId3" Type="http://schemas.openxmlformats.org/officeDocument/2006/relationships/image" Target="../media/image289.png"/><Relationship Id="rId7" Type="http://schemas.openxmlformats.org/officeDocument/2006/relationships/image" Target="../media/image293.png"/><Relationship Id="rId2" Type="http://schemas.openxmlformats.org/officeDocument/2006/relationships/image" Target="../media/image288.png"/><Relationship Id="rId1" Type="http://schemas.openxmlformats.org/officeDocument/2006/relationships/slideLayout" Target="../slideLayouts/slideLayout9.xml"/><Relationship Id="rId6" Type="http://schemas.openxmlformats.org/officeDocument/2006/relationships/image" Target="../media/image292.png"/><Relationship Id="rId11" Type="http://schemas.openxmlformats.org/officeDocument/2006/relationships/image" Target="../media/image297.png"/><Relationship Id="rId5" Type="http://schemas.openxmlformats.org/officeDocument/2006/relationships/image" Target="../media/image291.png"/><Relationship Id="rId10" Type="http://schemas.openxmlformats.org/officeDocument/2006/relationships/image" Target="../media/image296.png"/><Relationship Id="rId4" Type="http://schemas.openxmlformats.org/officeDocument/2006/relationships/image" Target="../media/image290.png"/><Relationship Id="rId9" Type="http://schemas.openxmlformats.org/officeDocument/2006/relationships/image" Target="../media/image295.png"/></Relationships>
</file>

<file path=ppt/slides/_rels/slide61.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299.png"/><Relationship Id="rId7" Type="http://schemas.openxmlformats.org/officeDocument/2006/relationships/image" Target="../media/image303.png"/><Relationship Id="rId2" Type="http://schemas.openxmlformats.org/officeDocument/2006/relationships/image" Target="../media/image298.png"/><Relationship Id="rId1" Type="http://schemas.openxmlformats.org/officeDocument/2006/relationships/slideLayout" Target="../slideLayouts/slideLayout9.xml"/><Relationship Id="rId6" Type="http://schemas.openxmlformats.org/officeDocument/2006/relationships/image" Target="../media/image302.png"/><Relationship Id="rId11" Type="http://schemas.openxmlformats.org/officeDocument/2006/relationships/image" Target="../media/image140.png"/><Relationship Id="rId5" Type="http://schemas.openxmlformats.org/officeDocument/2006/relationships/image" Target="../media/image301.png"/><Relationship Id="rId10" Type="http://schemas.openxmlformats.org/officeDocument/2006/relationships/image" Target="../media/image306.png"/><Relationship Id="rId4" Type="http://schemas.openxmlformats.org/officeDocument/2006/relationships/image" Target="../media/image300.png"/><Relationship Id="rId9" Type="http://schemas.openxmlformats.org/officeDocument/2006/relationships/image" Target="../media/image30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2060.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2080.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2100.png"/><Relationship Id="rId2" Type="http://schemas.openxmlformats.org/officeDocument/2006/relationships/image" Target="../media/image2090.png"/><Relationship Id="rId1" Type="http://schemas.openxmlformats.org/officeDocument/2006/relationships/slideLayout" Target="../slideLayouts/slideLayout9.xml"/><Relationship Id="rId6" Type="http://schemas.openxmlformats.org/officeDocument/2006/relationships/image" Target="../media/image2130.png"/><Relationship Id="rId5" Type="http://schemas.openxmlformats.org/officeDocument/2006/relationships/image" Target="../media/image2120.png"/><Relationship Id="rId4" Type="http://schemas.openxmlformats.org/officeDocument/2006/relationships/image" Target="../media/image2110.png"/></Relationships>
</file>

<file path=ppt/slides/_rels/slide67.xml.rels><?xml version="1.0" encoding="UTF-8" standalone="yes"?>
<Relationships xmlns="http://schemas.openxmlformats.org/package/2006/relationships"><Relationship Id="rId8" Type="http://schemas.openxmlformats.org/officeDocument/2006/relationships/image" Target="../media/image313.png"/><Relationship Id="rId13" Type="http://schemas.openxmlformats.org/officeDocument/2006/relationships/image" Target="../media/image319.png"/><Relationship Id="rId18" Type="http://schemas.openxmlformats.org/officeDocument/2006/relationships/image" Target="../media/image2430.png"/><Relationship Id="rId3" Type="http://schemas.openxmlformats.org/officeDocument/2006/relationships/image" Target="../media/image308.png"/><Relationship Id="rId7" Type="http://schemas.openxmlformats.org/officeDocument/2006/relationships/image" Target="../media/image312.png"/><Relationship Id="rId12" Type="http://schemas.openxmlformats.org/officeDocument/2006/relationships/image" Target="../media/image318.png"/><Relationship Id="rId17" Type="http://schemas.openxmlformats.org/officeDocument/2006/relationships/image" Target="../media/image2420.png"/><Relationship Id="rId2" Type="http://schemas.openxmlformats.org/officeDocument/2006/relationships/image" Target="../media/image2270.png"/><Relationship Id="rId16" Type="http://schemas.openxmlformats.org/officeDocument/2006/relationships/image" Target="../media/image2410.png"/><Relationship Id="rId20" Type="http://schemas.openxmlformats.org/officeDocument/2006/relationships/image" Target="../media/image321.png"/><Relationship Id="rId1" Type="http://schemas.openxmlformats.org/officeDocument/2006/relationships/slideLayout" Target="../slideLayouts/slideLayout9.xml"/><Relationship Id="rId6" Type="http://schemas.openxmlformats.org/officeDocument/2006/relationships/image" Target="../media/image311.png"/><Relationship Id="rId11" Type="http://schemas.openxmlformats.org/officeDocument/2006/relationships/image" Target="../media/image316.png"/><Relationship Id="rId5" Type="http://schemas.openxmlformats.org/officeDocument/2006/relationships/image" Target="../media/image310.png"/><Relationship Id="rId15" Type="http://schemas.openxmlformats.org/officeDocument/2006/relationships/image" Target="../media/image2400.png"/><Relationship Id="rId10" Type="http://schemas.openxmlformats.org/officeDocument/2006/relationships/image" Target="../media/image315.png"/><Relationship Id="rId19" Type="http://schemas.openxmlformats.org/officeDocument/2006/relationships/image" Target="../media/image2440.png"/><Relationship Id="rId4" Type="http://schemas.openxmlformats.org/officeDocument/2006/relationships/image" Target="../media/image309.png"/><Relationship Id="rId9" Type="http://schemas.openxmlformats.org/officeDocument/2006/relationships/image" Target="../media/image314.png"/><Relationship Id="rId14" Type="http://schemas.openxmlformats.org/officeDocument/2006/relationships/image" Target="../media/image32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3210.png"/><Relationship Id="rId2" Type="http://schemas.openxmlformats.org/officeDocument/2006/relationships/image" Target="../media/image3200.png"/><Relationship Id="rId1" Type="http://schemas.openxmlformats.org/officeDocument/2006/relationships/slideLayout" Target="../slideLayouts/slideLayout9.xml"/><Relationship Id="rId5" Type="http://schemas.openxmlformats.org/officeDocument/2006/relationships/image" Target="../media/image323.png"/><Relationship Id="rId4" Type="http://schemas.openxmlformats.org/officeDocument/2006/relationships/image" Target="../media/image322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8" Type="http://schemas.openxmlformats.org/officeDocument/2006/relationships/image" Target="../media/image330.png"/><Relationship Id="rId13" Type="http://schemas.openxmlformats.org/officeDocument/2006/relationships/image" Target="../media/image335.png"/><Relationship Id="rId3" Type="http://schemas.openxmlformats.org/officeDocument/2006/relationships/image" Target="../media/image328.png"/><Relationship Id="rId7" Type="http://schemas.openxmlformats.org/officeDocument/2006/relationships/image" Target="../media/image329.png"/><Relationship Id="rId12" Type="http://schemas.openxmlformats.org/officeDocument/2006/relationships/image" Target="../media/image334.png"/><Relationship Id="rId2" Type="http://schemas.openxmlformats.org/officeDocument/2006/relationships/image" Target="../media/image327.png"/><Relationship Id="rId1" Type="http://schemas.openxmlformats.org/officeDocument/2006/relationships/slideLayout" Target="../slideLayouts/slideLayout9.xml"/><Relationship Id="rId6" Type="http://schemas.openxmlformats.org/officeDocument/2006/relationships/image" Target="../media/image326.png"/><Relationship Id="rId11" Type="http://schemas.openxmlformats.org/officeDocument/2006/relationships/image" Target="../media/image333.png"/><Relationship Id="rId5" Type="http://schemas.openxmlformats.org/officeDocument/2006/relationships/image" Target="../media/image325.png"/><Relationship Id="rId10" Type="http://schemas.openxmlformats.org/officeDocument/2006/relationships/image" Target="../media/image332.png"/><Relationship Id="rId4" Type="http://schemas.openxmlformats.org/officeDocument/2006/relationships/image" Target="../media/image324.png"/><Relationship Id="rId9" Type="http://schemas.openxmlformats.org/officeDocument/2006/relationships/image" Target="../media/image331.png"/></Relationships>
</file>

<file path=ppt/slides/_rels/slide77.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image" Target="../media/image336.png"/><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3" Type="http://schemas.openxmlformats.org/officeDocument/2006/relationships/image" Target="../media/image339.png"/><Relationship Id="rId7" Type="http://schemas.openxmlformats.org/officeDocument/2006/relationships/image" Target="../media/image341.png"/><Relationship Id="rId2" Type="http://schemas.openxmlformats.org/officeDocument/2006/relationships/image" Target="../media/image338.png"/><Relationship Id="rId1" Type="http://schemas.openxmlformats.org/officeDocument/2006/relationships/slideLayout" Target="../slideLayouts/slideLayout9.xml"/><Relationship Id="rId6" Type="http://schemas.openxmlformats.org/officeDocument/2006/relationships/image" Target="../media/image340.png"/><Relationship Id="rId5" Type="http://schemas.openxmlformats.org/officeDocument/2006/relationships/image" Target="../media/image3221.png"/><Relationship Id="rId4" Type="http://schemas.openxmlformats.org/officeDocument/2006/relationships/image" Target="../media/image343.png"/></Relationships>
</file>

<file path=ppt/slides/_rels/slide7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34.png"/><Relationship Id="rId3" Type="http://schemas.openxmlformats.org/officeDocument/2006/relationships/oleObject" Target="../embeddings/oleObject1.bin"/><Relationship Id="rId21" Type="http://schemas.openxmlformats.org/officeDocument/2006/relationships/image" Target="../media/image37.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 Type="http://schemas.openxmlformats.org/officeDocument/2006/relationships/slideLayout" Target="../slideLayouts/slideLayout9.xml"/><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vmlDrawing" Target="../drawings/vmlDrawing1.v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19" Type="http://schemas.openxmlformats.org/officeDocument/2006/relationships/image" Target="../media/image35.png"/><Relationship Id="rId4" Type="http://schemas.openxmlformats.org/officeDocument/2006/relationships/image" Target="../media/image23.wmf"/><Relationship Id="rId9" Type="http://schemas.openxmlformats.org/officeDocument/2006/relationships/image" Target="../media/image1910.png"/><Relationship Id="rId22" Type="http://schemas.openxmlformats.org/officeDocument/2006/relationships/image" Target="../media/image20.png"/></Relationships>
</file>

<file path=ppt/slides/_rels/slide8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9.xml"/><Relationship Id="rId1" Type="http://schemas.openxmlformats.org/officeDocument/2006/relationships/vmlDrawing" Target="../drawings/vmlDrawing6.vml"/><Relationship Id="rId5" Type="http://schemas.openxmlformats.org/officeDocument/2006/relationships/image" Target="../media/image142.wmf"/><Relationship Id="rId4" Type="http://schemas.openxmlformats.org/officeDocument/2006/relationships/oleObject" Target="../embeddings/oleObject3.bin"/></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8" Type="http://schemas.openxmlformats.org/officeDocument/2006/relationships/image" Target="../media/image361.png"/><Relationship Id="rId26" Type="http://schemas.openxmlformats.org/officeDocument/2006/relationships/image" Target="../media/image357.png"/><Relationship Id="rId3" Type="http://schemas.openxmlformats.org/officeDocument/2006/relationships/image" Target="../media/image143.jpeg"/><Relationship Id="rId21" Type="http://schemas.openxmlformats.org/officeDocument/2006/relationships/image" Target="../media/image352.png"/><Relationship Id="rId17" Type="http://schemas.openxmlformats.org/officeDocument/2006/relationships/image" Target="../media/image349.png"/><Relationship Id="rId25" Type="http://schemas.openxmlformats.org/officeDocument/2006/relationships/image" Target="../media/image356.png"/><Relationship Id="rId2" Type="http://schemas.openxmlformats.org/officeDocument/2006/relationships/image" Target="../media/image3410.png"/><Relationship Id="rId16" Type="http://schemas.openxmlformats.org/officeDocument/2006/relationships/image" Target="../media/image348.png"/><Relationship Id="rId20" Type="http://schemas.openxmlformats.org/officeDocument/2006/relationships/image" Target="../media/image351.png"/><Relationship Id="rId1" Type="http://schemas.openxmlformats.org/officeDocument/2006/relationships/slideLayout" Target="../slideLayouts/slideLayout9.xml"/><Relationship Id="rId24" Type="http://schemas.openxmlformats.org/officeDocument/2006/relationships/image" Target="../media/image355.png"/><Relationship Id="rId5" Type="http://schemas.openxmlformats.org/officeDocument/2006/relationships/image" Target="../media/image346.png"/><Relationship Id="rId15" Type="http://schemas.openxmlformats.org/officeDocument/2006/relationships/image" Target="../media/image347.png"/><Relationship Id="rId23" Type="http://schemas.openxmlformats.org/officeDocument/2006/relationships/image" Target="../media/image354.png"/><Relationship Id="rId28" Type="http://schemas.openxmlformats.org/officeDocument/2006/relationships/image" Target="../media/image359.png"/><Relationship Id="rId19" Type="http://schemas.openxmlformats.org/officeDocument/2006/relationships/image" Target="../media/image350.png"/><Relationship Id="rId4" Type="http://schemas.openxmlformats.org/officeDocument/2006/relationships/image" Target="../media/image345.png"/><Relationship Id="rId22" Type="http://schemas.openxmlformats.org/officeDocument/2006/relationships/image" Target="../media/image353.png"/><Relationship Id="rId27" Type="http://schemas.openxmlformats.org/officeDocument/2006/relationships/image" Target="../media/image358.png"/></Relationships>
</file>

<file path=ppt/slides/_rels/slide83.xml.rels><?xml version="1.0" encoding="UTF-8" standalone="yes"?>
<Relationships xmlns="http://schemas.openxmlformats.org/package/2006/relationships"><Relationship Id="rId8" Type="http://schemas.openxmlformats.org/officeDocument/2006/relationships/image" Target="../media/image352.png"/><Relationship Id="rId13" Type="http://schemas.openxmlformats.org/officeDocument/2006/relationships/image" Target="../media/image357.png"/><Relationship Id="rId18" Type="http://schemas.openxmlformats.org/officeDocument/2006/relationships/image" Target="../media/image366.png"/><Relationship Id="rId3" Type="http://schemas.openxmlformats.org/officeDocument/2006/relationships/image" Target="../media/image143.jpeg"/><Relationship Id="rId21" Type="http://schemas.openxmlformats.org/officeDocument/2006/relationships/image" Target="../media/image369.png"/><Relationship Id="rId7" Type="http://schemas.openxmlformats.org/officeDocument/2006/relationships/image" Target="../media/image351.png"/><Relationship Id="rId12" Type="http://schemas.openxmlformats.org/officeDocument/2006/relationships/image" Target="../media/image356.png"/><Relationship Id="rId17" Type="http://schemas.openxmlformats.org/officeDocument/2006/relationships/image" Target="../media/image364.png"/><Relationship Id="rId2" Type="http://schemas.openxmlformats.org/officeDocument/2006/relationships/image" Target="../media/image362.png"/><Relationship Id="rId16" Type="http://schemas.openxmlformats.org/officeDocument/2006/relationships/image" Target="../media/image363.png"/><Relationship Id="rId20" Type="http://schemas.openxmlformats.org/officeDocument/2006/relationships/image" Target="../media/image368.png"/><Relationship Id="rId1" Type="http://schemas.openxmlformats.org/officeDocument/2006/relationships/slideLayout" Target="../slideLayouts/slideLayout9.xml"/><Relationship Id="rId6" Type="http://schemas.openxmlformats.org/officeDocument/2006/relationships/image" Target="../media/image350.png"/><Relationship Id="rId11" Type="http://schemas.openxmlformats.org/officeDocument/2006/relationships/image" Target="../media/image355.png"/><Relationship Id="rId5" Type="http://schemas.openxmlformats.org/officeDocument/2006/relationships/image" Target="../media/image346.png"/><Relationship Id="rId15" Type="http://schemas.openxmlformats.org/officeDocument/2006/relationships/image" Target="../media/image359.png"/><Relationship Id="rId10" Type="http://schemas.openxmlformats.org/officeDocument/2006/relationships/image" Target="../media/image354.png"/><Relationship Id="rId19" Type="http://schemas.openxmlformats.org/officeDocument/2006/relationships/image" Target="../media/image367.png"/><Relationship Id="rId4" Type="http://schemas.openxmlformats.org/officeDocument/2006/relationships/image" Target="../media/image345.png"/><Relationship Id="rId9" Type="http://schemas.openxmlformats.org/officeDocument/2006/relationships/image" Target="../media/image353.png"/><Relationship Id="rId14" Type="http://schemas.openxmlformats.org/officeDocument/2006/relationships/image" Target="../media/image358.png"/></Relationships>
</file>

<file path=ppt/slides/_rels/slide8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4.png"/><Relationship Id="rId1" Type="http://schemas.openxmlformats.org/officeDocument/2006/relationships/slideLayout" Target="../slideLayouts/slideLayout9.xml"/><Relationship Id="rId4" Type="http://schemas.openxmlformats.org/officeDocument/2006/relationships/image" Target="../media/image370.png"/></Relationships>
</file>

<file path=ppt/slides/_rels/slide85.xml.rels><?xml version="1.0" encoding="UTF-8" standalone="yes"?>
<Relationships xmlns="http://schemas.openxmlformats.org/package/2006/relationships"><Relationship Id="rId3" Type="http://schemas.openxmlformats.org/officeDocument/2006/relationships/image" Target="../media/image372.png"/><Relationship Id="rId7" Type="http://schemas.openxmlformats.org/officeDocument/2006/relationships/image" Target="../media/image176.png"/><Relationship Id="rId2" Type="http://schemas.openxmlformats.org/officeDocument/2006/relationships/image" Target="../media/image177.png"/><Relationship Id="rId1" Type="http://schemas.openxmlformats.org/officeDocument/2006/relationships/slideLayout" Target="../slideLayouts/slideLayout9.xml"/><Relationship Id="rId6" Type="http://schemas.openxmlformats.org/officeDocument/2006/relationships/image" Target="../media/image375.png"/><Relationship Id="rId5" Type="http://schemas.openxmlformats.org/officeDocument/2006/relationships/image" Target="../media/image374.png"/><Relationship Id="rId4" Type="http://schemas.openxmlformats.org/officeDocument/2006/relationships/image" Target="../media/image373.png"/></Relationships>
</file>

<file path=ppt/slides/_rels/slide86.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377.png"/><Relationship Id="rId7" Type="http://schemas.openxmlformats.org/officeDocument/2006/relationships/image" Target="../media/image381.png"/><Relationship Id="rId2" Type="http://schemas.openxmlformats.org/officeDocument/2006/relationships/image" Target="../media/image178.png"/><Relationship Id="rId1" Type="http://schemas.openxmlformats.org/officeDocument/2006/relationships/slideLayout" Target="../slideLayouts/slideLayout9.xml"/><Relationship Id="rId6" Type="http://schemas.openxmlformats.org/officeDocument/2006/relationships/image" Target="../media/image380.png"/><Relationship Id="rId5" Type="http://schemas.openxmlformats.org/officeDocument/2006/relationships/image" Target="../media/image379.png"/><Relationship Id="rId4" Type="http://schemas.openxmlformats.org/officeDocument/2006/relationships/image" Target="../media/image378.png"/></Relationships>
</file>

<file path=ppt/slides/_rels/slide87.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image" Target="../media/image179.png"/><Relationship Id="rId1" Type="http://schemas.openxmlformats.org/officeDocument/2006/relationships/slideLayout" Target="../slideLayouts/slideLayout9.xml"/><Relationship Id="rId4" Type="http://schemas.openxmlformats.org/officeDocument/2006/relationships/image" Target="../media/image384.png"/></Relationships>
</file>

<file path=ppt/slides/_rels/slide88.xml.rels><?xml version="1.0" encoding="UTF-8" standalone="yes"?>
<Relationships xmlns="http://schemas.openxmlformats.org/package/2006/relationships"><Relationship Id="rId8" Type="http://schemas.openxmlformats.org/officeDocument/2006/relationships/image" Target="../media/image388.png"/><Relationship Id="rId7" Type="http://schemas.openxmlformats.org/officeDocument/2006/relationships/image" Target="../media/image387.png"/><Relationship Id="rId2" Type="http://schemas.openxmlformats.org/officeDocument/2006/relationships/image" Target="../media/image307.png"/><Relationship Id="rId1" Type="http://schemas.openxmlformats.org/officeDocument/2006/relationships/slideLayout" Target="../slideLayouts/slideLayout9.xml"/><Relationship Id="rId6" Type="http://schemas.openxmlformats.org/officeDocument/2006/relationships/image" Target="../media/image386.png"/><Relationship Id="rId5" Type="http://schemas.openxmlformats.org/officeDocument/2006/relationships/image" Target="../media/image385.png"/><Relationship Id="rId4" Type="http://schemas.openxmlformats.org/officeDocument/2006/relationships/image" Target="../media/image3820.png"/></Relationships>
</file>

<file path=ppt/slides/_rels/slide89.xml.rels><?xml version="1.0" encoding="UTF-8" standalone="yes"?>
<Relationships xmlns="http://schemas.openxmlformats.org/package/2006/relationships"><Relationship Id="rId8" Type="http://schemas.openxmlformats.org/officeDocument/2006/relationships/image" Target="../media/image386.png"/><Relationship Id="rId3" Type="http://schemas.openxmlformats.org/officeDocument/2006/relationships/image" Target="../media/image390.png"/><Relationship Id="rId7" Type="http://schemas.openxmlformats.org/officeDocument/2006/relationships/image" Target="../media/image3820.png"/><Relationship Id="rId2" Type="http://schemas.openxmlformats.org/officeDocument/2006/relationships/image" Target="../media/image389.png"/><Relationship Id="rId1" Type="http://schemas.openxmlformats.org/officeDocument/2006/relationships/slideLayout" Target="../slideLayouts/slideLayout9.xml"/><Relationship Id="rId6" Type="http://schemas.openxmlformats.org/officeDocument/2006/relationships/image" Target="../media/image393.png"/><Relationship Id="rId5" Type="http://schemas.openxmlformats.org/officeDocument/2006/relationships/image" Target="../media/image392.png"/><Relationship Id="rId10" Type="http://schemas.openxmlformats.org/officeDocument/2006/relationships/image" Target="../media/image388.png"/><Relationship Id="rId4" Type="http://schemas.openxmlformats.org/officeDocument/2006/relationships/image" Target="../media/image391.png"/><Relationship Id="rId9" Type="http://schemas.openxmlformats.org/officeDocument/2006/relationships/image" Target="../media/image38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8" Type="http://schemas.openxmlformats.org/officeDocument/2006/relationships/image" Target="../media/image396.png"/><Relationship Id="rId13" Type="http://schemas.openxmlformats.org/officeDocument/2006/relationships/image" Target="../media/image401.png"/><Relationship Id="rId7" Type="http://schemas.openxmlformats.org/officeDocument/2006/relationships/image" Target="../media/image395.png"/><Relationship Id="rId12" Type="http://schemas.openxmlformats.org/officeDocument/2006/relationships/image" Target="../media/image400.png"/><Relationship Id="rId17" Type="http://schemas.openxmlformats.org/officeDocument/2006/relationships/image" Target="../media/image405.png"/><Relationship Id="rId16" Type="http://schemas.openxmlformats.org/officeDocument/2006/relationships/image" Target="../media/image404.png"/><Relationship Id="rId1" Type="http://schemas.openxmlformats.org/officeDocument/2006/relationships/slideLayout" Target="../slideLayouts/slideLayout9.xml"/><Relationship Id="rId6" Type="http://schemas.openxmlformats.org/officeDocument/2006/relationships/image" Target="../media/image394.png"/><Relationship Id="rId11" Type="http://schemas.openxmlformats.org/officeDocument/2006/relationships/image" Target="../media/image399.png"/><Relationship Id="rId5" Type="http://schemas.openxmlformats.org/officeDocument/2006/relationships/image" Target="../media/image3930.png"/><Relationship Id="rId15" Type="http://schemas.openxmlformats.org/officeDocument/2006/relationships/image" Target="../media/image403.png"/><Relationship Id="rId10" Type="http://schemas.openxmlformats.org/officeDocument/2006/relationships/image" Target="../media/image398.png"/><Relationship Id="rId4" Type="http://schemas.openxmlformats.org/officeDocument/2006/relationships/image" Target="../media/image3920.png"/><Relationship Id="rId9" Type="http://schemas.openxmlformats.org/officeDocument/2006/relationships/image" Target="../media/image397.png"/><Relationship Id="rId14" Type="http://schemas.openxmlformats.org/officeDocument/2006/relationships/image" Target="../media/image402.png"/></Relationships>
</file>

<file path=ppt/slides/_rels/slide91.xml.rels><?xml version="1.0" encoding="UTF-8" standalone="yes"?>
<Relationships xmlns="http://schemas.openxmlformats.org/package/2006/relationships"><Relationship Id="rId3" Type="http://schemas.openxmlformats.org/officeDocument/2006/relationships/image" Target="../media/image423.png"/><Relationship Id="rId2" Type="http://schemas.openxmlformats.org/officeDocument/2006/relationships/image" Target="../media/image419.png"/><Relationship Id="rId1" Type="http://schemas.openxmlformats.org/officeDocument/2006/relationships/slideLayout" Target="../slideLayouts/slideLayout9.xml"/><Relationship Id="rId6" Type="http://schemas.openxmlformats.org/officeDocument/2006/relationships/image" Target="../media/image426.png"/><Relationship Id="rId5" Type="http://schemas.openxmlformats.org/officeDocument/2006/relationships/image" Target="../media/image425.png"/><Relationship Id="rId4" Type="http://schemas.openxmlformats.org/officeDocument/2006/relationships/image" Target="../media/image4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图片 3"/>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pic>
        <p:nvPicPr>
          <p:cNvPr id="5" name="图片 4"/>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1920875" y="885825"/>
            <a:ext cx="1246188" cy="657225"/>
          </a:xfrm>
          <a:prstGeom prst="rect">
            <a:avLst/>
          </a:prstGeom>
          <a:noFill/>
          <a:ln w="9525">
            <a:noFill/>
            <a:miter lim="800000"/>
            <a:headEnd/>
            <a:tailEnd/>
          </a:ln>
        </p:spPr>
      </p:pic>
      <p:pic>
        <p:nvPicPr>
          <p:cNvPr id="6"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866775" y="1214438"/>
            <a:ext cx="809625" cy="433387"/>
          </a:xfrm>
          <a:prstGeom prst="rect">
            <a:avLst/>
          </a:prstGeom>
          <a:noFill/>
          <a:ln w="9525">
            <a:noFill/>
            <a:miter lim="800000"/>
            <a:headEnd/>
            <a:tailEnd/>
          </a:ln>
        </p:spPr>
      </p:pic>
      <p:pic>
        <p:nvPicPr>
          <p:cNvPr id="7" name="图片 6"/>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10463213" y="5557838"/>
            <a:ext cx="1371600" cy="1133475"/>
          </a:xfrm>
          <a:prstGeom prst="rect">
            <a:avLst/>
          </a:prstGeom>
          <a:noFill/>
          <a:ln w="9525">
            <a:noFill/>
            <a:miter lim="800000"/>
            <a:headEnd/>
            <a:tailEnd/>
          </a:ln>
        </p:spPr>
      </p:pic>
      <p:pic>
        <p:nvPicPr>
          <p:cNvPr id="8" name="图片 7"/>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6635750" y="4733925"/>
            <a:ext cx="1371600" cy="1133475"/>
          </a:xfrm>
          <a:prstGeom prst="rect">
            <a:avLst/>
          </a:prstGeom>
          <a:noFill/>
          <a:ln w="9525">
            <a:noFill/>
            <a:miter lim="800000"/>
            <a:headEnd/>
            <a:tailEnd/>
          </a:ln>
        </p:spPr>
      </p:pic>
      <p:cxnSp>
        <p:nvCxnSpPr>
          <p:cNvPr id="3" name="直接连接符 2"/>
          <p:cNvCxnSpPr>
            <a:cxnSpLocks/>
          </p:cNvCxnSpPr>
          <p:nvPr/>
        </p:nvCxnSpPr>
        <p:spPr>
          <a:xfrm>
            <a:off x="8007350" y="4623340"/>
            <a:ext cx="3947819" cy="0"/>
          </a:xfrm>
          <a:prstGeom prst="line">
            <a:avLst/>
          </a:prstGeom>
          <a:ln w="38100">
            <a:gradFill flip="none" rotWithShape="1">
              <a:gsLst>
                <a:gs pos="0">
                  <a:schemeClr val="accent5">
                    <a:lumMod val="40000"/>
                    <a:lumOff val="60000"/>
                  </a:schemeClr>
                </a:gs>
                <a:gs pos="85000">
                  <a:schemeClr val="accent5">
                    <a:lumMod val="95000"/>
                    <a:lumOff val="5000"/>
                  </a:schemeClr>
                </a:gs>
                <a:gs pos="100000">
                  <a:schemeClr val="accent5">
                    <a:lumMod val="60000"/>
                  </a:schemeClr>
                </a:gs>
              </a:gsLst>
              <a:path path="circle">
                <a:fillToRect l="50000" t="130000" r="50000" b="-30000"/>
              </a:path>
              <a:tileRect/>
            </a:gradFill>
          </a:ln>
        </p:spPr>
        <p:style>
          <a:lnRef idx="1">
            <a:schemeClr val="accent1"/>
          </a:lnRef>
          <a:fillRef idx="0">
            <a:schemeClr val="accent1"/>
          </a:fillRef>
          <a:effectRef idx="0">
            <a:schemeClr val="accent1"/>
          </a:effectRef>
          <a:fontRef idx="minor">
            <a:schemeClr val="tx1"/>
          </a:fontRef>
        </p:style>
      </p:cxnSp>
      <p:sp>
        <p:nvSpPr>
          <p:cNvPr id="9" name="文本框 8"/>
          <p:cNvSpPr txBox="1">
            <a:spLocks noChangeArrowheads="1"/>
          </p:cNvSpPr>
          <p:nvPr/>
        </p:nvSpPr>
        <p:spPr bwMode="auto">
          <a:xfrm>
            <a:off x="5334000" y="3137922"/>
            <a:ext cx="6680201" cy="1446550"/>
          </a:xfrm>
          <a:prstGeom prst="rect">
            <a:avLst/>
          </a:prstGeom>
          <a:noFill/>
          <a:ln w="9525">
            <a:noFill/>
            <a:miter lim="800000"/>
          </a:ln>
        </p:spPr>
        <p:txBody>
          <a:bodyPr wrap="square">
            <a:spAutoFit/>
          </a:bodyPr>
          <a:lstStyle/>
          <a:p>
            <a:pPr algn="r"/>
            <a:r>
              <a:rPr lang="zh-CN" altLang="en-US" sz="4400" dirty="0">
                <a:latin typeface="微软雅黑" pitchFamily="34" charset="-122"/>
                <a:ea typeface="微软雅黑" pitchFamily="34" charset="-122"/>
              </a:rPr>
              <a:t>大学物理</a:t>
            </a:r>
            <a:endParaRPr lang="en-US" altLang="zh-CN" sz="4400" dirty="0">
              <a:latin typeface="微软雅黑" pitchFamily="34" charset="-122"/>
              <a:ea typeface="微软雅黑" pitchFamily="34" charset="-122"/>
            </a:endParaRPr>
          </a:p>
          <a:p>
            <a:pPr algn="r"/>
            <a:r>
              <a:rPr lang="zh-CN" altLang="en-US" sz="4400" dirty="0">
                <a:latin typeface="微软雅黑" pitchFamily="34" charset="-122"/>
                <a:ea typeface="微软雅黑" pitchFamily="34" charset="-122"/>
              </a:rPr>
              <a:t>质点力学</a:t>
            </a:r>
          </a:p>
        </p:txBody>
      </p:sp>
      <p:sp>
        <p:nvSpPr>
          <p:cNvPr id="10" name="文本框 9"/>
          <p:cNvSpPr txBox="1">
            <a:spLocks noChangeArrowheads="1"/>
          </p:cNvSpPr>
          <p:nvPr/>
        </p:nvSpPr>
        <p:spPr bwMode="auto">
          <a:xfrm>
            <a:off x="8016875" y="4806950"/>
            <a:ext cx="3997325" cy="523875"/>
          </a:xfrm>
          <a:prstGeom prst="rect">
            <a:avLst/>
          </a:prstGeom>
          <a:noFill/>
          <a:ln w="9525">
            <a:noFill/>
            <a:miter lim="800000"/>
          </a:ln>
        </p:spPr>
        <p:txBody>
          <a:bodyPr>
            <a:spAutoFit/>
          </a:bodyPr>
          <a:lstStyle/>
          <a:p>
            <a:pPr algn="r"/>
            <a:r>
              <a:rPr lang="zh-CN" altLang="en-US" sz="2800" dirty="0">
                <a:latin typeface="微软雅黑" pitchFamily="34" charset="-122"/>
                <a:ea typeface="微软雅黑" pitchFamily="34" charset="-122"/>
              </a:rPr>
              <a:t>戴占海</a:t>
            </a:r>
          </a:p>
        </p:txBody>
      </p:sp>
      <p:sp>
        <p:nvSpPr>
          <p:cNvPr id="11" name="文本框 10"/>
          <p:cNvSpPr txBox="1">
            <a:spLocks noChangeArrowheads="1"/>
          </p:cNvSpPr>
          <p:nvPr/>
        </p:nvSpPr>
        <p:spPr bwMode="auto">
          <a:xfrm>
            <a:off x="8016875" y="5402263"/>
            <a:ext cx="3997325" cy="400050"/>
          </a:xfrm>
          <a:prstGeom prst="rect">
            <a:avLst/>
          </a:prstGeom>
          <a:noFill/>
          <a:ln w="9525">
            <a:noFill/>
            <a:miter lim="800000"/>
          </a:ln>
        </p:spPr>
        <p:txBody>
          <a:bodyPr>
            <a:spAutoFit/>
          </a:bodyPr>
          <a:lstStyle/>
          <a:p>
            <a:pPr algn="r"/>
            <a:r>
              <a:rPr lang="en-US" altLang="zh-CN" sz="2000" dirty="0">
                <a:latin typeface="微软雅黑" pitchFamily="34" charset="-122"/>
                <a:ea typeface="微软雅黑" pitchFamily="34" charset="-122"/>
              </a:rPr>
              <a:t>QQ</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13576003</a:t>
            </a:r>
            <a:endParaRPr lang="zh-CN" altLang="en-US" sz="2000" dirty="0">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30195 -0.00741 L 0.30195 -0.00718 L 0.18151 -0.00394 L 0.12721 -0.00209 L -8.33333E-7 -0.00023 L -8.33333E-7 3.33333E-6 " pathEditMode="relative" rAng="0" ptsTypes="AAAAAA">
                                      <p:cBhvr>
                                        <p:cTn id="6" dur="2000" fill="hold"/>
                                        <p:tgtEl>
                                          <p:spTgt spid="8"/>
                                        </p:tgtEl>
                                        <p:attrNameLst>
                                          <p:attrName>ppt_x</p:attrName>
                                          <p:attrName>ppt_y</p:attrName>
                                        </p:attrNameLst>
                                      </p:cBhvr>
                                      <p:rCtr x="-15104" y="370"/>
                                    </p:animMotion>
                                  </p:childTnLst>
                                </p:cTn>
                              </p:par>
                              <p:par>
                                <p:cTn id="7" presetID="0" presetClass="path" presetSubtype="0" accel="50000" decel="50000" fill="hold" nodeType="withEffect">
                                  <p:stCondLst>
                                    <p:cond delay="0"/>
                                  </p:stCondLst>
                                  <p:childTnLst>
                                    <p:animMotion origin="layout" path="M 0.07592 -0.00023 L 0.07592 -0.00023 L 5.20833E-6 -0.00023 L 5.20833E-6 -0.00023 " pathEditMode="relative" ptsTypes="AAAA">
                                      <p:cBhvr>
                                        <p:cTn id="8" dur="2000" fill="hold"/>
                                        <p:tgtEl>
                                          <p:spTgt spid="7"/>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18138 0.00116 L 0.18138 0.00139 L 0.10872 0.00348 C 0.08945 0.00348 0.07031 0.00232 0.05117 0.00116 C 0.04492 0.00093 0.0388 -0.00046 0.03242 -0.00092 C 0.02474 -0.00115 0.0168 -0.00092 0.00911 -0.00092 L 0.00911 -0.00069 " pathEditMode="relative" rAng="0" ptsTypes="AAAAAAA">
                                      <p:cBhvr>
                                        <p:cTn id="10" dur="2000" fill="hold"/>
                                        <p:tgtEl>
                                          <p:spTgt spid="3"/>
                                        </p:tgtEl>
                                        <p:attrNameLst>
                                          <p:attrName>ppt_x</p:attrName>
                                          <p:attrName>ppt_y</p:attrName>
                                        </p:attrNameLst>
                                      </p:cBhvr>
                                      <p:rCtr x="-8620" y="0"/>
                                    </p:animMotion>
                                  </p:childTnLst>
                                </p:cTn>
                              </p:par>
                              <p:par>
                                <p:cTn id="11" presetID="0" presetClass="path" presetSubtype="0" accel="50000" decel="50000" fill="hold" nodeType="withEffect">
                                  <p:stCondLst>
                                    <p:cond delay="0"/>
                                  </p:stCondLst>
                                  <p:childTnLst>
                                    <p:animMotion origin="layout" path="M 0.18164 -0.00208 L 0.18164 -0.00185 L 0.05742 -0.00023 C 0.03971 0.00024 0.02226 0.00209 0.00456 0.00209 C 0.00299 0.00209 1.25E-6 -0.00023 1.25E-6 -4.44444E-6 L 1.25E-6 -0.00023 L 1.25E-6 -4.44444E-6 " pathEditMode="relative" rAng="0" ptsTypes="AAAAAAA">
                                      <p:cBhvr>
                                        <p:cTn id="12" dur="2000" fill="hold"/>
                                        <p:tgtEl>
                                          <p:spTgt spid="9">
                                            <p:txEl>
                                              <p:pRg st="0" end="0"/>
                                            </p:txEl>
                                          </p:spTgt>
                                        </p:tgtEl>
                                        <p:attrNameLst>
                                          <p:attrName>ppt_x</p:attrName>
                                          <p:attrName>ppt_y</p:attrName>
                                        </p:attrNameLst>
                                      </p:cBhvr>
                                      <p:rCtr x="-9089" y="208"/>
                                    </p:animMotion>
                                  </p:childTnLst>
                                </p:cTn>
                              </p:par>
                              <p:par>
                                <p:cTn id="13" presetID="0" presetClass="path" presetSubtype="0" accel="50000" decel="50000" fill="hold" nodeType="withEffect">
                                  <p:stCondLst>
                                    <p:cond delay="0"/>
                                  </p:stCondLst>
                                  <p:childTnLst>
                                    <p:animMotion origin="layout" path="M 0.18164 -0.00208 L 0.18164 -0.00185 L 0.05742 -0.00023 C 0.03971 0.00023 0.02226 0.00208 0.00456 0.00208 C 0.00299 0.00208 1.25E-6 -0.00023 1.25E-6 3.7037E-7 L 1.25E-6 -0.00023 L 1.25E-6 3.7037E-7 " pathEditMode="relative" rAng="0" ptsTypes="AAAAAAA">
                                      <p:cBhvr>
                                        <p:cTn id="14" dur="2000" fill="hold"/>
                                        <p:tgtEl>
                                          <p:spTgt spid="9">
                                            <p:txEl>
                                              <p:pRg st="1" end="1"/>
                                            </p:txEl>
                                          </p:spTgt>
                                        </p:tgtEl>
                                        <p:attrNameLst>
                                          <p:attrName>ppt_x</p:attrName>
                                          <p:attrName>ppt_y</p:attrName>
                                        </p:attrNameLst>
                                      </p:cBhvr>
                                      <p:rCtr x="-9089" y="208"/>
                                    </p:animMotion>
                                  </p:childTnLst>
                                </p:cTn>
                              </p:par>
                              <p:par>
                                <p:cTn id="15" presetID="0" presetClass="path" presetSubtype="0" accel="50000" decel="50000" fill="hold" nodeType="withEffect">
                                  <p:stCondLst>
                                    <p:cond delay="0"/>
                                  </p:stCondLst>
                                  <p:childTnLst>
                                    <p:animMotion origin="layout" path="M 0.09844 -0.00023 L 0.09844 -0.00023 L 8.95833E-6 -0.00023 L 8.95833E-6 -0.00023 " pathEditMode="relative" ptsTypes="AAAA">
                                      <p:cBhvr>
                                        <p:cTn id="16" dur="2000" fill="hold"/>
                                        <p:tgtEl>
                                          <p:spTgt spid="10">
                                            <p:txEl>
                                              <p:pRg st="0" end="0"/>
                                            </p:txEl>
                                          </p:spTgt>
                                        </p:tgtEl>
                                        <p:attrNameLst>
                                          <p:attrName>ppt_x</p:attrName>
                                          <p:attrName>ppt_y</p:attrName>
                                        </p:attrNameLst>
                                      </p:cBhvr>
                                    </p:animMotion>
                                  </p:childTnLst>
                                </p:cTn>
                              </p:par>
                              <p:par>
                                <p:cTn id="17" presetID="0" presetClass="path" presetSubtype="0" accel="50000" decel="50000" fill="hold" nodeType="withEffect">
                                  <p:stCondLst>
                                    <p:cond delay="0"/>
                                  </p:stCondLst>
                                  <p:childTnLst>
                                    <p:animMotion origin="layout" path="M 0.09258 -0.00023 L 0.09258 -0.00023 L 7.5E-6 -0.00023 L 7.5E-6 -0.00023 " pathEditMode="relative" ptsTypes="AAAA">
                                      <p:cBhvr>
                                        <p:cTn id="18" dur="2000" fill="hold"/>
                                        <p:tgtEl>
                                          <p:spTgt spid="11">
                                            <p:txEl>
                                              <p:pRg st="0" end="0"/>
                                            </p:txEl>
                                          </p:spTgt>
                                        </p:tgtEl>
                                        <p:attrNameLst>
                                          <p:attrName>ppt_x</p:attrName>
                                          <p:attrName>ppt_y</p:attrName>
                                        </p:attrNameLst>
                                      </p:cBhvr>
                                    </p:animMotion>
                                  </p:childTnLst>
                                </p:cTn>
                              </p:par>
                              <p:par>
                                <p:cTn id="19" presetID="0" presetClass="path" presetSubtype="0" accel="50000" decel="50000" fill="hold" nodeType="withEffect">
                                  <p:stCondLst>
                                    <p:cond delay="0"/>
                                  </p:stCondLst>
                                  <p:childTnLst>
                                    <p:animMotion origin="layout" path="M -0.21197 -0.14814 L -0.21197 -0.14814 C -0.20429 -0.14675 -0.19635 -0.14583 -0.18866 -0.14398 C -0.17642 -0.14143 -0.18228 -0.14282 -0.17109 -0.13981 C -0.16692 -0.1375 -0.16236 -0.13472 -0.1582 -0.13379 C -0.15507 -0.13287 -0.15182 -0.1324 -0.14882 -0.13148 C -0.14674 -0.13101 -0.14491 -0.13009 -0.14296 -0.12962 C -0.13984 -0.1287 -0.13658 -0.12824 -0.13359 -0.12731 C -0.13189 -0.12685 -0.13033 -0.12615 -0.1289 -0.12546 C -0.12877 -0.12523 -0.12004 -0.12013 -0.11835 -0.11898 L -0.11484 -0.11712 L -0.11132 -0.11481 C -0.10885 -0.1118 -0.10156 -0.10185 -0.0996 -0.10046 C -0.09765 -0.09907 -0.0957 -0.09745 -0.09374 -0.09629 C -0.09257 -0.09537 -0.09127 -0.09513 -0.09023 -0.09398 C -0.08775 -0.09166 -0.08554 -0.08842 -0.0832 -0.08564 C -0.08202 -0.08425 -0.08098 -0.0824 -0.07968 -0.08148 L -0.07616 -0.07962 C -0.06939 -0.07152 -0.0759 -0.07847 -0.06913 -0.07314 C -0.05898 -0.0655 -0.06913 -0.07199 -0.06093 -0.06712 C -0.04869 -0.05254 -0.06757 -0.07453 -0.05273 -0.05879 C -0.05025 -0.05601 -0.0483 -0.05185 -0.0457 -0.05046 C -0.04452 -0.04953 -0.04322 -0.0493 -0.04218 -0.04814 C -0.04088 -0.04722 -0.03984 -0.04513 -0.03866 -0.04398 C -0.03866 -0.04398 -0.02981 -0.03888 -0.02812 -0.03796 C -0.02695 -0.03703 -0.02551 -0.03703 -0.0246 -0.03564 C -0.01653 -0.02615 -0.02017 -0.02893 -0.01406 -0.02546 C -0.00728 -0.0074 -0.01627 -0.02847 -0.0082 -0.01712 C -0.00051 -0.00625 -0.01106 -0.01388 -0.00234 -0.00879 C 0.00027 -0.00185 6.45833E-6 -0.00486 6.45833E-6 -0.00023 L 6.45833E-6 -0.00023 " pathEditMode="relative" ptsTypes="AAAAAAAAAAAAAAAAAAAAAAAAAAAAAAA">
                                      <p:cBhvr>
                                        <p:cTn id="20" dur="2000" fill="hold"/>
                                        <p:tgtEl>
                                          <p:spTgt spid="5"/>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0.175 -0.10393 L -0.175 -0.10393 C -0.16536 -0.10254 -0.15547 -0.10509 -0.14635 -0.09977 C -0.14258 -0.09768 -0.14127 -0.09653 -0.13685 -0.0956 C -0.13203 -0.09467 -0.12734 -0.09444 -0.12252 -0.09352 C -0.11979 -0.09305 -0.11706 -0.09213 -0.11419 -0.09143 C -0.10638 -0.08657 -0.11471 -0.0912 -0.1 -0.08703 C -0.09726 -0.08634 -0.0944 -0.08449 -0.09167 -0.08287 C -0.08633 -0.07639 -0.0901 -0.07986 -0.08333 -0.07662 C -0.08216 -0.07592 -0.08099 -0.075 -0.07982 -0.0743 C -0.07825 -0.07361 -0.07669 -0.07315 -0.075 -0.07222 C -0.07383 -0.07176 -0.07265 -0.07083 -0.07148 -0.07014 C -0.06953 -0.06921 -0.06745 -0.06898 -0.06549 -0.06805 C -0.05807 -0.06481 -0.06588 -0.06759 -0.05833 -0.0618 C -0.05612 -0.05995 -0.05364 -0.05879 -0.0513 -0.05741 L -0.04049 -0.05116 L -0.03698 -0.04907 L -0.03333 -0.04699 L -0.0263 -0.03842 L -0.02265 -0.03426 C -0.01627 -0.01736 -0.02461 -0.03773 -0.01667 -0.02361 C -0.01133 -0.01412 -0.01771 -0.01921 -0.01081 -0.01504 C -0.00963 -0.01366 -0.00846 -0.01203 -0.00716 -0.01088 C -0.00612 -0.00995 -0.00456 -0.01018 -0.00364 -0.00879 C -0.00247 -0.00717 -0.00208 -0.0044 -0.0013 -0.00254 C -0.00091 -0.00162 -0.00052 -0.00116 -4.58333E-6 -0.00023 L -4.58333E-6 -0.00023 " pathEditMode="relative" ptsTypes="AAAAAAAAAAAAAAAAAAAAAAAAAAA">
                                      <p:cBhvr>
                                        <p:cTn id="22" dur="2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5"/>
          <p:cNvSpPr txBox="1">
            <a:spLocks noChangeArrowheads="1"/>
          </p:cNvSpPr>
          <p:nvPr/>
        </p:nvSpPr>
        <p:spPr bwMode="auto">
          <a:xfrm>
            <a:off x="1452563" y="480970"/>
            <a:ext cx="1017746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eaLnBrk="1" hangingPunct="1">
              <a:spcBef>
                <a:spcPct val="50000"/>
              </a:spcBef>
              <a:buClrTx/>
              <a:buSzTx/>
              <a:buFont typeface="Wingdings" panose="05000000000000000000" pitchFamily="2" charset="2"/>
              <a:buNone/>
              <a:defRPr kumimoji="1" sz="2800">
                <a:solidFill>
                  <a:srgbClr val="0000FF"/>
                </a:solidFill>
                <a:latin typeface="微软雅黑" panose="020B0503020204020204" pitchFamily="34" charset="-122"/>
                <a:ea typeface="微软雅黑" panose="020B0503020204020204" pitchFamily="34" charset="-122"/>
              </a:defRPr>
            </a:lvl1pPr>
            <a:lvl2pPr marL="742950" indent="-285750" eaLnBrk="0" hangingPunct="0">
              <a:spcBef>
                <a:spcPct val="20000"/>
              </a:spcBef>
              <a:buChar char="–"/>
              <a:defRPr kumimoji="1" sz="2800">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r>
              <a:rPr lang="zh-CN" altLang="en-US" dirty="0"/>
              <a:t>可以作为质点处理的物体的条件：</a:t>
            </a:r>
            <a:r>
              <a:rPr lang="zh-CN" altLang="en-US" dirty="0">
                <a:solidFill>
                  <a:srgbClr val="FF0000"/>
                </a:solidFill>
              </a:rPr>
              <a:t>大小和形状对运动没有影响或影响可以忽略</a:t>
            </a:r>
            <a:r>
              <a:rPr lang="zh-CN" altLang="en-US" dirty="0"/>
              <a:t>。</a:t>
            </a:r>
          </a:p>
        </p:txBody>
      </p:sp>
      <p:sp>
        <p:nvSpPr>
          <p:cNvPr id="7" name="Rectangle 3"/>
          <p:cNvSpPr>
            <a:spLocks noChangeArrowheads="1"/>
          </p:cNvSpPr>
          <p:nvPr/>
        </p:nvSpPr>
        <p:spPr bwMode="auto">
          <a:xfrm>
            <a:off x="1452563" y="1762895"/>
            <a:ext cx="3962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rgbClr val="000000"/>
                </a:solidFill>
                <a:latin typeface="Arial" panose="020B0604020202020204" pitchFamily="34" charset="0"/>
                <a:ea typeface="宋体" panose="02010600030101010101" pitchFamily="2" charset="-122"/>
              </a:defRPr>
            </a:lvl1pPr>
            <a:lvl2pPr marL="742950" indent="-285750">
              <a:spcBef>
                <a:spcPct val="20000"/>
              </a:spcBef>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4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50000"/>
              </a:spcBef>
              <a:buNone/>
            </a:pPr>
            <a:r>
              <a:rPr kumimoji="1" lang="zh-CN" altLang="en-US" sz="2800" dirty="0">
                <a:solidFill>
                  <a:srgbClr val="0000FF"/>
                </a:solidFill>
                <a:latin typeface="微软雅黑" panose="020B0503020204020204" pitchFamily="34" charset="-122"/>
                <a:ea typeface="微软雅黑" panose="020B0503020204020204" pitchFamily="34" charset="-122"/>
              </a:rPr>
              <a:t>研究地球公转</a:t>
            </a:r>
          </a:p>
        </p:txBody>
      </p:sp>
      <p:sp>
        <p:nvSpPr>
          <p:cNvPr id="14" name="Rectangle 6"/>
          <p:cNvSpPr>
            <a:spLocks noChangeArrowheads="1"/>
          </p:cNvSpPr>
          <p:nvPr/>
        </p:nvSpPr>
        <p:spPr bwMode="auto">
          <a:xfrm>
            <a:off x="1452563" y="4959350"/>
            <a:ext cx="1017746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rgbClr val="000000"/>
                </a:solidFill>
                <a:latin typeface="Arial" panose="020B0604020202020204" pitchFamily="34" charset="0"/>
                <a:ea typeface="宋体" panose="02010600030101010101" pitchFamily="2" charset="-122"/>
              </a:defRPr>
            </a:lvl1pPr>
            <a:lvl2pPr marL="742950" indent="-285750">
              <a:spcBef>
                <a:spcPct val="20000"/>
              </a:spcBef>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4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50000"/>
              </a:spcBef>
              <a:buNone/>
            </a:pPr>
            <a:r>
              <a:rPr kumimoji="1" lang="zh-CN" altLang="en-US" sz="2800" dirty="0">
                <a:solidFill>
                  <a:srgbClr val="0000FF"/>
                </a:solidFill>
                <a:latin typeface="微软雅黑" panose="020B0503020204020204" pitchFamily="34" charset="-122"/>
                <a:ea typeface="微软雅黑" panose="020B0503020204020204" pitchFamily="34" charset="-122"/>
              </a:rPr>
              <a:t>地球上各点的公转速度相差很小，忽略地球自身尺寸的影响，作为质点处理。</a:t>
            </a:r>
          </a:p>
        </p:txBody>
      </p:sp>
      <mc:AlternateContent xmlns:mc="http://schemas.openxmlformats.org/markup-compatibility/2006" xmlns:a14="http://schemas.microsoft.com/office/drawing/2010/main">
        <mc:Choice Requires="a14">
          <p:sp>
            <p:nvSpPr>
              <p:cNvPr id="2" name="文本框 1"/>
              <p:cNvSpPr txBox="1"/>
              <p:nvPr/>
            </p:nvSpPr>
            <p:spPr>
              <a:xfrm>
                <a:off x="2410912" y="2609826"/>
                <a:ext cx="2564676" cy="93506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ea typeface="+mn-ea"/>
                            </a:rPr>
                          </m:ctrlPr>
                        </m:fPr>
                        <m:num>
                          <m:sSub>
                            <m:sSubPr>
                              <m:ctrlPr>
                                <a:rPr lang="en-US" altLang="zh-CN" sz="280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𝑅</m:t>
                              </m:r>
                            </m:e>
                            <m:sub>
                              <m:r>
                                <a:rPr lang="en-US" altLang="zh-CN" sz="2800" b="0" i="1" smtClean="0">
                                  <a:solidFill>
                                    <a:srgbClr val="0000FF"/>
                                  </a:solidFill>
                                  <a:latin typeface="Cambria Math" panose="02040503050406030204" pitchFamily="18" charset="0"/>
                                  <a:ea typeface="+mn-ea"/>
                                </a:rPr>
                                <m:t>𝐸𝑆</m:t>
                              </m:r>
                            </m:sub>
                          </m:sSub>
                        </m:num>
                        <m:den>
                          <m:sSub>
                            <m:sSubPr>
                              <m:ctrlPr>
                                <a:rPr lang="en-US" altLang="zh-CN" sz="280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𝑅</m:t>
                              </m:r>
                            </m:e>
                            <m:sub>
                              <m:r>
                                <a:rPr lang="en-US" altLang="zh-CN" sz="2800" b="0" i="1" smtClean="0">
                                  <a:solidFill>
                                    <a:srgbClr val="0000FF"/>
                                  </a:solidFill>
                                  <a:latin typeface="Cambria Math" panose="02040503050406030204" pitchFamily="18" charset="0"/>
                                  <a:ea typeface="+mn-ea"/>
                                </a:rPr>
                                <m:t>𝐸</m:t>
                              </m:r>
                            </m:sub>
                          </m:sSub>
                        </m:den>
                      </m:f>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1.5</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8</m:t>
                              </m:r>
                            </m:sup>
                          </m:sSup>
                        </m:num>
                        <m:den>
                          <m:r>
                            <a:rPr lang="en-US" altLang="zh-CN" sz="2800" b="0" i="1" smtClean="0">
                              <a:solidFill>
                                <a:srgbClr val="0000FF"/>
                              </a:solidFill>
                              <a:latin typeface="Cambria Math" panose="02040503050406030204" pitchFamily="18" charset="0"/>
                              <a:ea typeface="+mn-ea"/>
                            </a:rPr>
                            <m:t>6</m:t>
                          </m:r>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4</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3</m:t>
                              </m:r>
                            </m:sup>
                          </m:sSup>
                        </m:den>
                      </m:f>
                    </m:oMath>
                  </m:oMathPara>
                </a14:m>
                <a:endParaRPr lang="zh-CN" altLang="en-US" sz="2800" dirty="0">
                  <a:solidFill>
                    <a:srgbClr val="0000FF"/>
                  </a:solidFill>
                  <a:latin typeface="+mn-lt"/>
                  <a:ea typeface="+mn-ea"/>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2410912" y="2609826"/>
                <a:ext cx="2564676" cy="93506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3067372" y="3945585"/>
                <a:ext cx="2624949"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rPr>
                        <m:t>.4</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4</m:t>
                          </m:r>
                        </m:sup>
                      </m:sSup>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m:t>
                      </m:r>
                    </m:oMath>
                  </m:oMathPara>
                </a14:m>
                <a:endParaRPr lang="zh-CN" altLang="en-US" sz="2800" dirty="0">
                  <a:solidFill>
                    <a:srgbClr val="0000FF"/>
                  </a:solidFill>
                  <a:latin typeface="+mn-lt"/>
                  <a:ea typeface="+mn-ea"/>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3067372" y="3945585"/>
                <a:ext cx="2624949" cy="430887"/>
              </a:xfrm>
              <a:prstGeom prst="rect">
                <a:avLst/>
              </a:prstGeom>
              <a:blipFill>
                <a:blip r:embed="rId6"/>
                <a:stretch>
                  <a:fillRect/>
                </a:stretch>
              </a:blipFill>
            </p:spPr>
            <p:txBody>
              <a:bodyPr/>
              <a:lstStyle/>
              <a:p>
                <a:r>
                  <a:rPr lang="zh-CN" altLang="en-US">
                    <a:noFill/>
                  </a:rPr>
                  <a:t> </a:t>
                </a:r>
              </a:p>
            </p:txBody>
          </p:sp>
        </mc:Fallback>
      </mc:AlternateContent>
      <p:pic>
        <p:nvPicPr>
          <p:cNvPr id="4" name="地球公转">
            <a:hlinkClick r:id="" action="ppaction://media"/>
            <a:extLst>
              <a:ext uri="{FF2B5EF4-FFF2-40B4-BE49-F238E27FC236}">
                <a16:creationId xmlns:a16="http://schemas.microsoft.com/office/drawing/2014/main" id="{0A733793-39C6-415B-AD33-76DB4200E95D}"/>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827255" y="1493624"/>
            <a:ext cx="4402667" cy="3302001"/>
          </a:xfrm>
          <a:prstGeom prst="rect">
            <a:avLst/>
          </a:prstGeom>
        </p:spPr>
      </p:pic>
    </p:spTree>
    <p:extLst>
      <p:ext uri="{BB962C8B-B14F-4D97-AF65-F5344CB8AC3E}">
        <p14:creationId xmlns:p14="http://schemas.microsoft.com/office/powerpoint/2010/main" val="3497683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left)">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2" restart="whenNotActive" fill="hold" evtFilter="cancelBubble" nodeType="interactiveSeq">
                <p:stCondLst>
                  <p:cond evt="onClick" delay="0">
                    <p:tgtEl>
                      <p:spTgt spid="4"/>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4"/>
                                        </p:tgtEl>
                                      </p:cBhvr>
                                    </p:cmd>
                                  </p:childTnLst>
                                </p:cTn>
                              </p:par>
                            </p:childTnLst>
                          </p:cTn>
                        </p:par>
                      </p:childTnLst>
                    </p:cTn>
                  </p:par>
                </p:childTnLst>
              </p:cTn>
              <p:nextCondLst>
                <p:cond evt="onClick" delay="0">
                  <p:tgtEl>
                    <p:spTgt spid="4"/>
                  </p:tgtEl>
                </p:cond>
              </p:nextCondLst>
            </p:seq>
            <p:video>
              <p:cMediaNode vol="80000">
                <p:cTn id="37" fill="hold" display="0">
                  <p:stCondLst>
                    <p:cond delay="indefinite"/>
                  </p:stCondLst>
                </p:cTn>
                <p:tgtEl>
                  <p:spTgt spid="4"/>
                </p:tgtEl>
              </p:cMediaNode>
            </p:video>
          </p:childTnLst>
        </p:cTn>
      </p:par>
    </p:tnLst>
    <p:bldLst>
      <p:bldP spid="8" grpId="0" autoUpdateAnimBg="0"/>
      <p:bldP spid="7" grpId="0" autoUpdateAnimBg="0"/>
      <p:bldP spid="14" grpId="0" autoUpdateAnimBg="0"/>
      <p:bldP spid="2"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5"/>
          <p:cNvSpPr txBox="1">
            <a:spLocks noChangeArrowheads="1"/>
          </p:cNvSpPr>
          <p:nvPr/>
        </p:nvSpPr>
        <p:spPr bwMode="auto">
          <a:xfrm>
            <a:off x="1452563" y="480970"/>
            <a:ext cx="101774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eaLnBrk="1" hangingPunct="1">
              <a:spcBef>
                <a:spcPct val="50000"/>
              </a:spcBef>
              <a:buClrTx/>
              <a:buSzTx/>
              <a:buFont typeface="Wingdings" panose="05000000000000000000" pitchFamily="2" charset="2"/>
              <a:buNone/>
              <a:defRPr kumimoji="1" sz="2800">
                <a:solidFill>
                  <a:srgbClr val="0000FF"/>
                </a:solidFill>
                <a:latin typeface="微软雅黑" panose="020B0503020204020204" pitchFamily="34" charset="-122"/>
                <a:ea typeface="微软雅黑" panose="020B0503020204020204" pitchFamily="34" charset="-122"/>
              </a:defRPr>
            </a:lvl1pPr>
            <a:lvl2pPr marL="742950" indent="-285750" eaLnBrk="0" hangingPunct="0">
              <a:spcBef>
                <a:spcPct val="20000"/>
              </a:spcBef>
              <a:buChar char="–"/>
              <a:defRPr kumimoji="1" sz="2800">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r>
              <a:rPr lang="zh-CN" altLang="en-US" dirty="0"/>
              <a:t>研究地球自转</a:t>
            </a:r>
          </a:p>
        </p:txBody>
      </p:sp>
      <p:sp>
        <p:nvSpPr>
          <p:cNvPr id="11" name="Rectangle 4"/>
          <p:cNvSpPr>
            <a:spLocks noChangeArrowheads="1"/>
          </p:cNvSpPr>
          <p:nvPr/>
        </p:nvSpPr>
        <p:spPr bwMode="auto">
          <a:xfrm>
            <a:off x="1452563" y="2095500"/>
            <a:ext cx="486251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rgbClr val="000000"/>
                </a:solidFill>
                <a:latin typeface="Arial" panose="020B0604020202020204" pitchFamily="34" charset="0"/>
                <a:ea typeface="宋体" panose="02010600030101010101" pitchFamily="2" charset="-122"/>
              </a:defRPr>
            </a:lvl1pPr>
            <a:lvl2pPr marL="742950" indent="-285750">
              <a:spcBef>
                <a:spcPct val="20000"/>
              </a:spcBef>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4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50000"/>
              </a:spcBef>
              <a:buNone/>
            </a:pPr>
            <a:r>
              <a:rPr kumimoji="1" lang="zh-CN" altLang="en-US" sz="2800" dirty="0">
                <a:solidFill>
                  <a:srgbClr val="0000FF"/>
                </a:solidFill>
                <a:latin typeface="微软雅黑" panose="020B0503020204020204" pitchFamily="34" charset="-122"/>
                <a:ea typeface="微软雅黑" panose="020B0503020204020204" pitchFamily="34" charset="-122"/>
              </a:rPr>
              <a:t>地球上各点的速度相差很大，因此，地球自身的大小和形状不能忽略，这时不能作质点处理。</a:t>
            </a:r>
          </a:p>
        </p:txBody>
      </p:sp>
      <mc:AlternateContent xmlns:mc="http://schemas.openxmlformats.org/markup-compatibility/2006" xmlns:a14="http://schemas.microsoft.com/office/drawing/2010/main">
        <mc:Choice Requires="a14">
          <p:sp>
            <p:nvSpPr>
              <p:cNvPr id="2" name="文本框 1"/>
              <p:cNvSpPr txBox="1"/>
              <p:nvPr/>
            </p:nvSpPr>
            <p:spPr>
              <a:xfrm>
                <a:off x="2619690" y="1334401"/>
                <a:ext cx="1264129"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𝑣</m:t>
                      </m:r>
                      <m:r>
                        <a:rPr lang="en-US" altLang="zh-CN" sz="2800" b="0" i="1" smtClean="0">
                          <a:solidFill>
                            <a:srgbClr val="0000FF"/>
                          </a:solidFill>
                          <a:latin typeface="Cambria Math" panose="02040503050406030204" pitchFamily="18" charset="0"/>
                          <a:ea typeface="+mn-ea"/>
                        </a:rPr>
                        <m:t>=</m:t>
                      </m:r>
                      <m:r>
                        <a:rPr lang="zh-CN" altLang="en-US" sz="2800" b="0" i="1" smtClean="0">
                          <a:solidFill>
                            <a:srgbClr val="0000FF"/>
                          </a:solidFill>
                          <a:latin typeface="Cambria Math" panose="02040503050406030204" pitchFamily="18" charset="0"/>
                          <a:ea typeface="+mn-ea"/>
                        </a:rPr>
                        <m:t>𝜔</m:t>
                      </m:r>
                      <m:r>
                        <a:rPr lang="en-US" altLang="zh-CN" sz="2800" b="0" i="1" smtClean="0">
                          <a:solidFill>
                            <a:srgbClr val="0000FF"/>
                          </a:solidFill>
                          <a:latin typeface="Cambria Math" panose="02040503050406030204" pitchFamily="18" charset="0"/>
                          <a:ea typeface="+mn-ea"/>
                        </a:rPr>
                        <m:t>𝑅</m:t>
                      </m:r>
                    </m:oMath>
                  </m:oMathPara>
                </a14:m>
                <a:endParaRPr lang="zh-CN" altLang="en-US" sz="2800" dirty="0">
                  <a:solidFill>
                    <a:srgbClr val="0000FF"/>
                  </a:solidFill>
                  <a:latin typeface="+mn-lt"/>
                  <a:ea typeface="+mn-ea"/>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2619690" y="1334401"/>
                <a:ext cx="1264129" cy="430887"/>
              </a:xfrm>
              <a:prstGeom prst="rect">
                <a:avLst/>
              </a:prstGeom>
              <a:blipFill>
                <a:blip r:embed="rId5"/>
                <a:stretch>
                  <a:fillRect/>
                </a:stretch>
              </a:blipFill>
            </p:spPr>
            <p:txBody>
              <a:bodyPr/>
              <a:lstStyle/>
              <a:p>
                <a:r>
                  <a:rPr lang="zh-CN" altLang="en-US">
                    <a:noFill/>
                  </a:rPr>
                  <a:t> </a:t>
                </a:r>
              </a:p>
            </p:txBody>
          </p:sp>
        </mc:Fallback>
      </mc:AlternateContent>
      <p:pic>
        <p:nvPicPr>
          <p:cNvPr id="4" name="地球自转">
            <a:hlinkClick r:id="" action="ppaction://media"/>
            <a:extLst>
              <a:ext uri="{FF2B5EF4-FFF2-40B4-BE49-F238E27FC236}">
                <a16:creationId xmlns:a16="http://schemas.microsoft.com/office/drawing/2014/main" id="{932310A8-26E1-45D3-9D12-3D5F8E4F524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601807" y="1334401"/>
            <a:ext cx="4975414" cy="3731560"/>
          </a:xfrm>
          <a:prstGeom prst="rect">
            <a:avLst/>
          </a:prstGeom>
        </p:spPr>
      </p:pic>
    </p:spTree>
    <p:extLst>
      <p:ext uri="{BB962C8B-B14F-4D97-AF65-F5344CB8AC3E}">
        <p14:creationId xmlns:p14="http://schemas.microsoft.com/office/powerpoint/2010/main" val="3772470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3" restart="whenNotActive" fill="hold" evtFilter="cancelBubble" nodeType="interactiveSeq">
                <p:stCondLst>
                  <p:cond evt="onClick" delay="0">
                    <p:tgtEl>
                      <p:spTgt spid="4"/>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4"/>
                                        </p:tgtEl>
                                      </p:cBhvr>
                                    </p:cmd>
                                  </p:childTnLst>
                                </p:cTn>
                              </p:par>
                            </p:childTnLst>
                          </p:cTn>
                        </p:par>
                      </p:childTnLst>
                    </p:cTn>
                  </p:par>
                </p:childTnLst>
              </p:cTn>
              <p:nextCondLst>
                <p:cond evt="onClick" delay="0">
                  <p:tgtEl>
                    <p:spTgt spid="4"/>
                  </p:tgtEl>
                </p:cond>
              </p:nextCondLst>
            </p:seq>
            <p:video>
              <p:cMediaNode vol="80000">
                <p:cTn id="28" fill="hold" display="0">
                  <p:stCondLst>
                    <p:cond delay="indefinite"/>
                  </p:stCondLst>
                </p:cTn>
                <p:tgtEl>
                  <p:spTgt spid="4"/>
                </p:tgtEl>
              </p:cMediaNode>
            </p:video>
          </p:childTnLst>
        </p:cTn>
      </p:par>
    </p:tnLst>
    <p:bldLst>
      <p:bldP spid="8" grpId="0" autoUpdateAnimBg="0"/>
      <p:bldP spid="11" grpId="0" autoUpdateAnimBg="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5"/>
          <p:cNvSpPr txBox="1">
            <a:spLocks noChangeArrowheads="1"/>
          </p:cNvSpPr>
          <p:nvPr/>
        </p:nvSpPr>
        <p:spPr bwMode="auto">
          <a:xfrm>
            <a:off x="1452563" y="480970"/>
            <a:ext cx="101774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eaLnBrk="1" hangingPunct="1">
              <a:spcBef>
                <a:spcPct val="50000"/>
              </a:spcBef>
              <a:buClrTx/>
              <a:buSzTx/>
              <a:buFont typeface="Wingdings" panose="05000000000000000000" pitchFamily="2" charset="2"/>
              <a:buNone/>
              <a:defRPr kumimoji="1" sz="2800">
                <a:solidFill>
                  <a:srgbClr val="0000FF"/>
                </a:solidFill>
                <a:latin typeface="微软雅黑" panose="020B0503020204020204" pitchFamily="34" charset="-122"/>
                <a:ea typeface="微软雅黑" panose="020B0503020204020204" pitchFamily="34" charset="-122"/>
              </a:defRPr>
            </a:lvl1pPr>
            <a:lvl2pPr marL="742950" indent="-285750" eaLnBrk="0" hangingPunct="0">
              <a:spcBef>
                <a:spcPct val="20000"/>
              </a:spcBef>
              <a:buChar char="–"/>
              <a:defRPr kumimoji="1" sz="2800">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r>
              <a:rPr lang="zh-CN" altLang="en-US" dirty="0"/>
              <a:t>研究汽车突然刹车“前倾”或转弯</a:t>
            </a:r>
          </a:p>
        </p:txBody>
      </p:sp>
      <p:sp>
        <p:nvSpPr>
          <p:cNvPr id="11" name="Rectangle 4"/>
          <p:cNvSpPr>
            <a:spLocks noChangeArrowheads="1"/>
          </p:cNvSpPr>
          <p:nvPr/>
        </p:nvSpPr>
        <p:spPr bwMode="auto">
          <a:xfrm>
            <a:off x="1452563" y="2018270"/>
            <a:ext cx="4027013"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rgbClr val="000000"/>
                </a:solidFill>
                <a:latin typeface="Arial" panose="020B0604020202020204" pitchFamily="34" charset="0"/>
                <a:ea typeface="宋体" panose="02010600030101010101" pitchFamily="2" charset="-122"/>
              </a:defRPr>
            </a:lvl1pPr>
            <a:lvl2pPr marL="742950" indent="-285750">
              <a:spcBef>
                <a:spcPct val="20000"/>
              </a:spcBef>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4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50000"/>
              </a:spcBef>
              <a:buNone/>
            </a:pPr>
            <a:r>
              <a:rPr kumimoji="1" lang="zh-CN" altLang="en-US" sz="2800" dirty="0">
                <a:solidFill>
                  <a:srgbClr val="0000FF"/>
                </a:solidFill>
                <a:latin typeface="微软雅黑" panose="020B0503020204020204" pitchFamily="34" charset="-122"/>
                <a:ea typeface="微软雅黑" panose="020B0503020204020204" pitchFamily="34" charset="-122"/>
              </a:rPr>
              <a:t>涉及转动问题，汽车各部分运动情况不同，各个车轮受力差异很大，不能把汽车做质点处理。</a:t>
            </a:r>
          </a:p>
        </p:txBody>
      </p:sp>
      <p:sp>
        <p:nvSpPr>
          <p:cNvPr id="6" name="Rectangle 5"/>
          <p:cNvSpPr>
            <a:spLocks noChangeArrowheads="1"/>
          </p:cNvSpPr>
          <p:nvPr/>
        </p:nvSpPr>
        <p:spPr bwMode="auto">
          <a:xfrm>
            <a:off x="1452563" y="4848233"/>
            <a:ext cx="1017746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spcBef>
                <a:spcPct val="50000"/>
              </a:spcBef>
            </a:pPr>
            <a:r>
              <a:rPr kumimoji="1" lang="zh-CN" altLang="en-US" sz="2800" dirty="0">
                <a:solidFill>
                  <a:srgbClr val="FF0000"/>
                </a:solidFill>
                <a:latin typeface="微软雅黑" panose="020B0503020204020204" pitchFamily="34" charset="-122"/>
                <a:ea typeface="微软雅黑" panose="020B0503020204020204" pitchFamily="34" charset="-122"/>
              </a:rPr>
              <a:t>质点是</a:t>
            </a:r>
            <a:r>
              <a:rPr kumimoji="1" lang="zh-CN" altLang="en-US" sz="2800" dirty="0">
                <a:solidFill>
                  <a:srgbClr val="0000FF"/>
                </a:solidFill>
                <a:latin typeface="微软雅黑" panose="020B0503020204020204" pitchFamily="34" charset="-122"/>
                <a:ea typeface="微软雅黑" panose="020B0503020204020204" pitchFamily="34" charset="-122"/>
              </a:rPr>
              <a:t>从实际中抽象出的</a:t>
            </a:r>
            <a:r>
              <a:rPr kumimoji="1" lang="zh-CN" altLang="en-US" sz="2800" dirty="0">
                <a:solidFill>
                  <a:srgbClr val="FF0000"/>
                </a:solidFill>
                <a:latin typeface="微软雅黑" panose="020B0503020204020204" pitchFamily="34" charset="-122"/>
                <a:ea typeface="微软雅黑" panose="020B0503020204020204" pitchFamily="34" charset="-122"/>
              </a:rPr>
              <a:t>理想模型</a:t>
            </a:r>
            <a:r>
              <a:rPr kumimoji="1" lang="zh-CN" altLang="en-US" sz="2800" dirty="0">
                <a:solidFill>
                  <a:srgbClr val="0000FF"/>
                </a:solidFill>
                <a:latin typeface="微软雅黑" panose="020B0503020204020204" pitchFamily="34" charset="-122"/>
                <a:ea typeface="微软雅黑" panose="020B0503020204020204" pitchFamily="34" charset="-122"/>
              </a:rPr>
              <a:t>，研究质点的运动是为了抓住事物的主要矛盾进行研究分析。</a:t>
            </a:r>
          </a:p>
        </p:txBody>
      </p:sp>
    </p:spTree>
    <p:controls>
      <mc:AlternateContent xmlns:mc="http://schemas.openxmlformats.org/markup-compatibility/2006">
        <mc:Choice xmlns:v="urn:schemas-microsoft-com:vml" Requires="v">
          <p:control spid="117772" name="ShockwaveFlash1" r:id="rId2" imgW="5334120" imgH="3154320"/>
        </mc:Choice>
        <mc:Fallback>
          <p:control name="ShockwaveFlash1" r:id="rId2" imgW="5334120" imgH="3154320">
            <p:pic>
              <p:nvPicPr>
                <p:cNvPr id="4" name="ShockwaveFlash1">
                  <a:extLst>
                    <a:ext uri="{FF2B5EF4-FFF2-40B4-BE49-F238E27FC236}">
                      <a16:creationId xmlns:a16="http://schemas.microsoft.com/office/drawing/2014/main" id="{040F05F0-FF3F-484B-BA99-C81ABF2A235F}"/>
                    </a:ext>
                  </a:extLst>
                </p:cNvPr>
                <p:cNvPicPr>
                  <a:picLocks/>
                </p:cNvPicPr>
                <p:nvPr/>
              </p:nvPicPr>
              <p:blipFill>
                <a:blip r:embed="rId4"/>
                <a:stretch>
                  <a:fillRect/>
                </a:stretch>
              </p:blipFill>
              <p:spPr>
                <a:xfrm>
                  <a:off x="6080078" y="1383929"/>
                  <a:ext cx="5334516" cy="3153952"/>
                </a:xfrm>
                <a:prstGeom prst="rect">
                  <a:avLst/>
                </a:prstGeom>
              </p:spPr>
            </p:pic>
          </p:control>
        </mc:Fallback>
      </mc:AlternateContent>
    </p:controls>
    <p:extLst>
      <p:ext uri="{BB962C8B-B14F-4D97-AF65-F5344CB8AC3E}">
        <p14:creationId xmlns:p14="http://schemas.microsoft.com/office/powerpoint/2010/main" val="34510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5" name="Text Box 1039"/>
          <p:cNvSpPr txBox="1">
            <a:spLocks noChangeArrowheads="1"/>
          </p:cNvSpPr>
          <p:nvPr/>
        </p:nvSpPr>
        <p:spPr bwMode="auto">
          <a:xfrm>
            <a:off x="1452563" y="1304579"/>
            <a:ext cx="10177462"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None/>
            </a:pPr>
            <a:r>
              <a:rPr lang="zh-CN" altLang="en-US" sz="2800" dirty="0">
                <a:solidFill>
                  <a:srgbClr val="0000FF"/>
                </a:solidFill>
                <a:latin typeface="微软雅黑" panose="020B0503020204020204" pitchFamily="34" charset="-122"/>
                <a:ea typeface="微软雅黑" panose="020B0503020204020204" pitchFamily="34" charset="-122"/>
              </a:rPr>
              <a:t>在运动学中，在一定的参照系中考察质点的运动时，与质点所在某一位置相对应的为某一时刻，与质点所走某一段路程相对应的为某一段时间。</a:t>
            </a:r>
          </a:p>
        </p:txBody>
      </p:sp>
      <p:sp>
        <p:nvSpPr>
          <p:cNvPr id="11" name="Rectangle 3"/>
          <p:cNvSpPr>
            <a:spLocks noChangeArrowheads="1"/>
          </p:cNvSpPr>
          <p:nvPr/>
        </p:nvSpPr>
        <p:spPr bwMode="auto">
          <a:xfrm>
            <a:off x="885826" y="456544"/>
            <a:ext cx="38957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0000FF"/>
                </a:solidFill>
                <a:latin typeface="+mn-lt"/>
                <a:ea typeface="微软雅黑" panose="020B0503020204020204" pitchFamily="34" charset="-122"/>
              </a:rPr>
              <a:t>二、时间和时刻</a:t>
            </a:r>
          </a:p>
        </p:txBody>
      </p:sp>
      <p:sp>
        <p:nvSpPr>
          <p:cNvPr id="9" name="Text Box 6"/>
          <p:cNvSpPr txBox="1">
            <a:spLocks noChangeArrowheads="1"/>
          </p:cNvSpPr>
          <p:nvPr/>
        </p:nvSpPr>
        <p:spPr bwMode="auto">
          <a:xfrm>
            <a:off x="1452563" y="3374384"/>
            <a:ext cx="1017746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eaLnBrk="1" hangingPunct="1">
              <a:spcBef>
                <a:spcPct val="50000"/>
              </a:spcBef>
              <a:buClrTx/>
              <a:buSzTx/>
              <a:buFont typeface="Wingdings" panose="05000000000000000000" pitchFamily="2" charset="2"/>
              <a:buNone/>
              <a:defRPr kumimoji="1" sz="2800">
                <a:solidFill>
                  <a:srgbClr val="0000FF"/>
                </a:solidFill>
                <a:latin typeface="微软雅黑" panose="020B0503020204020204" pitchFamily="34" charset="-122"/>
                <a:ea typeface="微软雅黑" panose="020B0503020204020204" pitchFamily="34" charset="-122"/>
              </a:defRPr>
            </a:lvl1pPr>
            <a:lvl2pPr marL="742950" indent="-285750" eaLnBrk="0" hangingPunct="0">
              <a:spcBef>
                <a:spcPct val="20000"/>
              </a:spcBef>
              <a:buChar char="–"/>
              <a:defRPr kumimoji="1" sz="2800">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r>
              <a:rPr lang="zh-CN" altLang="en-US" dirty="0"/>
              <a:t>例如，火车从北京开出的瞬间，表示某一时刻；火车从北京开到上海，需经一段时间。又例如，钟表上指针所指的某一位置表示时刻，两个不同位置表示两个不同的时刻，而</a:t>
            </a:r>
            <a:r>
              <a:rPr lang="zh-CN" altLang="en-US" dirty="0">
                <a:solidFill>
                  <a:srgbClr val="FF0000"/>
                </a:solidFill>
              </a:rPr>
              <a:t>两个时刻的间隔</a:t>
            </a:r>
            <a:r>
              <a:rPr lang="zh-CN" altLang="en-US" dirty="0"/>
              <a:t>就</a:t>
            </a:r>
            <a:r>
              <a:rPr lang="zh-CN" altLang="en-US" dirty="0">
                <a:solidFill>
                  <a:srgbClr val="FF0000"/>
                </a:solidFill>
              </a:rPr>
              <a:t>表示一段时间</a:t>
            </a:r>
            <a:r>
              <a:rPr lang="zh-CN" altLang="en-US" dirty="0"/>
              <a:t>。</a:t>
            </a:r>
            <a:endParaRPr lang="en-US" altLang="zh-CN" dirty="0"/>
          </a:p>
        </p:txBody>
      </p:sp>
    </p:spTree>
    <p:extLst>
      <p:ext uri="{BB962C8B-B14F-4D97-AF65-F5344CB8AC3E}">
        <p14:creationId xmlns:p14="http://schemas.microsoft.com/office/powerpoint/2010/main" val="41020201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975"/>
                                        </p:tgtEl>
                                        <p:attrNameLst>
                                          <p:attrName>style.visibility</p:attrName>
                                        </p:attrNameLst>
                                      </p:cBhvr>
                                      <p:to>
                                        <p:strVal val="visible"/>
                                      </p:to>
                                    </p:set>
                                    <p:animEffect transition="in" filter="wipe(left)">
                                      <p:cBhvr>
                                        <p:cTn id="7" dur="500"/>
                                        <p:tgtEl>
                                          <p:spTgt spid="4097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75" grpId="0"/>
      <p:bldP spid="9"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Box 1"/>
          <p:cNvSpPr txBox="1">
            <a:spLocks noChangeArrowheads="1"/>
          </p:cNvSpPr>
          <p:nvPr/>
        </p:nvSpPr>
        <p:spPr bwMode="auto">
          <a:xfrm>
            <a:off x="2262868" y="2431324"/>
            <a:ext cx="664368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rgbClr val="000000"/>
                </a:solidFill>
                <a:latin typeface="Arial" panose="020B0604020202020204" pitchFamily="34" charset="0"/>
                <a:ea typeface="宋体" panose="02010600030101010101" pitchFamily="2" charset="-122"/>
              </a:defRPr>
            </a:lvl1pPr>
            <a:lvl2pPr marL="742950" indent="-285750">
              <a:spcBef>
                <a:spcPct val="20000"/>
              </a:spcBef>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4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6000" dirty="0">
                <a:solidFill>
                  <a:srgbClr val="0000FF"/>
                </a:solidFill>
                <a:latin typeface="+mn-ea"/>
                <a:ea typeface="+mn-ea"/>
              </a:rPr>
              <a:t>参考内容</a:t>
            </a:r>
          </a:p>
        </p:txBody>
      </p:sp>
    </p:spTree>
    <p:extLst>
      <p:ext uri="{BB962C8B-B14F-4D97-AF65-F5344CB8AC3E}">
        <p14:creationId xmlns:p14="http://schemas.microsoft.com/office/powerpoint/2010/main" val="2403743064"/>
      </p:ext>
    </p:extLst>
  </p:cSld>
  <p:clrMapOvr>
    <a:masterClrMapping/>
  </p:clrMapOvr>
  <p:transition>
    <p:blinds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3597184" y="371281"/>
            <a:ext cx="3962400" cy="64135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1pPr>
            <a:lvl2pPr marL="742950" indent="-28575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2pPr>
            <a:lvl3pPr marL="11430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3pPr>
            <a:lvl4pPr marL="16002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4pPr>
            <a:lvl5pPr marL="2057400" indent="-228600">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3600" dirty="0">
                <a:solidFill>
                  <a:srgbClr val="FF0000"/>
                </a:solidFill>
                <a:latin typeface="微软雅黑" panose="020B0503020204020204" pitchFamily="34" charset="-122"/>
                <a:ea typeface="微软雅黑" panose="020B0503020204020204" pitchFamily="34" charset="-122"/>
              </a:rPr>
              <a:t>关于时空观</a:t>
            </a:r>
          </a:p>
        </p:txBody>
      </p:sp>
      <p:sp>
        <p:nvSpPr>
          <p:cNvPr id="13315" name="Rectangle 3"/>
          <p:cNvSpPr>
            <a:spLocks noChangeArrowheads="1"/>
          </p:cNvSpPr>
          <p:nvPr/>
        </p:nvSpPr>
        <p:spPr bwMode="auto">
          <a:xfrm>
            <a:off x="949233" y="1239623"/>
            <a:ext cx="850827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rgbClr val="000000"/>
                </a:solidFill>
                <a:latin typeface="Arial" panose="020B0604020202020204" pitchFamily="34" charset="0"/>
                <a:ea typeface="宋体" panose="02010600030101010101" pitchFamily="2" charset="-122"/>
              </a:defRPr>
            </a:lvl1pPr>
            <a:lvl2pPr marL="742950" indent="-285750">
              <a:spcBef>
                <a:spcPct val="20000"/>
              </a:spcBef>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4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50000"/>
              </a:spcBef>
              <a:buNone/>
            </a:pPr>
            <a:r>
              <a:rPr kumimoji="1" lang="zh-CN" altLang="en-US" sz="2800" dirty="0">
                <a:solidFill>
                  <a:srgbClr val="0000FF"/>
                </a:solidFill>
                <a:latin typeface="微软雅黑" panose="020B0503020204020204" pitchFamily="34" charset="-122"/>
                <a:ea typeface="微软雅黑" panose="020B0503020204020204" pitchFamily="34" charset="-122"/>
              </a:rPr>
              <a:t>空间反映了物质的广延性，与物体的体积和位置的变化联系在一起。</a:t>
            </a:r>
          </a:p>
        </p:txBody>
      </p:sp>
      <p:sp>
        <p:nvSpPr>
          <p:cNvPr id="13316" name="Rectangle 4"/>
          <p:cNvSpPr>
            <a:spLocks noChangeArrowheads="1"/>
          </p:cNvSpPr>
          <p:nvPr/>
        </p:nvSpPr>
        <p:spPr bwMode="auto">
          <a:xfrm>
            <a:off x="949232" y="2409885"/>
            <a:ext cx="850827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rgbClr val="000000"/>
                </a:solidFill>
                <a:latin typeface="Arial" panose="020B0604020202020204" pitchFamily="34" charset="0"/>
                <a:ea typeface="宋体" panose="02010600030101010101" pitchFamily="2" charset="-122"/>
              </a:defRPr>
            </a:lvl1pPr>
            <a:lvl2pPr marL="742950" indent="-285750">
              <a:spcBef>
                <a:spcPct val="20000"/>
              </a:spcBef>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4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50000"/>
              </a:spcBef>
              <a:buNone/>
            </a:pPr>
            <a:r>
              <a:rPr kumimoji="1" lang="zh-CN" altLang="en-US" sz="2800" dirty="0">
                <a:solidFill>
                  <a:srgbClr val="0000FF"/>
                </a:solidFill>
                <a:latin typeface="微软雅黑" panose="020B0503020204020204" pitchFamily="34" charset="-122"/>
                <a:ea typeface="微软雅黑" panose="020B0503020204020204" pitchFamily="34" charset="-122"/>
              </a:rPr>
              <a:t>时间反映物理事件的顺序性和持续性，与物理事件的变化发展过程联系在一起。</a:t>
            </a:r>
          </a:p>
        </p:txBody>
      </p:sp>
      <p:sp>
        <p:nvSpPr>
          <p:cNvPr id="13317" name="Rectangle 5"/>
          <p:cNvSpPr>
            <a:spLocks noChangeArrowheads="1"/>
          </p:cNvSpPr>
          <p:nvPr/>
        </p:nvSpPr>
        <p:spPr bwMode="auto">
          <a:xfrm>
            <a:off x="949233" y="3580147"/>
            <a:ext cx="8153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rgbClr val="000000"/>
                </a:solidFill>
                <a:latin typeface="Arial" panose="020B0604020202020204" pitchFamily="34" charset="0"/>
                <a:ea typeface="宋体" panose="02010600030101010101" pitchFamily="2" charset="-122"/>
              </a:defRPr>
            </a:lvl1pPr>
            <a:lvl2pPr marL="742950" indent="-285750">
              <a:spcBef>
                <a:spcPct val="20000"/>
              </a:spcBef>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4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50000"/>
              </a:spcBef>
              <a:buNone/>
            </a:pPr>
            <a:r>
              <a:rPr kumimoji="1" lang="zh-CN" altLang="en-US" sz="2800" dirty="0">
                <a:solidFill>
                  <a:srgbClr val="0000FF"/>
                </a:solidFill>
                <a:latin typeface="微软雅黑" panose="020B0503020204020204" pitchFamily="34" charset="-122"/>
                <a:ea typeface="微软雅黑" panose="020B0503020204020204" pitchFamily="34" charset="-122"/>
              </a:rPr>
              <a:t>各个时代有代表性的时空观：</a:t>
            </a:r>
          </a:p>
        </p:txBody>
      </p:sp>
      <p:sp>
        <p:nvSpPr>
          <p:cNvPr id="13318" name="Rectangle 6"/>
          <p:cNvSpPr>
            <a:spLocks noChangeArrowheads="1"/>
          </p:cNvSpPr>
          <p:nvPr/>
        </p:nvSpPr>
        <p:spPr bwMode="auto">
          <a:xfrm>
            <a:off x="949233" y="4315415"/>
            <a:ext cx="5895704"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rgbClr val="000000"/>
                </a:solidFill>
                <a:latin typeface="Arial" panose="020B0604020202020204" pitchFamily="34" charset="0"/>
                <a:ea typeface="宋体" panose="02010600030101010101" pitchFamily="2" charset="-122"/>
              </a:defRPr>
            </a:lvl1pPr>
            <a:lvl2pPr marL="742950" indent="-285750">
              <a:spcBef>
                <a:spcPct val="20000"/>
              </a:spcBef>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4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457200" indent="-457200" algn="just">
              <a:spcBef>
                <a:spcPct val="50000"/>
              </a:spcBef>
              <a:buFont typeface="Wingdings" panose="05000000000000000000" pitchFamily="2" charset="2"/>
              <a:buChar char="Ø"/>
            </a:pPr>
            <a:r>
              <a:rPr kumimoji="1" lang="zh-CN" altLang="en-US" sz="2800" dirty="0">
                <a:solidFill>
                  <a:srgbClr val="0000FF"/>
                </a:solidFill>
                <a:latin typeface="微软雅黑" panose="020B0503020204020204" pitchFamily="34" charset="-122"/>
                <a:ea typeface="微软雅黑" panose="020B0503020204020204" pitchFamily="34" charset="-122"/>
              </a:rPr>
              <a:t>墨子：空间是一切不同位置的概括和抽象；时间是一切不同时刻的概括和抽象。</a:t>
            </a:r>
          </a:p>
        </p:txBody>
      </p:sp>
      <p:pic>
        <p:nvPicPr>
          <p:cNvPr id="3" name="图片 2">
            <a:extLst>
              <a:ext uri="{FF2B5EF4-FFF2-40B4-BE49-F238E27FC236}">
                <a16:creationId xmlns:a16="http://schemas.microsoft.com/office/drawing/2014/main" id="{03763F54-3D9D-488A-A6FD-A4FEF5791BF6}"/>
              </a:ext>
            </a:extLst>
          </p:cNvPr>
          <p:cNvPicPr>
            <a:picLocks noChangeAspect="1"/>
          </p:cNvPicPr>
          <p:nvPr/>
        </p:nvPicPr>
        <p:blipFill rotWithShape="1">
          <a:blip r:embed="rId2">
            <a:extLst>
              <a:ext uri="{28A0092B-C50C-407E-A947-70E740481C1C}">
                <a14:useLocalDpi xmlns:a14="http://schemas.microsoft.com/office/drawing/2010/main" val="0"/>
              </a:ext>
            </a:extLst>
          </a:blip>
          <a:srcRect l="19050" r="21042"/>
          <a:stretch/>
        </p:blipFill>
        <p:spPr>
          <a:xfrm>
            <a:off x="7178723" y="3288929"/>
            <a:ext cx="2848771" cy="3040343"/>
          </a:xfrm>
          <a:prstGeom prst="rect">
            <a:avLst/>
          </a:prstGeom>
        </p:spPr>
      </p:pic>
    </p:spTree>
    <p:extLst>
      <p:ext uri="{BB962C8B-B14F-4D97-AF65-F5344CB8AC3E}">
        <p14:creationId xmlns:p14="http://schemas.microsoft.com/office/powerpoint/2010/main" val="410177866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315"/>
                                        </p:tgtEl>
                                        <p:attrNameLst>
                                          <p:attrName>style.visibility</p:attrName>
                                        </p:attrNameLst>
                                      </p:cBhvr>
                                      <p:to>
                                        <p:strVal val="visible"/>
                                      </p:to>
                                    </p:set>
                                    <p:animEffect transition="in" filter="wipe(left)">
                                      <p:cBhvr>
                                        <p:cTn id="7" dur="500"/>
                                        <p:tgtEl>
                                          <p:spTgt spid="133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316"/>
                                        </p:tgtEl>
                                        <p:attrNameLst>
                                          <p:attrName>style.visibility</p:attrName>
                                        </p:attrNameLst>
                                      </p:cBhvr>
                                      <p:to>
                                        <p:strVal val="visible"/>
                                      </p:to>
                                    </p:set>
                                    <p:animEffect transition="in" filter="wipe(left)">
                                      <p:cBhvr>
                                        <p:cTn id="12" dur="500"/>
                                        <p:tgtEl>
                                          <p:spTgt spid="133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42" fill="hold" grpId="0" nodeType="clickEffect">
                                  <p:stCondLst>
                                    <p:cond delay="0"/>
                                  </p:stCondLst>
                                  <p:childTnLst>
                                    <p:set>
                                      <p:cBhvr>
                                        <p:cTn id="16" dur="1" fill="hold">
                                          <p:stCondLst>
                                            <p:cond delay="0"/>
                                          </p:stCondLst>
                                        </p:cTn>
                                        <p:tgtEl>
                                          <p:spTgt spid="13317"/>
                                        </p:tgtEl>
                                        <p:attrNameLst>
                                          <p:attrName>style.visibility</p:attrName>
                                        </p:attrNameLst>
                                      </p:cBhvr>
                                      <p:to>
                                        <p:strVal val="visible"/>
                                      </p:to>
                                    </p:set>
                                    <p:animEffect transition="in" filter="barn(outHorizontal)">
                                      <p:cBhvr>
                                        <p:cTn id="17" dur="500"/>
                                        <p:tgtEl>
                                          <p:spTgt spid="1331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318"/>
                                        </p:tgtEl>
                                        <p:attrNameLst>
                                          <p:attrName>style.visibility</p:attrName>
                                        </p:attrNameLst>
                                      </p:cBhvr>
                                      <p:to>
                                        <p:strVal val="visible"/>
                                      </p:to>
                                    </p:set>
                                    <p:animEffect transition="in" filter="wipe(left)">
                                      <p:cBhvr>
                                        <p:cTn id="22" dur="500"/>
                                        <p:tgtEl>
                                          <p:spTgt spid="13318"/>
                                        </p:tgtEl>
                                      </p:cBhvr>
                                    </p:animEffect>
                                  </p:childTnLst>
                                </p:cTn>
                              </p:par>
                              <p:par>
                                <p:cTn id="23" presetID="22" presetClass="entr" presetSubtype="8"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autoUpdateAnimBg="0"/>
      <p:bldP spid="13316" grpId="0" autoUpdateAnimBg="0"/>
      <p:bldP spid="13317" grpId="0" autoUpdateAnimBg="0"/>
      <p:bldP spid="13318"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578395" y="788126"/>
            <a:ext cx="6423295"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rgbClr val="000000"/>
                </a:solidFill>
                <a:latin typeface="Arial" panose="020B0604020202020204" pitchFamily="34" charset="0"/>
                <a:ea typeface="宋体" panose="02010600030101010101" pitchFamily="2" charset="-122"/>
              </a:defRPr>
            </a:lvl1pPr>
            <a:lvl2pPr marL="742950" indent="-285750">
              <a:spcBef>
                <a:spcPct val="20000"/>
              </a:spcBef>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4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457200" indent="-457200" algn="just">
              <a:spcBef>
                <a:spcPct val="50000"/>
              </a:spcBef>
              <a:buFont typeface="Wingdings" panose="05000000000000000000" pitchFamily="2" charset="2"/>
              <a:buChar char="Ø"/>
            </a:pPr>
            <a:r>
              <a:rPr kumimoji="1" lang="zh-CN" altLang="en-US" sz="2800" dirty="0">
                <a:solidFill>
                  <a:srgbClr val="0000FF"/>
                </a:solidFill>
                <a:latin typeface="微软雅黑" panose="020B0503020204020204" pitchFamily="34" charset="-122"/>
                <a:ea typeface="微软雅黑" panose="020B0503020204020204" pitchFamily="34" charset="-122"/>
              </a:rPr>
              <a:t>莱布尼兹：空间和时间是物质上下左右的排列形式和先后久暂的持续形式，没有具体的物质和物质的运动就没有时空间和时间，强调时间空间与运动的联系而忽略客观性。</a:t>
            </a:r>
          </a:p>
        </p:txBody>
      </p:sp>
      <p:pic>
        <p:nvPicPr>
          <p:cNvPr id="14339" name="Picture 3" descr="莱布尼兹"/>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5902" y="788126"/>
            <a:ext cx="1817688" cy="216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Rectangle 4"/>
          <p:cNvSpPr>
            <a:spLocks noChangeArrowheads="1"/>
          </p:cNvSpPr>
          <p:nvPr/>
        </p:nvSpPr>
        <p:spPr bwMode="auto">
          <a:xfrm>
            <a:off x="578395" y="3759926"/>
            <a:ext cx="57912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rgbClr val="000000"/>
                </a:solidFill>
                <a:latin typeface="Arial" panose="020B0604020202020204" pitchFamily="34" charset="0"/>
                <a:ea typeface="宋体" panose="02010600030101010101" pitchFamily="2" charset="-122"/>
              </a:defRPr>
            </a:lvl1pPr>
            <a:lvl2pPr marL="742950" indent="-285750">
              <a:spcBef>
                <a:spcPct val="20000"/>
              </a:spcBef>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4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457200" indent="-457200" algn="just">
              <a:spcBef>
                <a:spcPct val="50000"/>
              </a:spcBef>
              <a:buFont typeface="Wingdings" panose="05000000000000000000" pitchFamily="2" charset="2"/>
              <a:buChar char="Ø"/>
            </a:pPr>
            <a:r>
              <a:rPr kumimoji="1" lang="zh-CN" altLang="en-US" sz="2800" dirty="0">
                <a:solidFill>
                  <a:srgbClr val="0000FF"/>
                </a:solidFill>
                <a:latin typeface="微软雅黑" panose="020B0503020204020204" pitchFamily="34" charset="-122"/>
                <a:ea typeface="微软雅黑" panose="020B0503020204020204" pitchFamily="34" charset="-122"/>
              </a:rPr>
              <a:t>牛顿：空间和时间是不依赖于物质的独立的客观存在，强调客观性忽略与运动的联系。</a:t>
            </a:r>
          </a:p>
        </p:txBody>
      </p:sp>
      <p:pic>
        <p:nvPicPr>
          <p:cNvPr id="14341" name="Picture 5" descr="牛顿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6216" y="3759926"/>
            <a:ext cx="1792287"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 Box 6"/>
          <p:cNvSpPr txBox="1">
            <a:spLocks noChangeArrowheads="1"/>
          </p:cNvSpPr>
          <p:nvPr/>
        </p:nvSpPr>
        <p:spPr bwMode="auto">
          <a:xfrm>
            <a:off x="7495902" y="2908620"/>
            <a:ext cx="18176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spcBef>
                <a:spcPct val="50000"/>
              </a:spcBef>
              <a:buNone/>
              <a:defRPr kumimoji="1" sz="2800">
                <a:solidFill>
                  <a:srgbClr val="0000FF"/>
                </a:solidFill>
                <a:latin typeface="微软雅黑" panose="020B0503020204020204" pitchFamily="34" charset="-122"/>
                <a:ea typeface="微软雅黑" panose="020B0503020204020204" pitchFamily="34" charset="-122"/>
              </a:defRPr>
            </a:lvl1pPr>
            <a:lvl2pPr marL="742950" indent="-285750">
              <a:spcBef>
                <a:spcPct val="20000"/>
              </a:spcBef>
              <a:buChar char="–"/>
              <a:defRPr sz="2400">
                <a:latin typeface="Arial" panose="020B0604020202020204" pitchFamily="34" charset="0"/>
                <a:ea typeface="宋体" panose="02010600030101010101" pitchFamily="2" charset="-122"/>
              </a:defRPr>
            </a:lvl2pPr>
            <a:lvl3pPr marL="1143000" indent="-228600">
              <a:spcBef>
                <a:spcPct val="20000"/>
              </a:spcBef>
              <a:buChar char="•"/>
              <a:defRPr sz="2400">
                <a:latin typeface="Arial" panose="020B0604020202020204" pitchFamily="34" charset="0"/>
                <a:ea typeface="宋体" panose="02010600030101010101" pitchFamily="2" charset="-122"/>
              </a:defRPr>
            </a:lvl3pPr>
            <a:lvl4pPr marL="1600200" indent="-228600">
              <a:spcBef>
                <a:spcPct val="20000"/>
              </a:spcBef>
              <a:buChar char="–"/>
              <a:defRPr sz="2400">
                <a:latin typeface="Arial" panose="020B0604020202020204" pitchFamily="34" charset="0"/>
                <a:ea typeface="宋体" panose="02010600030101010101" pitchFamily="2" charset="-122"/>
              </a:defRPr>
            </a:lvl4pPr>
            <a:lvl5pPr marL="2057400" indent="-228600">
              <a:spcBef>
                <a:spcPct val="20000"/>
              </a:spcBef>
              <a:buChar char="»"/>
              <a:defRPr sz="2000">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latin typeface="Arial" panose="020B0604020202020204" pitchFamily="34" charset="0"/>
                <a:ea typeface="宋体" panose="02010600030101010101" pitchFamily="2" charset="-122"/>
              </a:defRPr>
            </a:lvl9pPr>
          </a:lstStyle>
          <a:p>
            <a:r>
              <a:rPr lang="zh-CN" altLang="en-US" dirty="0"/>
              <a:t>莱布尼兹</a:t>
            </a:r>
          </a:p>
        </p:txBody>
      </p:sp>
      <p:sp>
        <p:nvSpPr>
          <p:cNvPr id="14343" name="Rectangle 7"/>
          <p:cNvSpPr>
            <a:spLocks noChangeArrowheads="1"/>
          </p:cNvSpPr>
          <p:nvPr/>
        </p:nvSpPr>
        <p:spPr bwMode="auto">
          <a:xfrm>
            <a:off x="7456216" y="5946896"/>
            <a:ext cx="17922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rgbClr val="000000"/>
                </a:solidFill>
                <a:latin typeface="Arial" panose="020B0604020202020204" pitchFamily="34" charset="0"/>
                <a:ea typeface="宋体" panose="02010600030101010101" pitchFamily="2" charset="-122"/>
              </a:defRPr>
            </a:lvl1pPr>
            <a:lvl2pPr marL="742950" indent="-285750">
              <a:spcBef>
                <a:spcPct val="20000"/>
              </a:spcBef>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4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None/>
            </a:pPr>
            <a:r>
              <a:rPr kumimoji="1" lang="zh-CN" altLang="en-US" sz="2800" dirty="0">
                <a:solidFill>
                  <a:srgbClr val="0000FF"/>
                </a:solidFill>
                <a:latin typeface="微软雅黑" panose="020B0503020204020204" pitchFamily="34" charset="-122"/>
                <a:ea typeface="微软雅黑" panose="020B0503020204020204" pitchFamily="34" charset="-122"/>
              </a:rPr>
              <a:t>牛 顿</a:t>
            </a:r>
          </a:p>
        </p:txBody>
      </p:sp>
    </p:spTree>
    <p:extLst>
      <p:ext uri="{BB962C8B-B14F-4D97-AF65-F5344CB8AC3E}">
        <p14:creationId xmlns:p14="http://schemas.microsoft.com/office/powerpoint/2010/main" val="69439476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wipe(left)">
                                      <p:cBhvr>
                                        <p:cTn id="7" dur="500"/>
                                        <p:tgtEl>
                                          <p:spTgt spid="143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14339"/>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4342"/>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14340"/>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499"/>
                                          </p:stCondLst>
                                        </p:cTn>
                                        <p:tgtEl>
                                          <p:spTgt spid="14341"/>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143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autoUpdateAnimBg="0"/>
      <p:bldP spid="14340" grpId="0" autoUpdateAnimBg="0"/>
      <p:bldP spid="14342" grpId="0" autoUpdateAnimBg="0"/>
      <p:bldP spid="14343"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776288" y="847726"/>
            <a:ext cx="51054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rgbClr val="000000"/>
                </a:solidFill>
                <a:latin typeface="Arial" panose="020B0604020202020204" pitchFamily="34" charset="0"/>
                <a:ea typeface="宋体" panose="02010600030101010101" pitchFamily="2" charset="-122"/>
              </a:defRPr>
            </a:lvl1pPr>
            <a:lvl2pPr marL="742950" indent="-285750">
              <a:spcBef>
                <a:spcPct val="20000"/>
              </a:spcBef>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4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50000"/>
              </a:spcBef>
              <a:buNone/>
            </a:pPr>
            <a:r>
              <a:rPr kumimoji="1" lang="zh-CN" altLang="en-US" sz="2800" dirty="0">
                <a:solidFill>
                  <a:srgbClr val="0000FF"/>
                </a:solidFill>
                <a:latin typeface="微软雅黑" panose="020B0503020204020204" pitchFamily="34" charset="-122"/>
                <a:ea typeface="微软雅黑" panose="020B0503020204020204" pitchFamily="34" charset="-122"/>
              </a:rPr>
              <a:t>爱因斯坦：相对论时空观，时间与空间客观存在，与运动密不可分。</a:t>
            </a:r>
          </a:p>
        </p:txBody>
      </p:sp>
      <p:sp>
        <p:nvSpPr>
          <p:cNvPr id="15363" name="Rectangle 3"/>
          <p:cNvSpPr>
            <a:spLocks noChangeArrowheads="1"/>
          </p:cNvSpPr>
          <p:nvPr/>
        </p:nvSpPr>
        <p:spPr bwMode="auto">
          <a:xfrm>
            <a:off x="776288" y="2790825"/>
            <a:ext cx="81534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rgbClr val="000000"/>
                </a:solidFill>
                <a:latin typeface="Arial" panose="020B0604020202020204" pitchFamily="34" charset="0"/>
                <a:ea typeface="宋体" panose="02010600030101010101" pitchFamily="2" charset="-122"/>
              </a:defRPr>
            </a:lvl1pPr>
            <a:lvl2pPr marL="742950" indent="-285750">
              <a:spcBef>
                <a:spcPct val="20000"/>
              </a:spcBef>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4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50000"/>
              </a:spcBef>
              <a:buNone/>
            </a:pPr>
            <a:r>
              <a:rPr kumimoji="1" lang="zh-CN" altLang="en-US" sz="2800" dirty="0">
                <a:solidFill>
                  <a:srgbClr val="0000FF"/>
                </a:solidFill>
                <a:latin typeface="微软雅黑" panose="020B0503020204020204" pitchFamily="34" charset="-122"/>
                <a:ea typeface="微软雅黑" panose="020B0503020204020204" pitchFamily="34" charset="-122"/>
              </a:rPr>
              <a:t>目前的时空观范围：宇宙的尺度</a:t>
            </a:r>
            <a:r>
              <a:rPr kumimoji="1" lang="en-US" altLang="zh-CN" sz="2800" dirty="0">
                <a:solidFill>
                  <a:srgbClr val="0000FF"/>
                </a:solidFill>
                <a:latin typeface="微软雅黑" panose="020B0503020204020204" pitchFamily="34" charset="-122"/>
                <a:ea typeface="微软雅黑" panose="020B0503020204020204" pitchFamily="34" charset="-122"/>
              </a:rPr>
              <a:t>10</a:t>
            </a:r>
            <a:r>
              <a:rPr kumimoji="1" lang="en-US" altLang="zh-CN" sz="2800" baseline="30000" dirty="0">
                <a:solidFill>
                  <a:srgbClr val="0000FF"/>
                </a:solidFill>
                <a:latin typeface="微软雅黑" panose="020B0503020204020204" pitchFamily="34" charset="-122"/>
                <a:ea typeface="微软雅黑" panose="020B0503020204020204" pitchFamily="34" charset="-122"/>
              </a:rPr>
              <a:t>26</a:t>
            </a:r>
            <a:r>
              <a:rPr kumimoji="1" lang="en-US" altLang="zh-CN" sz="2800" dirty="0">
                <a:solidFill>
                  <a:srgbClr val="0000FF"/>
                </a:solidFill>
                <a:latin typeface="微软雅黑" panose="020B0503020204020204" pitchFamily="34" charset="-122"/>
                <a:ea typeface="微软雅黑" panose="020B0503020204020204" pitchFamily="34" charset="-122"/>
              </a:rPr>
              <a:t>m(20</a:t>
            </a:r>
            <a:r>
              <a:rPr kumimoji="1" lang="zh-CN" altLang="en-US" sz="2800" dirty="0">
                <a:solidFill>
                  <a:srgbClr val="0000FF"/>
                </a:solidFill>
                <a:latin typeface="微软雅黑" panose="020B0503020204020204" pitchFamily="34" charset="-122"/>
                <a:ea typeface="微软雅黑" panose="020B0503020204020204" pitchFamily="34" charset="-122"/>
              </a:rPr>
              <a:t>亿光年</a:t>
            </a:r>
            <a:r>
              <a:rPr kumimoji="1" lang="en-US" altLang="zh-CN" sz="2800" dirty="0">
                <a:solidFill>
                  <a:srgbClr val="0000FF"/>
                </a:solidFill>
                <a:latin typeface="微软雅黑" panose="020B0503020204020204" pitchFamily="34" charset="-122"/>
                <a:ea typeface="微软雅黑" panose="020B0503020204020204" pitchFamily="34" charset="-122"/>
              </a:rPr>
              <a:t>)</a:t>
            </a:r>
            <a:r>
              <a:rPr kumimoji="1" lang="zh-CN" altLang="en-US" sz="2800" dirty="0">
                <a:solidFill>
                  <a:srgbClr val="0000FF"/>
                </a:solidFill>
                <a:latin typeface="微软雅黑" panose="020B0503020204020204" pitchFamily="34" charset="-122"/>
                <a:ea typeface="微软雅黑" panose="020B0503020204020204" pitchFamily="34" charset="-122"/>
              </a:rPr>
              <a:t>到微观粒子尺度</a:t>
            </a:r>
            <a:r>
              <a:rPr kumimoji="1" lang="en-US" altLang="zh-CN" sz="2800" dirty="0">
                <a:solidFill>
                  <a:srgbClr val="0000FF"/>
                </a:solidFill>
                <a:latin typeface="微软雅黑" panose="020B0503020204020204" pitchFamily="34" charset="-122"/>
                <a:ea typeface="微软雅黑" panose="020B0503020204020204" pitchFamily="34" charset="-122"/>
              </a:rPr>
              <a:t>10</a:t>
            </a:r>
            <a:r>
              <a:rPr kumimoji="1" lang="en-US" altLang="zh-CN" sz="2800" baseline="30000" dirty="0">
                <a:solidFill>
                  <a:srgbClr val="0000FF"/>
                </a:solidFill>
                <a:latin typeface="微软雅黑" panose="020B0503020204020204" pitchFamily="34" charset="-122"/>
                <a:ea typeface="微软雅黑" panose="020B0503020204020204" pitchFamily="34" charset="-122"/>
              </a:rPr>
              <a:t>-15</a:t>
            </a:r>
            <a:r>
              <a:rPr kumimoji="1" lang="en-US" altLang="zh-CN" sz="2800" dirty="0">
                <a:solidFill>
                  <a:srgbClr val="0000FF"/>
                </a:solidFill>
                <a:latin typeface="微软雅黑" panose="020B0503020204020204" pitchFamily="34" charset="-122"/>
                <a:ea typeface="微软雅黑" panose="020B0503020204020204" pitchFamily="34" charset="-122"/>
              </a:rPr>
              <a:t>m</a:t>
            </a:r>
            <a:r>
              <a:rPr kumimoji="1" lang="zh-CN" altLang="en-US" sz="2800" dirty="0">
                <a:solidFill>
                  <a:srgbClr val="0000FF"/>
                </a:solidFill>
                <a:latin typeface="微软雅黑" panose="020B0503020204020204" pitchFamily="34" charset="-122"/>
                <a:ea typeface="微软雅黑" panose="020B0503020204020204" pitchFamily="34" charset="-122"/>
              </a:rPr>
              <a:t>，从宇宙的年龄</a:t>
            </a:r>
            <a:r>
              <a:rPr kumimoji="1" lang="en-US" altLang="zh-CN" sz="2800" dirty="0">
                <a:solidFill>
                  <a:srgbClr val="0000FF"/>
                </a:solidFill>
                <a:latin typeface="微软雅黑" panose="020B0503020204020204" pitchFamily="34" charset="-122"/>
                <a:ea typeface="微软雅黑" panose="020B0503020204020204" pitchFamily="34" charset="-122"/>
              </a:rPr>
              <a:t>10</a:t>
            </a:r>
            <a:r>
              <a:rPr kumimoji="1" lang="en-US" altLang="zh-CN" sz="2800" baseline="30000" dirty="0">
                <a:solidFill>
                  <a:srgbClr val="0000FF"/>
                </a:solidFill>
                <a:latin typeface="微软雅黑" panose="020B0503020204020204" pitchFamily="34" charset="-122"/>
                <a:ea typeface="微软雅黑" panose="020B0503020204020204" pitchFamily="34" charset="-122"/>
              </a:rPr>
              <a:t>18</a:t>
            </a:r>
            <a:r>
              <a:rPr kumimoji="1" lang="en-US" altLang="zh-CN" sz="2800" dirty="0">
                <a:solidFill>
                  <a:srgbClr val="0000FF"/>
                </a:solidFill>
                <a:latin typeface="微软雅黑" panose="020B0503020204020204" pitchFamily="34" charset="-122"/>
                <a:ea typeface="微软雅黑" panose="020B0503020204020204" pitchFamily="34" charset="-122"/>
              </a:rPr>
              <a:t>s(20</a:t>
            </a:r>
            <a:r>
              <a:rPr kumimoji="1" lang="zh-CN" altLang="en-US" sz="2800" dirty="0">
                <a:solidFill>
                  <a:srgbClr val="0000FF"/>
                </a:solidFill>
                <a:latin typeface="微软雅黑" panose="020B0503020204020204" pitchFamily="34" charset="-122"/>
                <a:ea typeface="微软雅黑" panose="020B0503020204020204" pitchFamily="34" charset="-122"/>
              </a:rPr>
              <a:t>亿年，宇宙年龄</a:t>
            </a:r>
            <a:r>
              <a:rPr kumimoji="1" lang="en-US" altLang="zh-CN" sz="2800" dirty="0">
                <a:solidFill>
                  <a:srgbClr val="0000FF"/>
                </a:solidFill>
                <a:latin typeface="微软雅黑" panose="020B0503020204020204" pitchFamily="34" charset="-122"/>
                <a:ea typeface="微软雅黑" panose="020B0503020204020204" pitchFamily="34" charset="-122"/>
              </a:rPr>
              <a:t>)</a:t>
            </a:r>
            <a:r>
              <a:rPr kumimoji="1" lang="zh-CN" altLang="en-US" sz="2800" dirty="0">
                <a:solidFill>
                  <a:srgbClr val="0000FF"/>
                </a:solidFill>
                <a:latin typeface="微软雅黑" panose="020B0503020204020204" pitchFamily="34" charset="-122"/>
                <a:ea typeface="微软雅黑" panose="020B0503020204020204" pitchFamily="34" charset="-122"/>
              </a:rPr>
              <a:t>到微观粒子的最短寿命</a:t>
            </a:r>
            <a:r>
              <a:rPr kumimoji="1" lang="en-US" altLang="zh-CN" sz="2800" dirty="0">
                <a:solidFill>
                  <a:srgbClr val="0000FF"/>
                </a:solidFill>
                <a:latin typeface="微软雅黑" panose="020B0503020204020204" pitchFamily="34" charset="-122"/>
                <a:ea typeface="微软雅黑" panose="020B0503020204020204" pitchFamily="34" charset="-122"/>
              </a:rPr>
              <a:t>10</a:t>
            </a:r>
            <a:r>
              <a:rPr kumimoji="1" lang="en-US" altLang="zh-CN" sz="2800" baseline="30000" dirty="0">
                <a:solidFill>
                  <a:srgbClr val="0000FF"/>
                </a:solidFill>
                <a:latin typeface="微软雅黑" panose="020B0503020204020204" pitchFamily="34" charset="-122"/>
                <a:ea typeface="微软雅黑" panose="020B0503020204020204" pitchFamily="34" charset="-122"/>
              </a:rPr>
              <a:t>-24</a:t>
            </a:r>
            <a:r>
              <a:rPr kumimoji="1" lang="en-US" altLang="zh-CN" sz="2800" dirty="0">
                <a:solidFill>
                  <a:srgbClr val="0000FF"/>
                </a:solidFill>
                <a:latin typeface="微软雅黑" panose="020B0503020204020204" pitchFamily="34" charset="-122"/>
                <a:ea typeface="微软雅黑" panose="020B0503020204020204" pitchFamily="34" charset="-122"/>
              </a:rPr>
              <a:t>s</a:t>
            </a:r>
            <a:r>
              <a:rPr kumimoji="1" lang="zh-CN" altLang="en-US" sz="2800" dirty="0">
                <a:solidFill>
                  <a:srgbClr val="0000FF"/>
                </a:solidFill>
                <a:latin typeface="微软雅黑" panose="020B0503020204020204" pitchFamily="34" charset="-122"/>
                <a:ea typeface="微软雅黑" panose="020B0503020204020204" pitchFamily="34" charset="-122"/>
              </a:rPr>
              <a:t>。</a:t>
            </a:r>
          </a:p>
        </p:txBody>
      </p:sp>
      <p:sp>
        <p:nvSpPr>
          <p:cNvPr id="15364" name="Rectangle 4"/>
          <p:cNvSpPr>
            <a:spLocks noChangeArrowheads="1"/>
          </p:cNvSpPr>
          <p:nvPr/>
        </p:nvSpPr>
        <p:spPr bwMode="auto">
          <a:xfrm>
            <a:off x="776288" y="4733925"/>
            <a:ext cx="81534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rgbClr val="000000"/>
                </a:solidFill>
                <a:latin typeface="Arial" panose="020B0604020202020204" pitchFamily="34" charset="0"/>
                <a:ea typeface="宋体" panose="02010600030101010101" pitchFamily="2" charset="-122"/>
              </a:defRPr>
            </a:lvl1pPr>
            <a:lvl2pPr marL="742950" indent="-285750">
              <a:spcBef>
                <a:spcPct val="20000"/>
              </a:spcBef>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4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50000"/>
              </a:spcBef>
              <a:buNone/>
            </a:pPr>
            <a:r>
              <a:rPr kumimoji="1" lang="zh-CN" altLang="en-US" sz="2800" dirty="0">
                <a:solidFill>
                  <a:srgbClr val="0000FF"/>
                </a:solidFill>
                <a:latin typeface="微软雅黑" panose="020B0503020204020204" pitchFamily="34" charset="-122"/>
                <a:ea typeface="微软雅黑" panose="020B0503020204020204" pitchFamily="34" charset="-122"/>
              </a:rPr>
              <a:t>物理理论指出，空间和时间都有下限：分别为普朗克长度</a:t>
            </a:r>
            <a:r>
              <a:rPr kumimoji="1" lang="en-US" altLang="zh-CN" sz="2800" dirty="0">
                <a:solidFill>
                  <a:srgbClr val="0000FF"/>
                </a:solidFill>
                <a:latin typeface="微软雅黑" panose="020B0503020204020204" pitchFamily="34" charset="-122"/>
                <a:ea typeface="微软雅黑" panose="020B0503020204020204" pitchFamily="34" charset="-122"/>
              </a:rPr>
              <a:t>10</a:t>
            </a:r>
            <a:r>
              <a:rPr kumimoji="1" lang="en-US" altLang="zh-CN" sz="2800" baseline="30000" dirty="0">
                <a:solidFill>
                  <a:srgbClr val="0000FF"/>
                </a:solidFill>
                <a:latin typeface="微软雅黑" panose="020B0503020204020204" pitchFamily="34" charset="-122"/>
                <a:ea typeface="微软雅黑" panose="020B0503020204020204" pitchFamily="34" charset="-122"/>
              </a:rPr>
              <a:t>-35</a:t>
            </a:r>
            <a:r>
              <a:rPr kumimoji="1" lang="en-US" altLang="zh-CN" sz="2800" dirty="0">
                <a:solidFill>
                  <a:srgbClr val="0000FF"/>
                </a:solidFill>
                <a:latin typeface="微软雅黑" panose="020B0503020204020204" pitchFamily="34" charset="-122"/>
                <a:ea typeface="微软雅黑" panose="020B0503020204020204" pitchFamily="34" charset="-122"/>
              </a:rPr>
              <a:t>m</a:t>
            </a:r>
            <a:r>
              <a:rPr kumimoji="1" lang="zh-CN" altLang="en-US" sz="2800" dirty="0">
                <a:solidFill>
                  <a:srgbClr val="0000FF"/>
                </a:solidFill>
                <a:latin typeface="微软雅黑" panose="020B0503020204020204" pitchFamily="34" charset="-122"/>
                <a:ea typeface="微软雅黑" panose="020B0503020204020204" pitchFamily="34" charset="-122"/>
              </a:rPr>
              <a:t>和普朗克时间</a:t>
            </a:r>
            <a:r>
              <a:rPr kumimoji="1" lang="en-US" altLang="zh-CN" sz="2800" dirty="0">
                <a:solidFill>
                  <a:srgbClr val="0000FF"/>
                </a:solidFill>
                <a:latin typeface="微软雅黑" panose="020B0503020204020204" pitchFamily="34" charset="-122"/>
                <a:ea typeface="微软雅黑" panose="020B0503020204020204" pitchFamily="34" charset="-122"/>
              </a:rPr>
              <a:t>10</a:t>
            </a:r>
            <a:r>
              <a:rPr kumimoji="1" lang="en-US" altLang="zh-CN" sz="2800" baseline="30000" dirty="0">
                <a:solidFill>
                  <a:srgbClr val="0000FF"/>
                </a:solidFill>
                <a:latin typeface="微软雅黑" panose="020B0503020204020204" pitchFamily="34" charset="-122"/>
                <a:ea typeface="微软雅黑" panose="020B0503020204020204" pitchFamily="34" charset="-122"/>
              </a:rPr>
              <a:t>-43</a:t>
            </a:r>
            <a:r>
              <a:rPr kumimoji="1" lang="en-US" altLang="zh-CN" sz="2800" dirty="0">
                <a:solidFill>
                  <a:srgbClr val="0000FF"/>
                </a:solidFill>
                <a:latin typeface="微软雅黑" panose="020B0503020204020204" pitchFamily="34" charset="-122"/>
                <a:ea typeface="微软雅黑" panose="020B0503020204020204" pitchFamily="34" charset="-122"/>
              </a:rPr>
              <a:t>s </a:t>
            </a:r>
            <a:r>
              <a:rPr kumimoji="1" lang="zh-CN" altLang="en-US" sz="2800" dirty="0">
                <a:solidFill>
                  <a:srgbClr val="0000FF"/>
                </a:solidFill>
                <a:latin typeface="微软雅黑" panose="020B0503020204020204" pitchFamily="34" charset="-122"/>
                <a:ea typeface="微软雅黑" panose="020B0503020204020204" pitchFamily="34" charset="-122"/>
              </a:rPr>
              <a:t>。</a:t>
            </a:r>
          </a:p>
        </p:txBody>
      </p:sp>
      <p:pic>
        <p:nvPicPr>
          <p:cNvPr id="15366" name="Picture 6" descr="爱因斯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1984" y="581025"/>
            <a:ext cx="1490663"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7" name="Text Box 7"/>
          <p:cNvSpPr txBox="1">
            <a:spLocks noChangeArrowheads="1"/>
          </p:cNvSpPr>
          <p:nvPr/>
        </p:nvSpPr>
        <p:spPr bwMode="auto">
          <a:xfrm>
            <a:off x="8102647" y="847726"/>
            <a:ext cx="553998" cy="1480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spAutoFit/>
          </a:bodyPr>
          <a:lstStyle>
            <a:lvl1pPr>
              <a:spcBef>
                <a:spcPct val="20000"/>
              </a:spcBef>
              <a:buChar char="•"/>
              <a:defRPr sz="2400">
                <a:solidFill>
                  <a:srgbClr val="000000"/>
                </a:solidFill>
                <a:latin typeface="Arial" panose="020B0604020202020204" pitchFamily="34" charset="0"/>
                <a:ea typeface="宋体" panose="02010600030101010101" pitchFamily="2" charset="-122"/>
              </a:defRPr>
            </a:lvl1pPr>
            <a:lvl2pPr marL="742950" indent="-285750">
              <a:spcBef>
                <a:spcPct val="20000"/>
              </a:spcBef>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4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b="1" dirty="0">
                <a:solidFill>
                  <a:srgbClr val="A50021"/>
                </a:solidFill>
                <a:latin typeface="隶书" panose="02010509060101010101" pitchFamily="49" charset="-122"/>
              </a:rPr>
              <a:t>爱因斯坦</a:t>
            </a:r>
          </a:p>
        </p:txBody>
      </p:sp>
    </p:spTree>
    <p:extLst>
      <p:ext uri="{BB962C8B-B14F-4D97-AF65-F5344CB8AC3E}">
        <p14:creationId xmlns:p14="http://schemas.microsoft.com/office/powerpoint/2010/main" val="80591195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wipe(left)">
                                      <p:cBhvr>
                                        <p:cTn id="7" dur="500"/>
                                        <p:tgtEl>
                                          <p:spTgt spid="153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15366"/>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5367"/>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5363"/>
                                        </p:tgtEl>
                                        <p:attrNameLst>
                                          <p:attrName>style.visibility</p:attrName>
                                        </p:attrNameLst>
                                      </p:cBhvr>
                                      <p:to>
                                        <p:strVal val="visible"/>
                                      </p:to>
                                    </p:set>
                                    <p:animEffect transition="in" filter="wipe(up)">
                                      <p:cBhvr>
                                        <p:cTn id="20" dur="500"/>
                                        <p:tgtEl>
                                          <p:spTgt spid="1536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15364"/>
                                        </p:tgtEl>
                                        <p:attrNameLst>
                                          <p:attrName>style.visibility</p:attrName>
                                        </p:attrNameLst>
                                      </p:cBhvr>
                                      <p:to>
                                        <p:strVal val="visible"/>
                                      </p:to>
                                    </p:set>
                                    <p:animEffect transition="in" filter="wipe(up)">
                                      <p:cBhvr>
                                        <p:cTn id="25" dur="500"/>
                                        <p:tgtEl>
                                          <p:spTgt spid="15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autoUpdateAnimBg="0"/>
      <p:bldP spid="15363" grpId="0" autoUpdateAnimBg="0"/>
      <p:bldP spid="15364" grpId="0" autoUpdateAnimBg="0"/>
      <p:bldP spid="15367"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3"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2</a:t>
              </a:r>
              <a:endParaRPr lang="zh-CN" altLang="en-US" sz="6000" dirty="0"/>
            </a:p>
          </p:txBody>
        </p:sp>
        <p:sp>
          <p:nvSpPr>
            <p:cNvPr id="51" name="文本框 50"/>
            <p:cNvSpPr txBox="1"/>
            <p:nvPr/>
          </p:nvSpPr>
          <p:spPr>
            <a:xfrm>
              <a:off x="6199442" y="3089644"/>
              <a:ext cx="5984326" cy="83099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itchFamily="34" charset="-122"/>
                  <a:ea typeface="微软雅黑" pitchFamily="34" charset="-122"/>
                </a:rPr>
                <a:t>位置矢量 运动方程</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Tree>
    <p:extLst>
      <p:ext uri="{BB962C8B-B14F-4D97-AF65-F5344CB8AC3E}">
        <p14:creationId xmlns:p14="http://schemas.microsoft.com/office/powerpoint/2010/main" val="35982598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44" name="Rectangle 5"/>
          <p:cNvSpPr>
            <a:spLocks noChangeArrowheads="1"/>
          </p:cNvSpPr>
          <p:nvPr/>
        </p:nvSpPr>
        <p:spPr bwMode="auto">
          <a:xfrm>
            <a:off x="1899286" y="1214440"/>
            <a:ext cx="5629743"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latin typeface="+mn-lt"/>
                <a:ea typeface="+mn-ea"/>
              </a:rPr>
              <a:t>在坐标系中，用来确定质点所在位置的矢量，叫做</a:t>
            </a:r>
            <a:r>
              <a:rPr lang="zh-CN" altLang="en-US" sz="2800" dirty="0">
                <a:solidFill>
                  <a:srgbClr val="FF0000"/>
                </a:solidFill>
                <a:latin typeface="+mn-lt"/>
                <a:ea typeface="+mn-ea"/>
              </a:rPr>
              <a:t>位置矢量</a:t>
            </a:r>
            <a:r>
              <a:rPr lang="zh-CN" altLang="en-US" sz="2800" dirty="0">
                <a:solidFill>
                  <a:srgbClr val="0000FF"/>
                </a:solidFill>
                <a:latin typeface="+mn-lt"/>
                <a:ea typeface="+mn-ea"/>
              </a:rPr>
              <a:t>，简称</a:t>
            </a:r>
            <a:r>
              <a:rPr lang="zh-CN" altLang="en-US" sz="2800" dirty="0">
                <a:solidFill>
                  <a:srgbClr val="FF0000"/>
                </a:solidFill>
                <a:latin typeface="+mn-lt"/>
                <a:ea typeface="+mn-ea"/>
              </a:rPr>
              <a:t>位矢</a:t>
            </a:r>
            <a:r>
              <a:rPr lang="zh-CN" altLang="en-US" sz="2800" dirty="0">
                <a:solidFill>
                  <a:srgbClr val="0000FF"/>
                </a:solidFill>
                <a:latin typeface="+mn-lt"/>
                <a:ea typeface="+mn-ea"/>
              </a:rPr>
              <a:t>。位置矢量是从坐标原点指向质点所在位置的有向线段。</a:t>
            </a:r>
            <a:endParaRPr lang="zh-CN" altLang="en-US" sz="2800" dirty="0">
              <a:latin typeface="+mn-lt"/>
              <a:ea typeface="+mn-ea"/>
            </a:endParaRPr>
          </a:p>
        </p:txBody>
      </p:sp>
      <p:sp>
        <p:nvSpPr>
          <p:cNvPr id="53260" name="Text Box 12"/>
          <p:cNvSpPr txBox="1">
            <a:spLocks noChangeArrowheads="1"/>
          </p:cNvSpPr>
          <p:nvPr/>
        </p:nvSpPr>
        <p:spPr bwMode="auto">
          <a:xfrm>
            <a:off x="1899286" y="4988221"/>
            <a:ext cx="1295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latin typeface="+mn-lt"/>
                <a:ea typeface="+mn-ea"/>
              </a:rPr>
              <a:t>方向</a:t>
            </a:r>
            <a:r>
              <a:rPr lang="zh-CN" altLang="en-US" sz="2800">
                <a:solidFill>
                  <a:srgbClr val="3333CC"/>
                </a:solidFill>
                <a:latin typeface="+mn-lt"/>
                <a:ea typeface="+mn-ea"/>
              </a:rPr>
              <a:t> </a:t>
            </a:r>
          </a:p>
        </p:txBody>
      </p:sp>
      <p:sp>
        <p:nvSpPr>
          <p:cNvPr id="53261" name="Text Box 13"/>
          <p:cNvSpPr txBox="1">
            <a:spLocks noChangeArrowheads="1"/>
          </p:cNvSpPr>
          <p:nvPr/>
        </p:nvSpPr>
        <p:spPr bwMode="auto">
          <a:xfrm>
            <a:off x="1899286" y="3971780"/>
            <a:ext cx="12715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mn-lt"/>
                <a:ea typeface="+mn-ea"/>
              </a:rPr>
              <a:t>大小</a:t>
            </a:r>
            <a:r>
              <a:rPr lang="zh-CN" altLang="en-US" sz="2800" dirty="0">
                <a:solidFill>
                  <a:srgbClr val="3333CC"/>
                </a:solidFill>
                <a:latin typeface="+mn-lt"/>
                <a:ea typeface="+mn-ea"/>
              </a:rPr>
              <a:t> </a:t>
            </a:r>
          </a:p>
        </p:txBody>
      </p:sp>
      <p:sp>
        <p:nvSpPr>
          <p:cNvPr id="53263" name="Text Box 15"/>
          <p:cNvSpPr txBox="1">
            <a:spLocks noChangeArrowheads="1"/>
          </p:cNvSpPr>
          <p:nvPr/>
        </p:nvSpPr>
        <p:spPr bwMode="auto">
          <a:xfrm>
            <a:off x="1899286" y="398001"/>
            <a:ext cx="23590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6600CC"/>
                </a:solidFill>
                <a:latin typeface="+mn-lt"/>
                <a:ea typeface="+mn-ea"/>
              </a:rPr>
              <a:t>一、位置矢量</a:t>
            </a:r>
          </a:p>
        </p:txBody>
      </p:sp>
      <p:sp>
        <p:nvSpPr>
          <p:cNvPr id="43" name="Line 6"/>
          <p:cNvSpPr>
            <a:spLocks noChangeShapeType="1"/>
          </p:cNvSpPr>
          <p:nvPr/>
        </p:nvSpPr>
        <p:spPr bwMode="auto">
          <a:xfrm flipV="1">
            <a:off x="9108182" y="2369212"/>
            <a:ext cx="1219200" cy="865187"/>
          </a:xfrm>
          <a:prstGeom prst="line">
            <a:avLst/>
          </a:prstGeom>
          <a:noFill/>
          <a:ln w="38100" cmpd="sng">
            <a:solidFill>
              <a:srgbClr val="FF33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mn-lt"/>
              <a:ea typeface="+mn-ea"/>
            </a:endParaRPr>
          </a:p>
        </p:txBody>
      </p:sp>
      <p:sp>
        <p:nvSpPr>
          <p:cNvPr id="46" name="Text Box 9"/>
          <p:cNvSpPr txBox="1">
            <a:spLocks noChangeArrowheads="1"/>
          </p:cNvSpPr>
          <p:nvPr/>
        </p:nvSpPr>
        <p:spPr bwMode="auto">
          <a:xfrm>
            <a:off x="10174983" y="2183473"/>
            <a:ext cx="38100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800" dirty="0">
                <a:solidFill>
                  <a:srgbClr val="CC0000"/>
                </a:solidFill>
                <a:latin typeface="+mn-lt"/>
                <a:ea typeface="+mn-ea"/>
              </a:rPr>
              <a:t>*</a:t>
            </a:r>
            <a:endParaRPr lang="zh-CN" altLang="zh-CN" sz="2800" dirty="0">
              <a:latin typeface="+mn-lt"/>
              <a:ea typeface="+mn-ea"/>
            </a:endParaRPr>
          </a:p>
        </p:txBody>
      </p:sp>
      <p:grpSp>
        <p:nvGrpSpPr>
          <p:cNvPr id="48" name="Group 11"/>
          <p:cNvGrpSpPr>
            <a:grpSpLocks/>
          </p:cNvGrpSpPr>
          <p:nvPr/>
        </p:nvGrpSpPr>
        <p:grpSpPr bwMode="auto">
          <a:xfrm>
            <a:off x="7660382" y="1802473"/>
            <a:ext cx="3352800" cy="2057400"/>
            <a:chOff x="0" y="0"/>
            <a:chExt cx="2112" cy="1296"/>
          </a:xfrm>
        </p:grpSpPr>
        <p:sp>
          <p:nvSpPr>
            <p:cNvPr id="49" name="Line 12"/>
            <p:cNvSpPr>
              <a:spLocks noChangeShapeType="1"/>
            </p:cNvSpPr>
            <p:nvPr/>
          </p:nvSpPr>
          <p:spPr bwMode="auto">
            <a:xfrm>
              <a:off x="1680" y="336"/>
              <a:ext cx="0" cy="947"/>
            </a:xfrm>
            <a:prstGeom prst="line">
              <a:avLst/>
            </a:prstGeom>
            <a:noFill/>
            <a:ln w="12700" cmpd="sng">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mn-lt"/>
                <a:ea typeface="+mn-ea"/>
              </a:endParaRPr>
            </a:p>
          </p:txBody>
        </p:sp>
        <p:sp>
          <p:nvSpPr>
            <p:cNvPr id="50" name="Line 13"/>
            <p:cNvSpPr>
              <a:spLocks noChangeShapeType="1"/>
            </p:cNvSpPr>
            <p:nvPr/>
          </p:nvSpPr>
          <p:spPr bwMode="auto">
            <a:xfrm flipH="1">
              <a:off x="0" y="1296"/>
              <a:ext cx="1680" cy="0"/>
            </a:xfrm>
            <a:prstGeom prst="line">
              <a:avLst/>
            </a:prstGeom>
            <a:noFill/>
            <a:ln w="12700" cmpd="sng">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mn-lt"/>
                <a:ea typeface="+mn-ea"/>
              </a:endParaRPr>
            </a:p>
          </p:txBody>
        </p:sp>
        <p:sp>
          <p:nvSpPr>
            <p:cNvPr id="51" name="Line 14"/>
            <p:cNvSpPr>
              <a:spLocks noChangeShapeType="1"/>
            </p:cNvSpPr>
            <p:nvPr/>
          </p:nvSpPr>
          <p:spPr bwMode="auto">
            <a:xfrm flipV="1">
              <a:off x="1680" y="912"/>
              <a:ext cx="432" cy="384"/>
            </a:xfrm>
            <a:prstGeom prst="line">
              <a:avLst/>
            </a:prstGeom>
            <a:noFill/>
            <a:ln w="12700" cmpd="sng">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mn-lt"/>
                <a:ea typeface="+mn-ea"/>
              </a:endParaRPr>
            </a:p>
          </p:txBody>
        </p:sp>
        <p:sp>
          <p:nvSpPr>
            <p:cNvPr id="52" name="Line 15"/>
            <p:cNvSpPr>
              <a:spLocks noChangeShapeType="1"/>
            </p:cNvSpPr>
            <p:nvPr/>
          </p:nvSpPr>
          <p:spPr bwMode="auto">
            <a:xfrm>
              <a:off x="912" y="912"/>
              <a:ext cx="768" cy="384"/>
            </a:xfrm>
            <a:prstGeom prst="line">
              <a:avLst/>
            </a:prstGeom>
            <a:noFill/>
            <a:ln w="12700" cmpd="sng">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mn-lt"/>
                <a:ea typeface="+mn-ea"/>
              </a:endParaRPr>
            </a:p>
          </p:txBody>
        </p:sp>
        <p:sp>
          <p:nvSpPr>
            <p:cNvPr id="53" name="Line 16"/>
            <p:cNvSpPr>
              <a:spLocks noChangeShapeType="1"/>
            </p:cNvSpPr>
            <p:nvPr/>
          </p:nvSpPr>
          <p:spPr bwMode="auto">
            <a:xfrm flipH="1" flipV="1">
              <a:off x="912" y="0"/>
              <a:ext cx="768" cy="336"/>
            </a:xfrm>
            <a:prstGeom prst="line">
              <a:avLst/>
            </a:prstGeom>
            <a:noFill/>
            <a:ln w="12700" cmpd="sng">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mn-lt"/>
                <a:ea typeface="+mn-ea"/>
              </a:endParaRPr>
            </a:p>
          </p:txBody>
        </p:sp>
        <p:sp>
          <p:nvSpPr>
            <p:cNvPr id="54" name="Line 17"/>
            <p:cNvSpPr>
              <a:spLocks noChangeShapeType="1"/>
            </p:cNvSpPr>
            <p:nvPr/>
          </p:nvSpPr>
          <p:spPr bwMode="auto">
            <a:xfrm flipH="1">
              <a:off x="432" y="0"/>
              <a:ext cx="450" cy="0"/>
            </a:xfrm>
            <a:prstGeom prst="line">
              <a:avLst/>
            </a:prstGeom>
            <a:noFill/>
            <a:ln w="12700" cmpd="sng">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latin typeface="+mn-lt"/>
                <a:ea typeface="+mn-ea"/>
              </a:endParaRPr>
            </a:p>
          </p:txBody>
        </p:sp>
        <p:sp>
          <p:nvSpPr>
            <p:cNvPr id="55" name="Line 18"/>
            <p:cNvSpPr>
              <a:spLocks noChangeShapeType="1"/>
            </p:cNvSpPr>
            <p:nvPr/>
          </p:nvSpPr>
          <p:spPr bwMode="auto">
            <a:xfrm flipH="1">
              <a:off x="404" y="897"/>
              <a:ext cx="450" cy="0"/>
            </a:xfrm>
            <a:prstGeom prst="line">
              <a:avLst/>
            </a:prstGeom>
            <a:noFill/>
            <a:ln w="12700" cmpd="sng">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latin typeface="+mn-lt"/>
                <a:ea typeface="+mn-ea"/>
              </a:endParaRPr>
            </a:p>
          </p:txBody>
        </p:sp>
        <p:sp>
          <p:nvSpPr>
            <p:cNvPr id="56" name="Line 19"/>
            <p:cNvSpPr>
              <a:spLocks noChangeShapeType="1"/>
            </p:cNvSpPr>
            <p:nvPr/>
          </p:nvSpPr>
          <p:spPr bwMode="auto">
            <a:xfrm>
              <a:off x="554" y="0"/>
              <a:ext cx="0" cy="897"/>
            </a:xfrm>
            <a:prstGeom prst="line">
              <a:avLst/>
            </a:prstGeom>
            <a:noFill/>
            <a:ln w="12700" cmpd="sng">
              <a:solidFill>
                <a:srgbClr val="FF0066"/>
              </a:solidFill>
              <a:prstDash val="dash"/>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latin typeface="+mn-lt"/>
                <a:ea typeface="+mn-ea"/>
              </a:endParaRPr>
            </a:p>
          </p:txBody>
        </p:sp>
        <p:sp>
          <p:nvSpPr>
            <p:cNvPr id="57" name="Line 20"/>
            <p:cNvSpPr>
              <a:spLocks noChangeShapeType="1"/>
            </p:cNvSpPr>
            <p:nvPr/>
          </p:nvSpPr>
          <p:spPr bwMode="auto">
            <a:xfrm flipH="1">
              <a:off x="54" y="897"/>
              <a:ext cx="500" cy="399"/>
            </a:xfrm>
            <a:prstGeom prst="line">
              <a:avLst/>
            </a:prstGeom>
            <a:noFill/>
            <a:ln w="12700" cmpd="sng">
              <a:solidFill>
                <a:srgbClr val="FF0066"/>
              </a:solidFill>
              <a:prstDash val="dash"/>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latin typeface="+mn-lt"/>
                <a:ea typeface="+mn-ea"/>
              </a:endParaRPr>
            </a:p>
          </p:txBody>
        </p:sp>
        <p:sp>
          <p:nvSpPr>
            <p:cNvPr id="58" name="Line 21"/>
            <p:cNvSpPr>
              <a:spLocks noChangeShapeType="1"/>
            </p:cNvSpPr>
            <p:nvPr/>
          </p:nvSpPr>
          <p:spPr bwMode="auto">
            <a:xfrm>
              <a:off x="528" y="1200"/>
              <a:ext cx="1218" cy="7"/>
            </a:xfrm>
            <a:prstGeom prst="line">
              <a:avLst/>
            </a:prstGeom>
            <a:noFill/>
            <a:ln w="12700" cmpd="sng">
              <a:solidFill>
                <a:srgbClr val="FF0066"/>
              </a:solidFill>
              <a:prstDash val="dash"/>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latin typeface="+mn-lt"/>
                <a:ea typeface="+mn-ea"/>
              </a:endParaRPr>
            </a:p>
          </p:txBody>
        </p:sp>
      </p:grpSp>
      <p:grpSp>
        <p:nvGrpSpPr>
          <p:cNvPr id="62" name="Group 25"/>
          <p:cNvGrpSpPr>
            <a:grpSpLocks/>
          </p:cNvGrpSpPr>
          <p:nvPr/>
        </p:nvGrpSpPr>
        <p:grpSpPr bwMode="auto">
          <a:xfrm>
            <a:off x="7911207" y="1269073"/>
            <a:ext cx="3736975" cy="2916238"/>
            <a:chOff x="14" y="0"/>
            <a:chExt cx="2354" cy="1837"/>
          </a:xfrm>
        </p:grpSpPr>
        <p:sp>
          <p:nvSpPr>
            <p:cNvPr id="63" name="Line 26"/>
            <p:cNvSpPr>
              <a:spLocks noChangeShapeType="1"/>
            </p:cNvSpPr>
            <p:nvPr/>
          </p:nvSpPr>
          <p:spPr bwMode="auto">
            <a:xfrm flipV="1">
              <a:off x="768" y="0"/>
              <a:ext cx="0" cy="1248"/>
            </a:xfrm>
            <a:prstGeom prst="line">
              <a:avLst/>
            </a:prstGeom>
            <a:noFill/>
            <a:ln w="19050" cmpd="sng">
              <a:solidFill>
                <a:srgbClr val="333333"/>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mn-lt"/>
                <a:ea typeface="+mn-ea"/>
              </a:endParaRPr>
            </a:p>
          </p:txBody>
        </p:sp>
        <p:sp>
          <p:nvSpPr>
            <p:cNvPr id="64" name="Line 27"/>
            <p:cNvSpPr>
              <a:spLocks noChangeShapeType="1"/>
            </p:cNvSpPr>
            <p:nvPr/>
          </p:nvSpPr>
          <p:spPr bwMode="auto">
            <a:xfrm>
              <a:off x="751" y="1240"/>
              <a:ext cx="1617" cy="1"/>
            </a:xfrm>
            <a:prstGeom prst="line">
              <a:avLst/>
            </a:prstGeom>
            <a:noFill/>
            <a:ln w="19050" cmpd="sng">
              <a:solidFill>
                <a:srgbClr val="333333"/>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mn-lt"/>
                <a:ea typeface="+mn-ea"/>
              </a:endParaRPr>
            </a:p>
          </p:txBody>
        </p:sp>
        <p:sp>
          <p:nvSpPr>
            <p:cNvPr id="65" name="Line 28"/>
            <p:cNvSpPr>
              <a:spLocks noChangeShapeType="1"/>
            </p:cNvSpPr>
            <p:nvPr/>
          </p:nvSpPr>
          <p:spPr bwMode="auto">
            <a:xfrm flipH="1">
              <a:off x="14" y="1233"/>
              <a:ext cx="757" cy="604"/>
            </a:xfrm>
            <a:prstGeom prst="line">
              <a:avLst/>
            </a:prstGeom>
            <a:noFill/>
            <a:ln w="19050" cmpd="sng">
              <a:solidFill>
                <a:srgbClr val="333333"/>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mn-lt"/>
                <a:ea typeface="+mn-ea"/>
              </a:endParaRPr>
            </a:p>
          </p:txBody>
        </p:sp>
      </p:grpSp>
      <p:grpSp>
        <p:nvGrpSpPr>
          <p:cNvPr id="70" name="Group 48"/>
          <p:cNvGrpSpPr>
            <a:grpSpLocks/>
          </p:cNvGrpSpPr>
          <p:nvPr/>
        </p:nvGrpSpPr>
        <p:grpSpPr bwMode="auto">
          <a:xfrm>
            <a:off x="8685908" y="2661311"/>
            <a:ext cx="1054100" cy="876300"/>
            <a:chOff x="198" y="189"/>
            <a:chExt cx="664" cy="552"/>
          </a:xfrm>
        </p:grpSpPr>
        <p:sp>
          <p:nvSpPr>
            <p:cNvPr id="71" name="Line 49"/>
            <p:cNvSpPr>
              <a:spLocks noChangeShapeType="1"/>
            </p:cNvSpPr>
            <p:nvPr/>
          </p:nvSpPr>
          <p:spPr bwMode="auto">
            <a:xfrm flipV="1">
              <a:off x="464" y="189"/>
              <a:ext cx="0" cy="383"/>
            </a:xfrm>
            <a:prstGeom prst="line">
              <a:avLst/>
            </a:prstGeom>
            <a:noFill/>
            <a:ln w="38100" cmpd="sng">
              <a:solidFill>
                <a:srgbClr val="FF0000"/>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2800">
                <a:latin typeface="+mn-lt"/>
                <a:ea typeface="+mn-ea"/>
              </a:endParaRPr>
            </a:p>
          </p:txBody>
        </p:sp>
        <p:sp>
          <p:nvSpPr>
            <p:cNvPr id="72" name="Line 50"/>
            <p:cNvSpPr>
              <a:spLocks noChangeShapeType="1"/>
            </p:cNvSpPr>
            <p:nvPr/>
          </p:nvSpPr>
          <p:spPr bwMode="auto">
            <a:xfrm>
              <a:off x="464" y="557"/>
              <a:ext cx="398" cy="1"/>
            </a:xfrm>
            <a:prstGeom prst="line">
              <a:avLst/>
            </a:prstGeom>
            <a:noFill/>
            <a:ln w="38100" cmpd="sng">
              <a:solidFill>
                <a:srgbClr val="FF0000"/>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2800">
                <a:latin typeface="+mn-lt"/>
                <a:ea typeface="+mn-ea"/>
              </a:endParaRPr>
            </a:p>
          </p:txBody>
        </p:sp>
        <p:sp>
          <p:nvSpPr>
            <p:cNvPr id="73" name="Line 51"/>
            <p:cNvSpPr>
              <a:spLocks noChangeShapeType="1"/>
            </p:cNvSpPr>
            <p:nvPr/>
          </p:nvSpPr>
          <p:spPr bwMode="auto">
            <a:xfrm flipH="1">
              <a:off x="198" y="549"/>
              <a:ext cx="274" cy="192"/>
            </a:xfrm>
            <a:prstGeom prst="line">
              <a:avLst/>
            </a:prstGeom>
            <a:noFill/>
            <a:ln w="38100" cmpd="sng">
              <a:solidFill>
                <a:srgbClr val="FF0000"/>
              </a:solidFill>
              <a:round/>
              <a:headEnd/>
              <a:tailEnd type="triangle" w="sm" len="med"/>
            </a:ln>
            <a:extLst>
              <a:ext uri="{909E8E84-426E-40DD-AFC4-6F175D3DCCD1}">
                <a14:hiddenFill xmlns:a14="http://schemas.microsoft.com/office/drawing/2010/main">
                  <a:noFill/>
                </a14:hiddenFill>
              </a:ext>
            </a:extLst>
          </p:spPr>
          <p:txBody>
            <a:bodyPr wrap="none" anchor="ctr"/>
            <a:lstStyle/>
            <a:p>
              <a:endParaRPr lang="zh-CN" altLang="en-US" sz="2800">
                <a:latin typeface="+mn-lt"/>
                <a:ea typeface="+mn-ea"/>
              </a:endParaRPr>
            </a:p>
          </p:txBody>
        </p:sp>
      </p:grpSp>
      <mc:AlternateContent xmlns:mc="http://schemas.openxmlformats.org/markup-compatibility/2006" xmlns:a14="http://schemas.microsoft.com/office/drawing/2010/main">
        <mc:Choice Requires="a14">
          <p:sp>
            <p:nvSpPr>
              <p:cNvPr id="3" name="矩形 2"/>
              <p:cNvSpPr/>
              <p:nvPr/>
            </p:nvSpPr>
            <p:spPr>
              <a:xfrm>
                <a:off x="3057729" y="3085675"/>
                <a:ext cx="2830840" cy="5868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𝑟</m:t>
                          </m:r>
                        </m:e>
                      </m:acc>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𝑥</m:t>
                      </m:r>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𝑖</m:t>
                          </m:r>
                        </m:e>
                      </m:acc>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𝑦</m:t>
                      </m:r>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𝑗</m:t>
                          </m:r>
                        </m:e>
                      </m:acc>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𝑧</m:t>
                      </m:r>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𝑘</m:t>
                          </m:r>
                        </m:e>
                      </m:acc>
                    </m:oMath>
                  </m:oMathPara>
                </a14:m>
                <a:endParaRPr lang="zh-CN" altLang="en-US" sz="2800" dirty="0">
                  <a:solidFill>
                    <a:srgbClr val="FF0000"/>
                  </a:solidFill>
                </a:endParaRPr>
              </a:p>
            </p:txBody>
          </p:sp>
        </mc:Choice>
        <mc:Fallback xmlns="">
          <p:sp>
            <p:nvSpPr>
              <p:cNvPr id="3" name="矩形 2"/>
              <p:cNvSpPr>
                <a:spLocks noRot="1" noChangeAspect="1" noMove="1" noResize="1" noEditPoints="1" noAdjustHandles="1" noChangeArrowheads="1" noChangeShapeType="1" noTextEdit="1"/>
              </p:cNvSpPr>
              <p:nvPr/>
            </p:nvSpPr>
            <p:spPr>
              <a:xfrm>
                <a:off x="3057729" y="3085675"/>
                <a:ext cx="2830840" cy="586892"/>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p:cNvSpPr/>
              <p:nvPr/>
            </p:nvSpPr>
            <p:spPr>
              <a:xfrm>
                <a:off x="9409853" y="2350162"/>
                <a:ext cx="4634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𝑟</m:t>
                          </m:r>
                        </m:e>
                      </m:acc>
                    </m:oMath>
                  </m:oMathPara>
                </a14:m>
                <a:endParaRPr lang="zh-CN" altLang="en-US" sz="2800" dirty="0"/>
              </a:p>
            </p:txBody>
          </p:sp>
        </mc:Choice>
        <mc:Fallback xmlns="">
          <p:sp>
            <p:nvSpPr>
              <p:cNvPr id="77" name="矩形 76"/>
              <p:cNvSpPr>
                <a:spLocks noRot="1" noChangeAspect="1" noMove="1" noResize="1" noEditPoints="1" noAdjustHandles="1" noChangeArrowheads="1" noChangeShapeType="1" noTextEdit="1"/>
              </p:cNvSpPr>
              <p:nvPr/>
            </p:nvSpPr>
            <p:spPr>
              <a:xfrm>
                <a:off x="9409853" y="2350162"/>
                <a:ext cx="463460"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p:cNvSpPr/>
              <p:nvPr/>
            </p:nvSpPr>
            <p:spPr>
              <a:xfrm>
                <a:off x="10382291" y="1971076"/>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p>
            </p:txBody>
          </p:sp>
        </mc:Choice>
        <mc:Fallback xmlns="">
          <p:sp>
            <p:nvSpPr>
              <p:cNvPr id="78" name="矩形 77"/>
              <p:cNvSpPr>
                <a:spLocks noRot="1" noChangeAspect="1" noMove="1" noResize="1" noEditPoints="1" noAdjustHandles="1" noChangeArrowheads="1" noChangeShapeType="1" noTextEdit="1"/>
              </p:cNvSpPr>
              <p:nvPr/>
            </p:nvSpPr>
            <p:spPr>
              <a:xfrm>
                <a:off x="10382291" y="1971076"/>
                <a:ext cx="515654"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p:cNvSpPr/>
              <p:nvPr/>
            </p:nvSpPr>
            <p:spPr>
              <a:xfrm>
                <a:off x="9170128" y="3292530"/>
                <a:ext cx="4857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p>
            </p:txBody>
          </p:sp>
        </mc:Choice>
        <mc:Fallback xmlns="">
          <p:sp>
            <p:nvSpPr>
              <p:cNvPr id="79" name="矩形 78"/>
              <p:cNvSpPr>
                <a:spLocks noRot="1" noChangeAspect="1" noMove="1" noResize="1" noEditPoints="1" noAdjustHandles="1" noChangeArrowheads="1" noChangeShapeType="1" noTextEdit="1"/>
              </p:cNvSpPr>
              <p:nvPr/>
            </p:nvSpPr>
            <p:spPr>
              <a:xfrm>
                <a:off x="9170128" y="3292530"/>
                <a:ext cx="485710"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p:cNvSpPr/>
              <p:nvPr/>
            </p:nvSpPr>
            <p:spPr>
              <a:xfrm>
                <a:off x="9606602" y="2819650"/>
                <a:ext cx="3995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𝑖</m:t>
                          </m:r>
                        </m:e>
                      </m:acc>
                    </m:oMath>
                  </m:oMathPara>
                </a14:m>
                <a:endParaRPr lang="zh-CN" altLang="en-US" sz="2800" dirty="0"/>
              </a:p>
            </p:txBody>
          </p:sp>
        </mc:Choice>
        <mc:Fallback xmlns="">
          <p:sp>
            <p:nvSpPr>
              <p:cNvPr id="80" name="矩形 79"/>
              <p:cNvSpPr>
                <a:spLocks noRot="1" noChangeAspect="1" noMove="1" noResize="1" noEditPoints="1" noAdjustHandles="1" noChangeArrowheads="1" noChangeShapeType="1" noTextEdit="1"/>
              </p:cNvSpPr>
              <p:nvPr/>
            </p:nvSpPr>
            <p:spPr>
              <a:xfrm>
                <a:off x="9606602" y="2819650"/>
                <a:ext cx="399597"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p:cNvSpPr/>
              <p:nvPr/>
            </p:nvSpPr>
            <p:spPr>
              <a:xfrm>
                <a:off x="8114453" y="2222230"/>
                <a:ext cx="4905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𝑦</m:t>
                      </m:r>
                    </m:oMath>
                  </m:oMathPara>
                </a14:m>
                <a:endParaRPr lang="zh-CN" altLang="en-US" sz="2800" dirty="0"/>
              </a:p>
            </p:txBody>
          </p:sp>
        </mc:Choice>
        <mc:Fallback xmlns="">
          <p:sp>
            <p:nvSpPr>
              <p:cNvPr id="81" name="矩形 80"/>
              <p:cNvSpPr>
                <a:spLocks noRot="1" noChangeAspect="1" noMove="1" noResize="1" noEditPoints="1" noAdjustHandles="1" noChangeArrowheads="1" noChangeShapeType="1" noTextEdit="1"/>
              </p:cNvSpPr>
              <p:nvPr/>
            </p:nvSpPr>
            <p:spPr>
              <a:xfrm>
                <a:off x="8114453" y="2222230"/>
                <a:ext cx="490584"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矩形 81"/>
              <p:cNvSpPr/>
              <p:nvPr/>
            </p:nvSpPr>
            <p:spPr>
              <a:xfrm>
                <a:off x="8778801" y="2413661"/>
                <a:ext cx="41742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𝑗</m:t>
                          </m:r>
                        </m:e>
                      </m:acc>
                    </m:oMath>
                  </m:oMathPara>
                </a14:m>
                <a:endParaRPr lang="zh-CN" altLang="en-US" sz="2800" dirty="0"/>
              </a:p>
            </p:txBody>
          </p:sp>
        </mc:Choice>
        <mc:Fallback xmlns="">
          <p:sp>
            <p:nvSpPr>
              <p:cNvPr id="82" name="矩形 81"/>
              <p:cNvSpPr>
                <a:spLocks noRot="1" noChangeAspect="1" noMove="1" noResize="1" noEditPoints="1" noAdjustHandles="1" noChangeArrowheads="1" noChangeShapeType="1" noTextEdit="1"/>
              </p:cNvSpPr>
              <p:nvPr/>
            </p:nvSpPr>
            <p:spPr>
              <a:xfrm>
                <a:off x="8778801" y="2413661"/>
                <a:ext cx="417422"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矩形 82"/>
              <p:cNvSpPr/>
              <p:nvPr/>
            </p:nvSpPr>
            <p:spPr>
              <a:xfrm>
                <a:off x="7795220" y="3157714"/>
                <a:ext cx="4633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𝑧</m:t>
                      </m:r>
                    </m:oMath>
                  </m:oMathPara>
                </a14:m>
                <a:endParaRPr lang="zh-CN" altLang="en-US" sz="2800" dirty="0"/>
              </a:p>
            </p:txBody>
          </p:sp>
        </mc:Choice>
        <mc:Fallback xmlns="">
          <p:sp>
            <p:nvSpPr>
              <p:cNvPr id="83" name="矩形 82"/>
              <p:cNvSpPr>
                <a:spLocks noRot="1" noChangeAspect="1" noMove="1" noResize="1" noEditPoints="1" noAdjustHandles="1" noChangeArrowheads="1" noChangeShapeType="1" noTextEdit="1"/>
              </p:cNvSpPr>
              <p:nvPr/>
            </p:nvSpPr>
            <p:spPr>
              <a:xfrm>
                <a:off x="7795220" y="3157714"/>
                <a:ext cx="463332"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p:cNvSpPr/>
              <p:nvPr/>
            </p:nvSpPr>
            <p:spPr>
              <a:xfrm>
                <a:off x="8348651" y="3194711"/>
                <a:ext cx="493340" cy="5868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𝑘</m:t>
                          </m:r>
                        </m:e>
                      </m:acc>
                    </m:oMath>
                  </m:oMathPara>
                </a14:m>
                <a:endParaRPr lang="zh-CN" altLang="en-US" sz="2800" dirty="0"/>
              </a:p>
            </p:txBody>
          </p:sp>
        </mc:Choice>
        <mc:Fallback xmlns="">
          <p:sp>
            <p:nvSpPr>
              <p:cNvPr id="84" name="矩形 83"/>
              <p:cNvSpPr>
                <a:spLocks noRot="1" noChangeAspect="1" noMove="1" noResize="1" noEditPoints="1" noAdjustHandles="1" noChangeArrowheads="1" noChangeShapeType="1" noTextEdit="1"/>
              </p:cNvSpPr>
              <p:nvPr/>
            </p:nvSpPr>
            <p:spPr>
              <a:xfrm>
                <a:off x="8348651" y="3194711"/>
                <a:ext cx="493340" cy="58689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p:cNvSpPr/>
              <p:nvPr/>
            </p:nvSpPr>
            <p:spPr>
              <a:xfrm>
                <a:off x="11220636" y="2769310"/>
                <a:ext cx="4857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p>
            </p:txBody>
          </p:sp>
        </mc:Choice>
        <mc:Fallback xmlns="">
          <p:sp>
            <p:nvSpPr>
              <p:cNvPr id="85" name="矩形 84"/>
              <p:cNvSpPr>
                <a:spLocks noRot="1" noChangeAspect="1" noMove="1" noResize="1" noEditPoints="1" noAdjustHandles="1" noChangeArrowheads="1" noChangeShapeType="1" noTextEdit="1"/>
              </p:cNvSpPr>
              <p:nvPr/>
            </p:nvSpPr>
            <p:spPr>
              <a:xfrm>
                <a:off x="11220636" y="2769310"/>
                <a:ext cx="485710"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p:cNvSpPr/>
              <p:nvPr/>
            </p:nvSpPr>
            <p:spPr>
              <a:xfrm>
                <a:off x="8684396" y="1088288"/>
                <a:ext cx="4905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𝑦</m:t>
                      </m:r>
                    </m:oMath>
                  </m:oMathPara>
                </a14:m>
                <a:endParaRPr lang="zh-CN" altLang="en-US" sz="2800" dirty="0"/>
              </a:p>
            </p:txBody>
          </p:sp>
        </mc:Choice>
        <mc:Fallback xmlns="">
          <p:sp>
            <p:nvSpPr>
              <p:cNvPr id="86" name="矩形 85"/>
              <p:cNvSpPr>
                <a:spLocks noRot="1" noChangeAspect="1" noMove="1" noResize="1" noEditPoints="1" noAdjustHandles="1" noChangeArrowheads="1" noChangeShapeType="1" noTextEdit="1"/>
              </p:cNvSpPr>
              <p:nvPr/>
            </p:nvSpPr>
            <p:spPr>
              <a:xfrm>
                <a:off x="8684396" y="1088288"/>
                <a:ext cx="490584"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p:cNvSpPr/>
              <p:nvPr/>
            </p:nvSpPr>
            <p:spPr>
              <a:xfrm>
                <a:off x="7597576" y="3818906"/>
                <a:ext cx="4633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𝑧</m:t>
                      </m:r>
                    </m:oMath>
                  </m:oMathPara>
                </a14:m>
                <a:endParaRPr lang="zh-CN" altLang="en-US" sz="2800" dirty="0"/>
              </a:p>
            </p:txBody>
          </p:sp>
        </mc:Choice>
        <mc:Fallback xmlns="">
          <p:sp>
            <p:nvSpPr>
              <p:cNvPr id="87" name="矩形 86"/>
              <p:cNvSpPr>
                <a:spLocks noRot="1" noChangeAspect="1" noMove="1" noResize="1" noEditPoints="1" noAdjustHandles="1" noChangeArrowheads="1" noChangeShapeType="1" noTextEdit="1"/>
              </p:cNvSpPr>
              <p:nvPr/>
            </p:nvSpPr>
            <p:spPr>
              <a:xfrm>
                <a:off x="7597576" y="3818906"/>
                <a:ext cx="463332"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p:cNvSpPr/>
              <p:nvPr/>
            </p:nvSpPr>
            <p:spPr>
              <a:xfrm>
                <a:off x="8711502" y="2796229"/>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p>
            </p:txBody>
          </p:sp>
        </mc:Choice>
        <mc:Fallback xmlns="">
          <p:sp>
            <p:nvSpPr>
              <p:cNvPr id="88" name="矩形 87"/>
              <p:cNvSpPr>
                <a:spLocks noRot="1" noChangeAspect="1" noMove="1" noResize="1" noEditPoints="1" noAdjustHandles="1" noChangeArrowheads="1" noChangeShapeType="1" noTextEdit="1"/>
              </p:cNvSpPr>
              <p:nvPr/>
            </p:nvSpPr>
            <p:spPr>
              <a:xfrm>
                <a:off x="8711502" y="2796229"/>
                <a:ext cx="534890"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p:cNvSpPr/>
              <p:nvPr/>
            </p:nvSpPr>
            <p:spPr>
              <a:xfrm>
                <a:off x="3057729" y="3857152"/>
                <a:ext cx="4046299" cy="6141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𝑟</m:t>
                      </m:r>
                      <m:r>
                        <a:rPr lang="en-US" altLang="zh-CN" sz="2800" b="0" i="1" smtClean="0">
                          <a:solidFill>
                            <a:srgbClr val="FF0000"/>
                          </a:solidFill>
                          <a:latin typeface="Cambria Math" panose="02040503050406030204" pitchFamily="18" charset="0"/>
                          <a:ea typeface="Cambria Math" panose="02040503050406030204" pitchFamily="18" charset="0"/>
                        </a:rPr>
                        <m:t>=</m:t>
                      </m:r>
                      <m:d>
                        <m:dPr>
                          <m:begChr m:val="|"/>
                          <m:endChr m:val="|"/>
                          <m:ctrlPr>
                            <a:rPr lang="en-US" altLang="zh-CN" sz="2800" b="0" i="1" smtClean="0">
                              <a:solidFill>
                                <a:srgbClr val="FF0000"/>
                              </a:solidFill>
                              <a:latin typeface="Cambria Math" panose="02040503050406030204" pitchFamily="18" charset="0"/>
                              <a:ea typeface="Cambria Math" panose="02040503050406030204" pitchFamily="18" charset="0"/>
                            </a:rPr>
                          </m:ctrlPr>
                        </m:dPr>
                        <m:e>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𝑟</m:t>
                              </m:r>
                            </m:e>
                          </m:acc>
                        </m:e>
                      </m:d>
                      <m:r>
                        <a:rPr lang="en-US" altLang="zh-CN" sz="2800" b="0" i="1" smtClean="0">
                          <a:solidFill>
                            <a:srgbClr val="FF0000"/>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FF0000"/>
                              </a:solidFill>
                              <a:latin typeface="Cambria Math" panose="02040503050406030204" pitchFamily="18" charset="0"/>
                              <a:ea typeface="Cambria Math" panose="02040503050406030204" pitchFamily="18" charset="0"/>
                            </a:rPr>
                          </m:ctrlPr>
                        </m:radPr>
                        <m:deg/>
                        <m:e>
                          <m:sSup>
                            <m:sSupPr>
                              <m:ctrlPr>
                                <a:rPr lang="en-US" altLang="zh-CN" sz="2800" b="0" i="1" smtClean="0">
                                  <a:solidFill>
                                    <a:srgbClr val="FF0000"/>
                                  </a:solidFill>
                                  <a:latin typeface="Cambria Math" panose="02040503050406030204" pitchFamily="18" charset="0"/>
                                  <a:ea typeface="Cambria Math" panose="02040503050406030204" pitchFamily="18" charset="0"/>
                                </a:rPr>
                              </m:ctrlPr>
                            </m:sSupPr>
                            <m:e>
                              <m:r>
                                <a:rPr lang="en-US" altLang="zh-CN" sz="2800" b="0" i="1" smtClean="0">
                                  <a:solidFill>
                                    <a:srgbClr val="FF0000"/>
                                  </a:solidFill>
                                  <a:latin typeface="Cambria Math" panose="02040503050406030204" pitchFamily="18" charset="0"/>
                                  <a:ea typeface="Cambria Math" panose="02040503050406030204" pitchFamily="18" charset="0"/>
                                </a:rPr>
                                <m:t>𝑥</m:t>
                              </m:r>
                            </m:e>
                            <m:sup>
                              <m:r>
                                <a:rPr lang="en-US" altLang="zh-CN" sz="2800" b="0" i="1" smtClean="0">
                                  <a:solidFill>
                                    <a:srgbClr val="FF0000"/>
                                  </a:solidFill>
                                  <a:latin typeface="Cambria Math" panose="02040503050406030204" pitchFamily="18" charset="0"/>
                                  <a:ea typeface="Cambria Math" panose="02040503050406030204" pitchFamily="18" charset="0"/>
                                </a:rPr>
                                <m:t>2</m:t>
                              </m:r>
                            </m:sup>
                          </m:sSup>
                          <m:r>
                            <a:rPr lang="en-US" altLang="zh-CN" sz="2800" b="0" i="1" smtClean="0">
                              <a:solidFill>
                                <a:srgbClr val="FF0000"/>
                              </a:solidFill>
                              <a:latin typeface="Cambria Math" panose="02040503050406030204" pitchFamily="18" charset="0"/>
                              <a:ea typeface="Cambria Math" panose="02040503050406030204" pitchFamily="18" charset="0"/>
                            </a:rPr>
                            <m:t>+</m:t>
                          </m:r>
                          <m:sSup>
                            <m:sSupPr>
                              <m:ctrlPr>
                                <a:rPr lang="en-US" altLang="zh-CN" sz="2800" i="1">
                                  <a:solidFill>
                                    <a:srgbClr val="FF0000"/>
                                  </a:solidFill>
                                  <a:latin typeface="Cambria Math" panose="02040503050406030204" pitchFamily="18" charset="0"/>
                                  <a:ea typeface="Cambria Math" panose="02040503050406030204" pitchFamily="18" charset="0"/>
                                </a:rPr>
                              </m:ctrlPr>
                            </m:sSupPr>
                            <m:e>
                              <m:r>
                                <a:rPr lang="en-US" altLang="zh-CN" sz="2800" b="0" i="1" smtClean="0">
                                  <a:solidFill>
                                    <a:srgbClr val="FF0000"/>
                                  </a:solidFill>
                                  <a:latin typeface="Cambria Math" panose="02040503050406030204" pitchFamily="18" charset="0"/>
                                  <a:ea typeface="Cambria Math" panose="02040503050406030204" pitchFamily="18" charset="0"/>
                                </a:rPr>
                                <m:t>𝑦</m:t>
                              </m:r>
                            </m:e>
                            <m:sup>
                              <m:r>
                                <a:rPr lang="en-US" altLang="zh-CN" sz="2800" i="1">
                                  <a:solidFill>
                                    <a:srgbClr val="FF0000"/>
                                  </a:solidFill>
                                  <a:latin typeface="Cambria Math" panose="02040503050406030204" pitchFamily="18" charset="0"/>
                                  <a:ea typeface="Cambria Math" panose="02040503050406030204" pitchFamily="18" charset="0"/>
                                </a:rPr>
                                <m:t>2</m:t>
                              </m:r>
                            </m:sup>
                          </m:sSup>
                          <m:r>
                            <a:rPr lang="en-US" altLang="zh-CN" sz="2800" b="0" i="1" smtClean="0">
                              <a:solidFill>
                                <a:srgbClr val="FF0000"/>
                              </a:solidFill>
                              <a:latin typeface="Cambria Math" panose="02040503050406030204" pitchFamily="18" charset="0"/>
                              <a:ea typeface="Cambria Math" panose="02040503050406030204" pitchFamily="18" charset="0"/>
                            </a:rPr>
                            <m:t>+</m:t>
                          </m:r>
                          <m:sSup>
                            <m:sSupPr>
                              <m:ctrlPr>
                                <a:rPr lang="en-US" altLang="zh-CN" sz="2800" i="1">
                                  <a:solidFill>
                                    <a:srgbClr val="FF0000"/>
                                  </a:solidFill>
                                  <a:latin typeface="Cambria Math" panose="02040503050406030204" pitchFamily="18" charset="0"/>
                                  <a:ea typeface="Cambria Math" panose="02040503050406030204" pitchFamily="18" charset="0"/>
                                </a:rPr>
                              </m:ctrlPr>
                            </m:sSupPr>
                            <m:e>
                              <m:r>
                                <a:rPr lang="en-US" altLang="zh-CN" sz="2800" b="0" i="1" smtClean="0">
                                  <a:solidFill>
                                    <a:srgbClr val="FF0000"/>
                                  </a:solidFill>
                                  <a:latin typeface="Cambria Math" panose="02040503050406030204" pitchFamily="18" charset="0"/>
                                  <a:ea typeface="Cambria Math" panose="02040503050406030204" pitchFamily="18" charset="0"/>
                                </a:rPr>
                                <m:t>𝑧</m:t>
                              </m:r>
                            </m:e>
                            <m:sup>
                              <m:r>
                                <a:rPr lang="en-US" altLang="zh-CN" sz="2800" i="1">
                                  <a:solidFill>
                                    <a:srgbClr val="FF0000"/>
                                  </a:solidFill>
                                  <a:latin typeface="Cambria Math" panose="02040503050406030204" pitchFamily="18" charset="0"/>
                                  <a:ea typeface="Cambria Math" panose="02040503050406030204" pitchFamily="18" charset="0"/>
                                </a:rPr>
                                <m:t>2</m:t>
                              </m:r>
                            </m:sup>
                          </m:sSup>
                        </m:e>
                      </m:rad>
                    </m:oMath>
                  </m:oMathPara>
                </a14:m>
                <a:endParaRPr lang="zh-CN" altLang="en-US" sz="2800" dirty="0">
                  <a:solidFill>
                    <a:srgbClr val="FF0000"/>
                  </a:solidFill>
                </a:endParaRPr>
              </a:p>
            </p:txBody>
          </p:sp>
        </mc:Choice>
        <mc:Fallback xmlns="">
          <p:sp>
            <p:nvSpPr>
              <p:cNvPr id="89" name="矩形 88"/>
              <p:cNvSpPr>
                <a:spLocks noRot="1" noChangeAspect="1" noMove="1" noResize="1" noEditPoints="1" noAdjustHandles="1" noChangeArrowheads="1" noChangeShapeType="1" noTextEdit="1"/>
              </p:cNvSpPr>
              <p:nvPr/>
            </p:nvSpPr>
            <p:spPr>
              <a:xfrm>
                <a:off x="3057729" y="3857152"/>
                <a:ext cx="4046299" cy="614142"/>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p:cNvSpPr/>
              <p:nvPr/>
            </p:nvSpPr>
            <p:spPr>
              <a:xfrm>
                <a:off x="3100055" y="4832136"/>
                <a:ext cx="1741823" cy="8274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b="0" i="1" smtClean="0">
                              <a:solidFill>
                                <a:srgbClr val="FF0000"/>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FF0000"/>
                              </a:solidFill>
                              <a:latin typeface="Cambria Math" panose="02040503050406030204" pitchFamily="18" charset="0"/>
                              <a:ea typeface="Cambria Math" panose="02040503050406030204" pitchFamily="18" charset="0"/>
                            </a:rPr>
                            <m:t>cos</m:t>
                          </m:r>
                        </m:fName>
                        <m:e>
                          <m:r>
                            <a:rPr lang="zh-CN" altLang="en-US" sz="2800" b="0" i="1" smtClean="0">
                              <a:solidFill>
                                <a:srgbClr val="FF0000"/>
                              </a:solidFill>
                              <a:latin typeface="Cambria Math" panose="02040503050406030204" pitchFamily="18" charset="0"/>
                              <a:ea typeface="Cambria Math" panose="02040503050406030204" pitchFamily="18" charset="0"/>
                            </a:rPr>
                            <m:t>𝛼</m:t>
                          </m:r>
                        </m:e>
                      </m:func>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b="0" i="1" smtClean="0">
                              <a:solidFill>
                                <a:srgbClr val="FF0000"/>
                              </a:solidFill>
                              <a:latin typeface="Cambria Math" panose="02040503050406030204" pitchFamily="18" charset="0"/>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𝑥</m:t>
                          </m:r>
                        </m:num>
                        <m:den>
                          <m:r>
                            <a:rPr lang="en-US" altLang="zh-CN" sz="2800" b="0" i="1" smtClean="0">
                              <a:solidFill>
                                <a:srgbClr val="FF0000"/>
                              </a:solidFill>
                              <a:latin typeface="Cambria Math" panose="02040503050406030204" pitchFamily="18" charset="0"/>
                              <a:ea typeface="Cambria Math" panose="02040503050406030204" pitchFamily="18" charset="0"/>
                            </a:rPr>
                            <m:t>𝑟</m:t>
                          </m:r>
                        </m:den>
                      </m:f>
                    </m:oMath>
                  </m:oMathPara>
                </a14:m>
                <a:endParaRPr lang="zh-CN" altLang="en-US" sz="2800" dirty="0">
                  <a:solidFill>
                    <a:srgbClr val="FF0000"/>
                  </a:solidFill>
                </a:endParaRPr>
              </a:p>
            </p:txBody>
          </p:sp>
        </mc:Choice>
        <mc:Fallback xmlns="">
          <p:sp>
            <p:nvSpPr>
              <p:cNvPr id="90" name="矩形 89"/>
              <p:cNvSpPr>
                <a:spLocks noRot="1" noChangeAspect="1" noMove="1" noResize="1" noEditPoints="1" noAdjustHandles="1" noChangeArrowheads="1" noChangeShapeType="1" noTextEdit="1"/>
              </p:cNvSpPr>
              <p:nvPr/>
            </p:nvSpPr>
            <p:spPr>
              <a:xfrm>
                <a:off x="3100055" y="4832136"/>
                <a:ext cx="1741823" cy="827471"/>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矩形 90"/>
              <p:cNvSpPr/>
              <p:nvPr/>
            </p:nvSpPr>
            <p:spPr>
              <a:xfrm>
                <a:off x="5167695" y="4832136"/>
                <a:ext cx="1749903" cy="8272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b="0" i="1" smtClean="0">
                              <a:solidFill>
                                <a:srgbClr val="FF0000"/>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FF0000"/>
                              </a:solidFill>
                              <a:latin typeface="Cambria Math" panose="02040503050406030204" pitchFamily="18" charset="0"/>
                              <a:ea typeface="Cambria Math" panose="02040503050406030204" pitchFamily="18" charset="0"/>
                            </a:rPr>
                            <m:t>cos</m:t>
                          </m:r>
                        </m:fName>
                        <m:e>
                          <m:r>
                            <a:rPr lang="zh-CN" altLang="en-US" sz="2800" b="0" i="1" smtClean="0">
                              <a:solidFill>
                                <a:srgbClr val="FF0000"/>
                              </a:solidFill>
                              <a:latin typeface="Cambria Math" panose="02040503050406030204" pitchFamily="18" charset="0"/>
                              <a:ea typeface="Cambria Math" panose="02040503050406030204" pitchFamily="18" charset="0"/>
                            </a:rPr>
                            <m:t>𝛽</m:t>
                          </m:r>
                        </m:e>
                      </m:func>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b="0" i="1" smtClean="0">
                              <a:solidFill>
                                <a:srgbClr val="FF0000"/>
                              </a:solidFill>
                              <a:latin typeface="Cambria Math" panose="02040503050406030204" pitchFamily="18" charset="0"/>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𝑦</m:t>
                          </m:r>
                        </m:num>
                        <m:den>
                          <m:r>
                            <a:rPr lang="en-US" altLang="zh-CN" sz="2800" b="0" i="1" smtClean="0">
                              <a:solidFill>
                                <a:srgbClr val="FF0000"/>
                              </a:solidFill>
                              <a:latin typeface="Cambria Math" panose="02040503050406030204" pitchFamily="18" charset="0"/>
                              <a:ea typeface="Cambria Math" panose="02040503050406030204" pitchFamily="18" charset="0"/>
                            </a:rPr>
                            <m:t>𝑟</m:t>
                          </m:r>
                        </m:den>
                      </m:f>
                    </m:oMath>
                  </m:oMathPara>
                </a14:m>
                <a:endParaRPr lang="zh-CN" altLang="en-US" sz="2800" dirty="0">
                  <a:solidFill>
                    <a:srgbClr val="FF0000"/>
                  </a:solidFill>
                </a:endParaRPr>
              </a:p>
            </p:txBody>
          </p:sp>
        </mc:Choice>
        <mc:Fallback xmlns="">
          <p:sp>
            <p:nvSpPr>
              <p:cNvPr id="91" name="矩形 90"/>
              <p:cNvSpPr>
                <a:spLocks noRot="1" noChangeAspect="1" noMove="1" noResize="1" noEditPoints="1" noAdjustHandles="1" noChangeArrowheads="1" noChangeShapeType="1" noTextEdit="1"/>
              </p:cNvSpPr>
              <p:nvPr/>
            </p:nvSpPr>
            <p:spPr>
              <a:xfrm>
                <a:off x="5167695" y="4832136"/>
                <a:ext cx="1749903" cy="827278"/>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矩形 91"/>
              <p:cNvSpPr/>
              <p:nvPr/>
            </p:nvSpPr>
            <p:spPr>
              <a:xfrm>
                <a:off x="7243415" y="4834958"/>
                <a:ext cx="1692643" cy="8244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b="0" i="1" smtClean="0">
                              <a:solidFill>
                                <a:srgbClr val="FF0000"/>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FF0000"/>
                              </a:solidFill>
                              <a:latin typeface="Cambria Math" panose="02040503050406030204" pitchFamily="18" charset="0"/>
                              <a:ea typeface="Cambria Math" panose="02040503050406030204" pitchFamily="18" charset="0"/>
                            </a:rPr>
                            <m:t>cos</m:t>
                          </m:r>
                        </m:fName>
                        <m:e>
                          <m:r>
                            <a:rPr lang="zh-CN" altLang="en-US" sz="2800" b="0" i="1" smtClean="0">
                              <a:solidFill>
                                <a:srgbClr val="FF0000"/>
                              </a:solidFill>
                              <a:latin typeface="Cambria Math" panose="02040503050406030204" pitchFamily="18" charset="0"/>
                              <a:ea typeface="Cambria Math" panose="02040503050406030204" pitchFamily="18" charset="0"/>
                            </a:rPr>
                            <m:t>𝛾</m:t>
                          </m:r>
                        </m:e>
                      </m:func>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b="0" i="1" smtClean="0">
                              <a:solidFill>
                                <a:srgbClr val="FF0000"/>
                              </a:solidFill>
                              <a:latin typeface="Cambria Math" panose="02040503050406030204" pitchFamily="18" charset="0"/>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𝑧</m:t>
                          </m:r>
                        </m:num>
                        <m:den>
                          <m:r>
                            <a:rPr lang="en-US" altLang="zh-CN" sz="2800" b="0" i="1" smtClean="0">
                              <a:solidFill>
                                <a:srgbClr val="FF0000"/>
                              </a:solidFill>
                              <a:latin typeface="Cambria Math" panose="02040503050406030204" pitchFamily="18" charset="0"/>
                              <a:ea typeface="Cambria Math" panose="02040503050406030204" pitchFamily="18" charset="0"/>
                            </a:rPr>
                            <m:t>𝑟</m:t>
                          </m:r>
                        </m:den>
                      </m:f>
                    </m:oMath>
                  </m:oMathPara>
                </a14:m>
                <a:endParaRPr lang="zh-CN" altLang="en-US" sz="2800" dirty="0">
                  <a:solidFill>
                    <a:srgbClr val="FF0000"/>
                  </a:solidFill>
                </a:endParaRPr>
              </a:p>
            </p:txBody>
          </p:sp>
        </mc:Choice>
        <mc:Fallback xmlns="">
          <p:sp>
            <p:nvSpPr>
              <p:cNvPr id="92" name="矩形 91"/>
              <p:cNvSpPr>
                <a:spLocks noRot="1" noChangeAspect="1" noMove="1" noResize="1" noEditPoints="1" noAdjustHandles="1" noChangeArrowheads="1" noChangeShapeType="1" noTextEdit="1"/>
              </p:cNvSpPr>
              <p:nvPr/>
            </p:nvSpPr>
            <p:spPr>
              <a:xfrm>
                <a:off x="7243415" y="4834958"/>
                <a:ext cx="1692643" cy="824456"/>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3701076" y="5815499"/>
                <a:ext cx="468314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i="1" smtClean="0">
                              <a:solidFill>
                                <a:srgbClr val="FF0000"/>
                              </a:solidFill>
                              <a:latin typeface="Cambria Math" panose="02040503050406030204" pitchFamily="18" charset="0"/>
                              <a:ea typeface="Cambria Math" panose="02040503050406030204" pitchFamily="18" charset="0"/>
                            </a:rPr>
                          </m:ctrlPr>
                        </m:funcPr>
                        <m:fName>
                          <m:sSup>
                            <m:sSupPr>
                              <m:ctrlPr>
                                <a:rPr lang="en-US" altLang="zh-CN" sz="2800" i="1">
                                  <a:solidFill>
                                    <a:srgbClr val="FF0000"/>
                                  </a:solidFill>
                                  <a:latin typeface="Cambria Math" panose="02040503050406030204" pitchFamily="18" charset="0"/>
                                  <a:ea typeface="Cambria Math" panose="02040503050406030204" pitchFamily="18" charset="0"/>
                                </a:rPr>
                              </m:ctrlPr>
                            </m:sSupPr>
                            <m:e>
                              <m:r>
                                <m:rPr>
                                  <m:sty m:val="p"/>
                                </m:rPr>
                                <a:rPr lang="en-US" altLang="zh-CN" sz="2800">
                                  <a:solidFill>
                                    <a:srgbClr val="FF0000"/>
                                  </a:solidFill>
                                  <a:latin typeface="Cambria Math" panose="02040503050406030204" pitchFamily="18" charset="0"/>
                                  <a:ea typeface="Cambria Math" panose="02040503050406030204" pitchFamily="18" charset="0"/>
                                </a:rPr>
                                <m:t>cos</m:t>
                              </m:r>
                            </m:e>
                            <m:sup>
                              <m:r>
                                <a:rPr lang="en-US" altLang="zh-CN" sz="2800" i="1">
                                  <a:solidFill>
                                    <a:srgbClr val="FF0000"/>
                                  </a:solidFill>
                                  <a:latin typeface="Cambria Math" panose="02040503050406030204" pitchFamily="18" charset="0"/>
                                  <a:ea typeface="Cambria Math" panose="02040503050406030204" pitchFamily="18" charset="0"/>
                                </a:rPr>
                                <m:t>2</m:t>
                              </m:r>
                            </m:sup>
                          </m:sSup>
                        </m:fName>
                        <m:e>
                          <m:r>
                            <a:rPr lang="zh-CN" altLang="en-US" sz="2800" i="1">
                              <a:solidFill>
                                <a:srgbClr val="FF0000"/>
                              </a:solidFill>
                              <a:latin typeface="Cambria Math" panose="02040503050406030204" pitchFamily="18" charset="0"/>
                              <a:ea typeface="Cambria Math" panose="02040503050406030204" pitchFamily="18" charset="0"/>
                            </a:rPr>
                            <m:t>𝛼</m:t>
                          </m:r>
                        </m:e>
                      </m:func>
                      <m:r>
                        <a:rPr lang="en-US" altLang="zh-CN" sz="2800" i="1">
                          <a:solidFill>
                            <a:srgbClr val="FF0000"/>
                          </a:solidFill>
                          <a:latin typeface="Cambria Math" panose="02040503050406030204" pitchFamily="18" charset="0"/>
                          <a:ea typeface="Cambria Math" panose="02040503050406030204" pitchFamily="18" charset="0"/>
                        </a:rPr>
                        <m:t>+</m:t>
                      </m:r>
                      <m:func>
                        <m:funcPr>
                          <m:ctrlPr>
                            <a:rPr lang="en-US" altLang="zh-CN" sz="2800" i="1">
                              <a:solidFill>
                                <a:srgbClr val="FF0000"/>
                              </a:solidFill>
                              <a:latin typeface="Cambria Math" panose="02040503050406030204" pitchFamily="18" charset="0"/>
                              <a:ea typeface="Cambria Math" panose="02040503050406030204" pitchFamily="18" charset="0"/>
                            </a:rPr>
                          </m:ctrlPr>
                        </m:funcPr>
                        <m:fName>
                          <m:sSup>
                            <m:sSupPr>
                              <m:ctrlPr>
                                <a:rPr lang="en-US" altLang="zh-CN" sz="2800" i="1">
                                  <a:solidFill>
                                    <a:srgbClr val="FF0000"/>
                                  </a:solidFill>
                                  <a:latin typeface="Cambria Math" panose="02040503050406030204" pitchFamily="18" charset="0"/>
                                  <a:ea typeface="Cambria Math" panose="02040503050406030204" pitchFamily="18" charset="0"/>
                                </a:rPr>
                              </m:ctrlPr>
                            </m:sSupPr>
                            <m:e>
                              <m:r>
                                <m:rPr>
                                  <m:sty m:val="p"/>
                                </m:rPr>
                                <a:rPr lang="en-US" altLang="zh-CN" sz="2800">
                                  <a:solidFill>
                                    <a:srgbClr val="FF0000"/>
                                  </a:solidFill>
                                  <a:latin typeface="Cambria Math" panose="02040503050406030204" pitchFamily="18" charset="0"/>
                                  <a:ea typeface="Cambria Math" panose="02040503050406030204" pitchFamily="18" charset="0"/>
                                </a:rPr>
                                <m:t>cos</m:t>
                              </m:r>
                            </m:e>
                            <m:sup>
                              <m:r>
                                <a:rPr lang="en-US" altLang="zh-CN" sz="2800" i="1">
                                  <a:solidFill>
                                    <a:srgbClr val="FF0000"/>
                                  </a:solidFill>
                                  <a:latin typeface="Cambria Math" panose="02040503050406030204" pitchFamily="18" charset="0"/>
                                  <a:ea typeface="Cambria Math" panose="02040503050406030204" pitchFamily="18" charset="0"/>
                                </a:rPr>
                                <m:t>2</m:t>
                              </m:r>
                            </m:sup>
                          </m:sSup>
                        </m:fName>
                        <m:e>
                          <m:r>
                            <a:rPr lang="zh-CN" altLang="en-US" sz="2800" i="1">
                              <a:solidFill>
                                <a:srgbClr val="FF0000"/>
                              </a:solidFill>
                              <a:latin typeface="Cambria Math" panose="02040503050406030204" pitchFamily="18" charset="0"/>
                              <a:ea typeface="Cambria Math" panose="02040503050406030204" pitchFamily="18" charset="0"/>
                            </a:rPr>
                            <m:t>𝛽</m:t>
                          </m:r>
                        </m:e>
                      </m:func>
                      <m:r>
                        <a:rPr lang="en-US" altLang="zh-CN" sz="2800" i="1">
                          <a:solidFill>
                            <a:srgbClr val="FF0000"/>
                          </a:solidFill>
                          <a:latin typeface="Cambria Math" panose="02040503050406030204" pitchFamily="18" charset="0"/>
                          <a:ea typeface="Cambria Math" panose="02040503050406030204" pitchFamily="18" charset="0"/>
                        </a:rPr>
                        <m:t>+</m:t>
                      </m:r>
                      <m:func>
                        <m:funcPr>
                          <m:ctrlPr>
                            <a:rPr lang="en-US" altLang="zh-CN" sz="2800" i="1">
                              <a:solidFill>
                                <a:srgbClr val="FF0000"/>
                              </a:solidFill>
                              <a:latin typeface="Cambria Math" panose="02040503050406030204" pitchFamily="18" charset="0"/>
                              <a:ea typeface="Cambria Math" panose="02040503050406030204" pitchFamily="18" charset="0"/>
                            </a:rPr>
                          </m:ctrlPr>
                        </m:funcPr>
                        <m:fName>
                          <m:sSup>
                            <m:sSupPr>
                              <m:ctrlPr>
                                <a:rPr lang="en-US" altLang="zh-CN" sz="2800" i="1">
                                  <a:solidFill>
                                    <a:srgbClr val="FF0000"/>
                                  </a:solidFill>
                                  <a:latin typeface="Cambria Math" panose="02040503050406030204" pitchFamily="18" charset="0"/>
                                  <a:ea typeface="Cambria Math" panose="02040503050406030204" pitchFamily="18" charset="0"/>
                                </a:rPr>
                              </m:ctrlPr>
                            </m:sSupPr>
                            <m:e>
                              <m:r>
                                <m:rPr>
                                  <m:sty m:val="p"/>
                                </m:rPr>
                                <a:rPr lang="en-US" altLang="zh-CN" sz="2800">
                                  <a:solidFill>
                                    <a:srgbClr val="FF0000"/>
                                  </a:solidFill>
                                  <a:latin typeface="Cambria Math" panose="02040503050406030204" pitchFamily="18" charset="0"/>
                                  <a:ea typeface="Cambria Math" panose="02040503050406030204" pitchFamily="18" charset="0"/>
                                </a:rPr>
                                <m:t>cos</m:t>
                              </m:r>
                            </m:e>
                            <m:sup>
                              <m:r>
                                <a:rPr lang="en-US" altLang="zh-CN" sz="2800" i="1">
                                  <a:solidFill>
                                    <a:srgbClr val="FF0000"/>
                                  </a:solidFill>
                                  <a:latin typeface="Cambria Math" panose="02040503050406030204" pitchFamily="18" charset="0"/>
                                  <a:ea typeface="Cambria Math" panose="02040503050406030204" pitchFamily="18" charset="0"/>
                                </a:rPr>
                                <m:t>2</m:t>
                              </m:r>
                            </m:sup>
                          </m:sSup>
                        </m:fName>
                        <m:e>
                          <m:r>
                            <a:rPr lang="zh-CN" altLang="en-US" sz="2800" i="1">
                              <a:solidFill>
                                <a:srgbClr val="FF0000"/>
                              </a:solidFill>
                              <a:latin typeface="Cambria Math" panose="02040503050406030204" pitchFamily="18" charset="0"/>
                              <a:ea typeface="Cambria Math" panose="02040503050406030204" pitchFamily="18" charset="0"/>
                            </a:rPr>
                            <m:t>𝛾</m:t>
                          </m:r>
                        </m:e>
                      </m:func>
                      <m:r>
                        <a:rPr lang="en-US" altLang="zh-CN" sz="2800" b="0" i="1" smtClean="0">
                          <a:solidFill>
                            <a:srgbClr val="FF0000"/>
                          </a:solidFill>
                          <a:latin typeface="Cambria Math" panose="02040503050406030204" pitchFamily="18" charset="0"/>
                          <a:ea typeface="Cambria Math" panose="02040503050406030204" pitchFamily="18" charset="0"/>
                        </a:rPr>
                        <m:t>=1</m:t>
                      </m:r>
                    </m:oMath>
                  </m:oMathPara>
                </a14:m>
                <a:endParaRPr lang="zh-CN" altLang="en-US" sz="2800" dirty="0">
                  <a:solidFill>
                    <a:srgbClr val="FF0000"/>
                  </a:solidFill>
                </a:endParaRPr>
              </a:p>
            </p:txBody>
          </p:sp>
        </mc:Choice>
        <mc:Fallback xmlns="">
          <p:sp>
            <p:nvSpPr>
              <p:cNvPr id="44" name="矩形 43"/>
              <p:cNvSpPr>
                <a:spLocks noRot="1" noChangeAspect="1" noMove="1" noResize="1" noEditPoints="1" noAdjustHandles="1" noChangeArrowheads="1" noChangeShapeType="1" noTextEdit="1"/>
              </p:cNvSpPr>
              <p:nvPr/>
            </p:nvSpPr>
            <p:spPr>
              <a:xfrm>
                <a:off x="3701076" y="5815499"/>
                <a:ext cx="4683140" cy="523220"/>
              </a:xfrm>
              <a:prstGeom prst="rect">
                <a:avLst/>
              </a:prstGeom>
              <a:blipFill>
                <a:blip r:embed="rId1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03348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344"/>
                                        </p:tgtEl>
                                        <p:attrNameLst>
                                          <p:attrName>style.visibility</p:attrName>
                                        </p:attrNameLst>
                                      </p:cBhvr>
                                      <p:to>
                                        <p:strVal val="visible"/>
                                      </p:to>
                                    </p:set>
                                    <p:animEffect transition="in" filter="wipe(left)">
                                      <p:cBhvr>
                                        <p:cTn id="7" dur="500"/>
                                        <p:tgtEl>
                                          <p:spTgt spid="133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wipe(left)">
                                      <p:cBhvr>
                                        <p:cTn id="12" dur="500"/>
                                        <p:tgtEl>
                                          <p:spTgt spid="62"/>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88"/>
                                        </p:tgtEl>
                                        <p:attrNameLst>
                                          <p:attrName>style.visibility</p:attrName>
                                        </p:attrNameLst>
                                      </p:cBhvr>
                                      <p:to>
                                        <p:strVal val="visible"/>
                                      </p:to>
                                    </p:set>
                                    <p:animEffect transition="in" filter="wipe(left)">
                                      <p:cBhvr>
                                        <p:cTn id="15" dur="500"/>
                                        <p:tgtEl>
                                          <p:spTgt spid="8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85"/>
                                        </p:tgtEl>
                                        <p:attrNameLst>
                                          <p:attrName>style.visibility</p:attrName>
                                        </p:attrNameLst>
                                      </p:cBhvr>
                                      <p:to>
                                        <p:strVal val="visible"/>
                                      </p:to>
                                    </p:set>
                                    <p:animEffect transition="in" filter="wipe(left)">
                                      <p:cBhvr>
                                        <p:cTn id="18" dur="500"/>
                                        <p:tgtEl>
                                          <p:spTgt spid="85"/>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wipe(left)">
                                      <p:cBhvr>
                                        <p:cTn id="21" dur="500"/>
                                        <p:tgtEl>
                                          <p:spTgt spid="86"/>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87"/>
                                        </p:tgtEl>
                                        <p:attrNameLst>
                                          <p:attrName>style.visibility</p:attrName>
                                        </p:attrNameLst>
                                      </p:cBhvr>
                                      <p:to>
                                        <p:strVal val="visible"/>
                                      </p:to>
                                    </p:set>
                                    <p:animEffect transition="in" filter="wipe(left)">
                                      <p:cBhvr>
                                        <p:cTn id="24" dur="500"/>
                                        <p:tgtEl>
                                          <p:spTgt spid="8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wipe(left)">
                                      <p:cBhvr>
                                        <p:cTn id="29" dur="500"/>
                                        <p:tgtEl>
                                          <p:spTgt spid="4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78"/>
                                        </p:tgtEl>
                                        <p:attrNameLst>
                                          <p:attrName>style.visibility</p:attrName>
                                        </p:attrNameLst>
                                      </p:cBhvr>
                                      <p:to>
                                        <p:strVal val="visible"/>
                                      </p:to>
                                    </p:set>
                                    <p:animEffect transition="in" filter="wipe(left)">
                                      <p:cBhvr>
                                        <p:cTn id="34" dur="500"/>
                                        <p:tgtEl>
                                          <p:spTgt spid="7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wipe(left)">
                                      <p:cBhvr>
                                        <p:cTn id="39" dur="500"/>
                                        <p:tgtEl>
                                          <p:spTgt spid="4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77"/>
                                        </p:tgtEl>
                                        <p:attrNameLst>
                                          <p:attrName>style.visibility</p:attrName>
                                        </p:attrNameLst>
                                      </p:cBhvr>
                                      <p:to>
                                        <p:strVal val="visible"/>
                                      </p:to>
                                    </p:set>
                                    <p:animEffect transition="in" filter="wipe(left)">
                                      <p:cBhvr>
                                        <p:cTn id="44" dur="500"/>
                                        <p:tgtEl>
                                          <p:spTgt spid="7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left)">
                                      <p:cBhvr>
                                        <p:cTn id="49" dur="500"/>
                                        <p:tgtEl>
                                          <p:spTgt spid="4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79"/>
                                        </p:tgtEl>
                                        <p:attrNameLst>
                                          <p:attrName>style.visibility</p:attrName>
                                        </p:attrNameLst>
                                      </p:cBhvr>
                                      <p:to>
                                        <p:strVal val="visible"/>
                                      </p:to>
                                    </p:set>
                                    <p:animEffect transition="in" filter="wipe(left)">
                                      <p:cBhvr>
                                        <p:cTn id="54" dur="500"/>
                                        <p:tgtEl>
                                          <p:spTgt spid="79"/>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81"/>
                                        </p:tgtEl>
                                        <p:attrNameLst>
                                          <p:attrName>style.visibility</p:attrName>
                                        </p:attrNameLst>
                                      </p:cBhvr>
                                      <p:to>
                                        <p:strVal val="visible"/>
                                      </p:to>
                                    </p:set>
                                    <p:animEffect transition="in" filter="wipe(left)">
                                      <p:cBhvr>
                                        <p:cTn id="59" dur="500"/>
                                        <p:tgtEl>
                                          <p:spTgt spid="81"/>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83"/>
                                        </p:tgtEl>
                                        <p:attrNameLst>
                                          <p:attrName>style.visibility</p:attrName>
                                        </p:attrNameLst>
                                      </p:cBhvr>
                                      <p:to>
                                        <p:strVal val="visible"/>
                                      </p:to>
                                    </p:set>
                                    <p:animEffect transition="in" filter="wipe(left)">
                                      <p:cBhvr>
                                        <p:cTn id="64" dur="500"/>
                                        <p:tgtEl>
                                          <p:spTgt spid="83"/>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wipe(left)">
                                      <p:cBhvr>
                                        <p:cTn id="69" dur="500"/>
                                        <p:tgtEl>
                                          <p:spTgt spid="3"/>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70"/>
                                        </p:tgtEl>
                                        <p:attrNameLst>
                                          <p:attrName>style.visibility</p:attrName>
                                        </p:attrNameLst>
                                      </p:cBhvr>
                                      <p:to>
                                        <p:strVal val="visible"/>
                                      </p:to>
                                    </p:set>
                                    <p:animEffect transition="in" filter="wipe(left)">
                                      <p:cBhvr>
                                        <p:cTn id="74" dur="500"/>
                                        <p:tgtEl>
                                          <p:spTgt spid="70"/>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80"/>
                                        </p:tgtEl>
                                        <p:attrNameLst>
                                          <p:attrName>style.visibility</p:attrName>
                                        </p:attrNameLst>
                                      </p:cBhvr>
                                      <p:to>
                                        <p:strVal val="visible"/>
                                      </p:to>
                                    </p:set>
                                    <p:animEffect transition="in" filter="wipe(left)">
                                      <p:cBhvr>
                                        <p:cTn id="77" dur="500"/>
                                        <p:tgtEl>
                                          <p:spTgt spid="80"/>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82"/>
                                        </p:tgtEl>
                                        <p:attrNameLst>
                                          <p:attrName>style.visibility</p:attrName>
                                        </p:attrNameLst>
                                      </p:cBhvr>
                                      <p:to>
                                        <p:strVal val="visible"/>
                                      </p:to>
                                    </p:set>
                                    <p:animEffect transition="in" filter="wipe(left)">
                                      <p:cBhvr>
                                        <p:cTn id="80" dur="500"/>
                                        <p:tgtEl>
                                          <p:spTgt spid="82"/>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84"/>
                                        </p:tgtEl>
                                        <p:attrNameLst>
                                          <p:attrName>style.visibility</p:attrName>
                                        </p:attrNameLst>
                                      </p:cBhvr>
                                      <p:to>
                                        <p:strVal val="visible"/>
                                      </p:to>
                                    </p:set>
                                    <p:animEffect transition="in" filter="wipe(left)">
                                      <p:cBhvr>
                                        <p:cTn id="83" dur="500"/>
                                        <p:tgtEl>
                                          <p:spTgt spid="84"/>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53261"/>
                                        </p:tgtEl>
                                        <p:attrNameLst>
                                          <p:attrName>style.visibility</p:attrName>
                                        </p:attrNameLst>
                                      </p:cBhvr>
                                      <p:to>
                                        <p:strVal val="visible"/>
                                      </p:to>
                                    </p:set>
                                    <p:animEffect transition="in" filter="wipe(left)">
                                      <p:cBhvr>
                                        <p:cTn id="88" dur="500"/>
                                        <p:tgtEl>
                                          <p:spTgt spid="53261"/>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89"/>
                                        </p:tgtEl>
                                        <p:attrNameLst>
                                          <p:attrName>style.visibility</p:attrName>
                                        </p:attrNameLst>
                                      </p:cBhvr>
                                      <p:to>
                                        <p:strVal val="visible"/>
                                      </p:to>
                                    </p:set>
                                    <p:animEffect transition="in" filter="wipe(left)">
                                      <p:cBhvr>
                                        <p:cTn id="93" dur="500"/>
                                        <p:tgtEl>
                                          <p:spTgt spid="89"/>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53260"/>
                                        </p:tgtEl>
                                        <p:attrNameLst>
                                          <p:attrName>style.visibility</p:attrName>
                                        </p:attrNameLst>
                                      </p:cBhvr>
                                      <p:to>
                                        <p:strVal val="visible"/>
                                      </p:to>
                                    </p:set>
                                    <p:animEffect transition="in" filter="wipe(left)">
                                      <p:cBhvr>
                                        <p:cTn id="98" dur="500"/>
                                        <p:tgtEl>
                                          <p:spTgt spid="53260"/>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90"/>
                                        </p:tgtEl>
                                        <p:attrNameLst>
                                          <p:attrName>style.visibility</p:attrName>
                                        </p:attrNameLst>
                                      </p:cBhvr>
                                      <p:to>
                                        <p:strVal val="visible"/>
                                      </p:to>
                                    </p:set>
                                    <p:animEffect transition="in" filter="wipe(left)">
                                      <p:cBhvr>
                                        <p:cTn id="103" dur="500"/>
                                        <p:tgtEl>
                                          <p:spTgt spid="90"/>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91"/>
                                        </p:tgtEl>
                                        <p:attrNameLst>
                                          <p:attrName>style.visibility</p:attrName>
                                        </p:attrNameLst>
                                      </p:cBhvr>
                                      <p:to>
                                        <p:strVal val="visible"/>
                                      </p:to>
                                    </p:set>
                                    <p:animEffect transition="in" filter="wipe(left)">
                                      <p:cBhvr>
                                        <p:cTn id="108" dur="500"/>
                                        <p:tgtEl>
                                          <p:spTgt spid="91"/>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92"/>
                                        </p:tgtEl>
                                        <p:attrNameLst>
                                          <p:attrName>style.visibility</p:attrName>
                                        </p:attrNameLst>
                                      </p:cBhvr>
                                      <p:to>
                                        <p:strVal val="visible"/>
                                      </p:to>
                                    </p:set>
                                    <p:animEffect transition="in" filter="wipe(left)">
                                      <p:cBhvr>
                                        <p:cTn id="113" dur="500"/>
                                        <p:tgtEl>
                                          <p:spTgt spid="92"/>
                                        </p:tgtEl>
                                      </p:cBhvr>
                                    </p:animEffec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grpId="0" nodeType="clickEffect">
                                  <p:stCondLst>
                                    <p:cond delay="0"/>
                                  </p:stCondLst>
                                  <p:childTnLst>
                                    <p:set>
                                      <p:cBhvr>
                                        <p:cTn id="117" dur="1" fill="hold">
                                          <p:stCondLst>
                                            <p:cond delay="0"/>
                                          </p:stCondLst>
                                        </p:cTn>
                                        <p:tgtEl>
                                          <p:spTgt spid="44"/>
                                        </p:tgtEl>
                                        <p:attrNameLst>
                                          <p:attrName>style.visibility</p:attrName>
                                        </p:attrNameLst>
                                      </p:cBhvr>
                                      <p:to>
                                        <p:strVal val="visible"/>
                                      </p:to>
                                    </p:set>
                                    <p:animEffect transition="in" filter="wipe(left)">
                                      <p:cBhvr>
                                        <p:cTn id="11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44" grpId="0"/>
      <p:bldP spid="53260" grpId="0"/>
      <p:bldP spid="53261" grpId="0"/>
      <p:bldP spid="43" grpId="0" animBg="1"/>
      <p:bldP spid="46" grpId="0"/>
      <p:bldP spid="3" grpId="0"/>
      <p:bldP spid="77" grpId="0"/>
      <p:bldP spid="78" grpId="0"/>
      <p:bldP spid="79" grpId="0"/>
      <p:bldP spid="80" grpId="0"/>
      <p:bldP spid="81" grpId="0"/>
      <p:bldP spid="82" grpId="0"/>
      <p:bldP spid="83" grpId="0"/>
      <p:bldP spid="84" grpId="0"/>
      <p:bldP spid="85" grpId="0"/>
      <p:bldP spid="86" grpId="0"/>
      <p:bldP spid="87" grpId="0"/>
      <p:bldP spid="88" grpId="0"/>
      <p:bldP spid="89" grpId="0"/>
      <p:bldP spid="90" grpId="0"/>
      <p:bldP spid="91" grpId="0"/>
      <p:bldP spid="92" grpId="0"/>
      <p:bldP spid="4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0" y="1134737"/>
            <a:ext cx="12197665" cy="5723263"/>
          </a:xfrm>
          <a:prstGeom prst="roundRect">
            <a:avLst>
              <a:gd name="adj" fmla="val 0"/>
            </a:avLst>
          </a:prstGeom>
          <a:solidFill>
            <a:schemeClr val="accent1">
              <a:lumMod val="20000"/>
              <a:lumOff val="8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4" name="矩形 23"/>
          <p:cNvSpPr/>
          <p:nvPr/>
        </p:nvSpPr>
        <p:spPr>
          <a:xfrm>
            <a:off x="2144442" y="252859"/>
            <a:ext cx="10047560"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5" name="圆角矩形 24"/>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26" name="文本框 25"/>
          <p:cNvSpPr txBox="1"/>
          <p:nvPr/>
        </p:nvSpPr>
        <p:spPr>
          <a:xfrm>
            <a:off x="603650" y="267581"/>
            <a:ext cx="1415764" cy="461661"/>
          </a:xfrm>
          <a:prstGeom prst="rect">
            <a:avLst/>
          </a:prstGeom>
          <a:noFill/>
        </p:spPr>
        <p:txBody>
          <a:bodyPr wrap="none" lIns="91436" tIns="45718" rIns="91436" bIns="45718" rtlCol="0">
            <a:spAutoFit/>
          </a:bodyPr>
          <a:lstStyle/>
          <a:p>
            <a:r>
              <a:rPr lang="zh-CN" altLang="en-US" sz="2400" dirty="0">
                <a:latin typeface="微软雅黑" pitchFamily="34" charset="-122"/>
                <a:ea typeface="微软雅黑" pitchFamily="34" charset="-122"/>
              </a:rPr>
              <a:t>质点力学</a:t>
            </a:r>
            <a:endParaRPr lang="zh-CN" altLang="en-US" sz="2400" spc="600" dirty="0">
              <a:solidFill>
                <a:schemeClr val="tx2"/>
              </a:solidFill>
              <a:latin typeface="微软雅黑" pitchFamily="34" charset="-122"/>
              <a:ea typeface="微软雅黑" pitchFamily="34" charset="-122"/>
            </a:endParaRPr>
          </a:p>
        </p:txBody>
      </p:sp>
      <p:sp>
        <p:nvSpPr>
          <p:cNvPr id="27" name="矩形 26"/>
          <p:cNvSpPr/>
          <p:nvPr/>
        </p:nvSpPr>
        <p:spPr>
          <a:xfrm>
            <a:off x="1677555" y="1413204"/>
            <a:ext cx="8842553" cy="584771"/>
          </a:xfrm>
          <a:prstGeom prst="rect">
            <a:avLst/>
          </a:prstGeom>
        </p:spPr>
        <p:txBody>
          <a:bodyPr wrap="square" lIns="91436" tIns="45718" rIns="91436" bIns="45718">
            <a:spAutoFit/>
          </a:bodyPr>
          <a:lstStyle/>
          <a:p>
            <a:pPr algn="ctr"/>
            <a:r>
              <a:rPr lang="zh-CN" altLang="en-US" sz="3200" spc="600" dirty="0">
                <a:solidFill>
                  <a:srgbClr val="FF0000"/>
                </a:solidFill>
                <a:latin typeface="微软雅黑" pitchFamily="34" charset="-122"/>
                <a:ea typeface="微软雅黑" pitchFamily="34" charset="-122"/>
              </a:rPr>
              <a:t>引言</a:t>
            </a:r>
            <a:endParaRPr lang="en-US" altLang="zh-CN" sz="3200" dirty="0">
              <a:solidFill>
                <a:srgbClr val="FF0000"/>
              </a:solidFill>
              <a:latin typeface="微软雅黑" pitchFamily="34" charset="-122"/>
              <a:ea typeface="微软雅黑" pitchFamily="34" charset="-122"/>
            </a:endParaRPr>
          </a:p>
        </p:txBody>
      </p:sp>
      <p:grpSp>
        <p:nvGrpSpPr>
          <p:cNvPr id="28" name="组 41"/>
          <p:cNvGrpSpPr/>
          <p:nvPr/>
        </p:nvGrpSpPr>
        <p:grpSpPr>
          <a:xfrm>
            <a:off x="9284090" y="252856"/>
            <a:ext cx="2907908" cy="563245"/>
            <a:chOff x="9284089" y="252855"/>
            <a:chExt cx="2907908" cy="563245"/>
          </a:xfrm>
        </p:grpSpPr>
        <p:grpSp>
          <p:nvGrpSpPr>
            <p:cNvPr id="29" name="组 42"/>
            <p:cNvGrpSpPr/>
            <p:nvPr/>
          </p:nvGrpSpPr>
          <p:grpSpPr>
            <a:xfrm>
              <a:off x="11454105" y="252856"/>
              <a:ext cx="737892" cy="484288"/>
              <a:chOff x="11454105" y="252856"/>
              <a:chExt cx="737892" cy="484288"/>
            </a:xfrm>
          </p:grpSpPr>
          <p:grpSp>
            <p:nvGrpSpPr>
              <p:cNvPr id="31" name="组 49"/>
              <p:cNvGrpSpPr/>
              <p:nvPr/>
            </p:nvGrpSpPr>
            <p:grpSpPr>
              <a:xfrm>
                <a:off x="12039604" y="252856"/>
                <a:ext cx="152393" cy="484287"/>
                <a:chOff x="12039604" y="252856"/>
                <a:chExt cx="152393" cy="484287"/>
              </a:xfrm>
            </p:grpSpPr>
            <p:sp>
              <p:nvSpPr>
                <p:cNvPr id="35" name="圆角矩形 34"/>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 38"/>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99"/>
              <p:cNvGrpSpPr/>
              <p:nvPr/>
            </p:nvGrpSpPr>
            <p:grpSpPr>
              <a:xfrm>
                <a:off x="11454105" y="252857"/>
                <a:ext cx="491115" cy="484287"/>
                <a:chOff x="1528923" y="220268"/>
                <a:chExt cx="1284096" cy="1266241"/>
              </a:xfrm>
            </p:grpSpPr>
            <p:sp>
              <p:nvSpPr>
                <p:cNvPr id="33" name="圆角矩形 32"/>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
          <p:nvSpPr>
            <p:cNvPr id="30" name="文本框 29"/>
            <p:cNvSpPr txBox="1"/>
            <p:nvPr/>
          </p:nvSpPr>
          <p:spPr>
            <a:xfrm>
              <a:off x="9284089" y="252855"/>
              <a:ext cx="2170011" cy="5632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itchFamily="34" charset="-122"/>
                  <a:ea typeface="微软雅黑" pitchFamily="34" charset="-122"/>
                </a:rPr>
                <a:t>  </a:t>
              </a:r>
              <a:endParaRPr lang="en-US" altLang="zh-CN" sz="1500" dirty="0">
                <a:solidFill>
                  <a:schemeClr val="tx1">
                    <a:lumMod val="50000"/>
                    <a:lumOff val="50000"/>
                  </a:schemeClr>
                </a:solidFill>
                <a:latin typeface="微软雅黑" pitchFamily="34" charset="-122"/>
                <a:ea typeface="微软雅黑" pitchFamily="34" charset="-122"/>
              </a:endParaRPr>
            </a:p>
            <a:p>
              <a:pPr algn="r"/>
              <a:endParaRPr lang="zh-CN" altLang="en-US" sz="1500" dirty="0">
                <a:solidFill>
                  <a:schemeClr val="tx1">
                    <a:lumMod val="50000"/>
                    <a:lumOff val="50000"/>
                  </a:schemeClr>
                </a:solidFill>
                <a:latin typeface="Segoe UI Semilight" panose="020B0402040204020203" pitchFamily="34" charset="0"/>
                <a:ea typeface="微软雅黑" pitchFamily="34" charset="-122"/>
                <a:cs typeface="Segoe UI Semilight" panose="020B0402040204020203" pitchFamily="34" charset="0"/>
              </a:endParaRPr>
            </a:p>
          </p:txBody>
        </p:sp>
      </p:grpSp>
      <p:sp>
        <p:nvSpPr>
          <p:cNvPr id="40" name="矩形 39"/>
          <p:cNvSpPr/>
          <p:nvPr/>
        </p:nvSpPr>
        <p:spPr>
          <a:xfrm>
            <a:off x="591760" y="2075887"/>
            <a:ext cx="11248198" cy="4401203"/>
          </a:xfrm>
          <a:prstGeom prst="rect">
            <a:avLst/>
          </a:prstGeom>
        </p:spPr>
        <p:txBody>
          <a:bodyPr wrap="square" lIns="91438" tIns="45719" rIns="91438" bIns="45719">
            <a:spAutoFit/>
          </a:bodyPr>
          <a:lstStyle/>
          <a:p>
            <a:pPr indent="720000" algn="just"/>
            <a:r>
              <a:rPr lang="zh-CN" altLang="en-US" sz="2800" dirty="0">
                <a:solidFill>
                  <a:srgbClr val="0000FF"/>
                </a:solidFill>
                <a:latin typeface="微软雅黑" panose="020B0503020204020204" pitchFamily="34" charset="-122"/>
                <a:ea typeface="微软雅黑" panose="020B0503020204020204" pitchFamily="34" charset="-122"/>
              </a:rPr>
              <a:t>物理学是研究物质最普通、最基本的运动形式的基本规律的一门学科，这些运动形式包括机械运动、分子热运动、电磁运动、原子和原子核运动以及其他微观粒子运动等。</a:t>
            </a:r>
          </a:p>
          <a:p>
            <a:pPr indent="720000" algn="just"/>
            <a:r>
              <a:rPr lang="zh-CN" altLang="en-US" sz="2800" dirty="0">
                <a:solidFill>
                  <a:srgbClr val="FF0000"/>
                </a:solidFill>
                <a:latin typeface="微软雅黑" panose="020B0503020204020204" pitchFamily="34" charset="-122"/>
                <a:ea typeface="微软雅黑" panose="020B0503020204020204" pitchFamily="34" charset="-122"/>
              </a:rPr>
              <a:t>机械运动</a:t>
            </a:r>
            <a:r>
              <a:rPr lang="zh-CN" altLang="en-US" sz="2800" dirty="0">
                <a:solidFill>
                  <a:srgbClr val="0000FF"/>
                </a:solidFill>
                <a:latin typeface="微软雅黑" panose="020B0503020204020204" pitchFamily="34" charset="-122"/>
                <a:ea typeface="微软雅黑" panose="020B0503020204020204" pitchFamily="34" charset="-122"/>
              </a:rPr>
              <a:t>是这些运动中最简单、最常见的运动形式，其基本形式有</a:t>
            </a:r>
            <a:r>
              <a:rPr lang="zh-CN" altLang="en-US" sz="2800" dirty="0">
                <a:solidFill>
                  <a:srgbClr val="FF0000"/>
                </a:solidFill>
                <a:latin typeface="微软雅黑" panose="020B0503020204020204" pitchFamily="34" charset="-122"/>
                <a:ea typeface="微软雅黑" panose="020B0503020204020204" pitchFamily="34" charset="-122"/>
              </a:rPr>
              <a:t>平动</a:t>
            </a:r>
            <a:r>
              <a:rPr lang="zh-CN" altLang="en-US" sz="2800" dirty="0">
                <a:solidFill>
                  <a:srgbClr val="0000FF"/>
                </a:solidFill>
                <a:latin typeface="微软雅黑" panose="020B0503020204020204" pitchFamily="34" charset="-122"/>
                <a:ea typeface="微软雅黑" panose="020B0503020204020204" pitchFamily="34" charset="-122"/>
              </a:rPr>
              <a:t>和</a:t>
            </a:r>
            <a:r>
              <a:rPr lang="zh-CN" altLang="en-US" sz="2800" dirty="0">
                <a:solidFill>
                  <a:srgbClr val="FF0000"/>
                </a:solidFill>
                <a:latin typeface="微软雅黑" panose="020B0503020204020204" pitchFamily="34" charset="-122"/>
                <a:ea typeface="微软雅黑" panose="020B0503020204020204" pitchFamily="34" charset="-122"/>
              </a:rPr>
              <a:t>转动</a:t>
            </a:r>
            <a:r>
              <a:rPr lang="zh-CN" altLang="en-US" sz="2800" dirty="0">
                <a:solidFill>
                  <a:srgbClr val="0000FF"/>
                </a:solidFill>
                <a:latin typeface="微软雅黑" panose="020B0503020204020204" pitchFamily="34" charset="-122"/>
                <a:ea typeface="微软雅黑" panose="020B0503020204020204" pitchFamily="34" charset="-122"/>
              </a:rPr>
              <a:t>。在平动过程中，若物体内各点的位置没有相对变化，那么各点所移动的路径完全相同，可用物体上任一点的运动来代表整个物体的运动。</a:t>
            </a:r>
          </a:p>
          <a:p>
            <a:pPr indent="720000" algn="just"/>
            <a:r>
              <a:rPr lang="zh-CN" altLang="en-US" sz="2800" dirty="0">
                <a:solidFill>
                  <a:srgbClr val="0000FF"/>
                </a:solidFill>
                <a:latin typeface="微软雅黑" panose="020B0503020204020204" pitchFamily="34" charset="-122"/>
                <a:ea typeface="微软雅黑" panose="020B0503020204020204" pitchFamily="34" charset="-122"/>
              </a:rPr>
              <a:t>在力学中，研究物体的位置随时间而改变的内容称为</a:t>
            </a:r>
            <a:r>
              <a:rPr lang="zh-CN" altLang="en-US" sz="2800" dirty="0">
                <a:solidFill>
                  <a:srgbClr val="FF0000"/>
                </a:solidFill>
                <a:latin typeface="微软雅黑" panose="020B0503020204020204" pitchFamily="34" charset="-122"/>
                <a:ea typeface="微软雅黑" panose="020B0503020204020204" pitchFamily="34" charset="-122"/>
              </a:rPr>
              <a:t>质点运动学</a:t>
            </a:r>
            <a:r>
              <a:rPr lang="zh-CN" altLang="en-US" sz="2800" dirty="0">
                <a:solidFill>
                  <a:srgbClr val="0000FF"/>
                </a:solidFill>
                <a:latin typeface="微软雅黑" panose="020B0503020204020204" pitchFamily="34" charset="-122"/>
                <a:ea typeface="微软雅黑" panose="020B0503020204020204" pitchFamily="34" charset="-122"/>
              </a:rPr>
              <a:t>。研究物体运动状态变化的原因，则涉及物体的受力。以牛顿定律为基础建立的宏观物体运动规律，称为</a:t>
            </a:r>
            <a:r>
              <a:rPr lang="zh-CN" altLang="en-US" sz="2800" dirty="0">
                <a:solidFill>
                  <a:srgbClr val="FF0000"/>
                </a:solidFill>
                <a:latin typeface="微软雅黑" panose="020B0503020204020204" pitchFamily="34" charset="-122"/>
                <a:ea typeface="微软雅黑" panose="020B0503020204020204" pitchFamily="34" charset="-122"/>
              </a:rPr>
              <a:t>质点动力学</a:t>
            </a:r>
            <a:r>
              <a:rPr lang="zh-CN" altLang="en-US" sz="2800" dirty="0">
                <a:solidFill>
                  <a:srgbClr val="0000FF"/>
                </a:solidFill>
                <a:latin typeface="微软雅黑" panose="020B0503020204020204" pitchFamily="34" charset="-122"/>
                <a:ea typeface="微软雅黑" panose="020B0503020204020204" pitchFamily="34" charset="-122"/>
              </a:rPr>
              <a:t>。</a:t>
            </a:r>
          </a:p>
        </p:txBody>
      </p:sp>
      <p:sp>
        <p:nvSpPr>
          <p:cNvPr id="21" name="Freeform 96"/>
          <p:cNvSpPr/>
          <p:nvPr/>
        </p:nvSpPr>
        <p:spPr bwMode="auto">
          <a:xfrm>
            <a:off x="76279" y="369238"/>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spTree>
    <p:extLst>
      <p:ext uri="{BB962C8B-B14F-4D97-AF65-F5344CB8AC3E}">
        <p14:creationId xmlns:p14="http://schemas.microsoft.com/office/powerpoint/2010/main" val="17051916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9" name="Text Box 7"/>
          <p:cNvSpPr txBox="1">
            <a:spLocks noChangeArrowheads="1"/>
          </p:cNvSpPr>
          <p:nvPr/>
        </p:nvSpPr>
        <p:spPr bwMode="auto">
          <a:xfrm>
            <a:off x="1899286" y="5671261"/>
            <a:ext cx="60690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mn-lt"/>
                <a:ea typeface="+mn-ea"/>
              </a:rPr>
              <a:t>曲线运动</a:t>
            </a:r>
            <a:r>
              <a:rPr lang="zh-CN" altLang="en-US" sz="2800" dirty="0">
                <a:solidFill>
                  <a:srgbClr val="0000FF"/>
                </a:solidFill>
                <a:latin typeface="+mn-lt"/>
                <a:ea typeface="+mn-ea"/>
              </a:rPr>
              <a:t>：质点运动轨迹为曲线</a:t>
            </a:r>
          </a:p>
        </p:txBody>
      </p:sp>
      <p:sp>
        <p:nvSpPr>
          <p:cNvPr id="54280" name="Text Box 8"/>
          <p:cNvSpPr txBox="1">
            <a:spLocks noChangeArrowheads="1"/>
          </p:cNvSpPr>
          <p:nvPr/>
        </p:nvSpPr>
        <p:spPr bwMode="auto">
          <a:xfrm>
            <a:off x="1899286" y="4833061"/>
            <a:ext cx="595149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mn-lt"/>
                <a:ea typeface="+mn-ea"/>
              </a:rPr>
              <a:t>直线运动</a:t>
            </a:r>
            <a:r>
              <a:rPr lang="zh-CN" altLang="en-US" sz="2800" dirty="0">
                <a:solidFill>
                  <a:srgbClr val="0000FF"/>
                </a:solidFill>
                <a:latin typeface="+mn-lt"/>
                <a:ea typeface="+mn-ea"/>
              </a:rPr>
              <a:t>：质点运动轨迹为直线</a:t>
            </a:r>
          </a:p>
        </p:txBody>
      </p:sp>
      <p:sp>
        <p:nvSpPr>
          <p:cNvPr id="54284" name="AutoShape 12"/>
          <p:cNvSpPr>
            <a:spLocks/>
          </p:cNvSpPr>
          <p:nvPr/>
        </p:nvSpPr>
        <p:spPr bwMode="auto">
          <a:xfrm>
            <a:off x="3377403" y="2872115"/>
            <a:ext cx="263304" cy="1572786"/>
          </a:xfrm>
          <a:prstGeom prst="leftBrace">
            <a:avLst>
              <a:gd name="adj1" fmla="val 54506"/>
              <a:gd name="adj2" fmla="val 50000"/>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latin typeface="+mn-lt"/>
              <a:ea typeface="+mn-ea"/>
            </a:endParaRPr>
          </a:p>
        </p:txBody>
      </p:sp>
      <p:sp>
        <p:nvSpPr>
          <p:cNvPr id="14" name="Text Box 50"/>
          <p:cNvSpPr txBox="1">
            <a:spLocks noChangeArrowheads="1"/>
          </p:cNvSpPr>
          <p:nvPr/>
        </p:nvSpPr>
        <p:spPr bwMode="auto">
          <a:xfrm>
            <a:off x="1899286" y="3398461"/>
            <a:ext cx="172835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just" eaLnBrk="1" hangingPunct="1">
              <a:buClrTx/>
              <a:buSzTx/>
              <a:buFontTx/>
              <a:buNone/>
              <a:defRPr sz="4000" b="1">
                <a:solidFill>
                  <a:srgbClr val="FF0000"/>
                </a:solidFill>
              </a:defRPr>
            </a:lvl1pPr>
            <a:lvl2pPr marL="742950" indent="-285750" eaLnBrk="0" hangingPunct="0">
              <a:spcBef>
                <a:spcPct val="20000"/>
              </a:spcBef>
              <a:buChar char="–"/>
              <a:defRPr>
                <a:solidFill>
                  <a:schemeClr val="tx1"/>
                </a:solidFill>
              </a:defRPr>
            </a:lvl2pPr>
            <a:lvl3pPr marL="1143000" indent="-228600" eaLnBrk="0" hangingPunct="0">
              <a:spcBef>
                <a:spcPct val="20000"/>
              </a:spcBef>
              <a:buChar char="•"/>
              <a:defRPr sz="2400">
                <a:solidFill>
                  <a:schemeClr val="tx1"/>
                </a:solidFill>
              </a:defRPr>
            </a:lvl3pPr>
            <a:lvl4pPr marL="1600200" indent="-228600" eaLnBrk="0" hangingPunct="0">
              <a:spcBef>
                <a:spcPct val="20000"/>
              </a:spcBef>
              <a:buChar char="–"/>
              <a:defRPr sz="2000">
                <a:solidFill>
                  <a:schemeClr val="tx1"/>
                </a:solidFill>
              </a:defRPr>
            </a:lvl4pPr>
            <a:lvl5pPr marL="2057400" indent="-228600" eaLnBrk="0" hangingPunct="0">
              <a:spcBef>
                <a:spcPct val="20000"/>
              </a:spcBef>
              <a:buSzPct val="65000"/>
              <a:buChar char="•"/>
              <a:defRPr sz="2000">
                <a:solidFill>
                  <a:schemeClr val="tx1"/>
                </a:solidFill>
              </a:defRPr>
            </a:lvl5pPr>
            <a:lvl6pPr marL="2514600" indent="-228600" eaLnBrk="0" fontAlgn="base" hangingPunct="0">
              <a:spcBef>
                <a:spcPct val="20000"/>
              </a:spcBef>
              <a:spcAft>
                <a:spcPct val="0"/>
              </a:spcAft>
              <a:buSzPct val="65000"/>
              <a:buChar char="•"/>
              <a:defRPr sz="2000">
                <a:solidFill>
                  <a:schemeClr val="tx1"/>
                </a:solidFill>
              </a:defRPr>
            </a:lvl6pPr>
            <a:lvl7pPr marL="2971800" indent="-228600" eaLnBrk="0" fontAlgn="base" hangingPunct="0">
              <a:spcBef>
                <a:spcPct val="20000"/>
              </a:spcBef>
              <a:spcAft>
                <a:spcPct val="0"/>
              </a:spcAft>
              <a:buSzPct val="65000"/>
              <a:buChar char="•"/>
              <a:defRPr sz="2000">
                <a:solidFill>
                  <a:schemeClr val="tx1"/>
                </a:solidFill>
              </a:defRPr>
            </a:lvl7pPr>
            <a:lvl8pPr marL="3429000" indent="-228600" eaLnBrk="0" fontAlgn="base" hangingPunct="0">
              <a:spcBef>
                <a:spcPct val="20000"/>
              </a:spcBef>
              <a:spcAft>
                <a:spcPct val="0"/>
              </a:spcAft>
              <a:buSzPct val="65000"/>
              <a:buChar char="•"/>
              <a:defRPr sz="2000">
                <a:solidFill>
                  <a:schemeClr val="tx1"/>
                </a:solidFill>
              </a:defRPr>
            </a:lvl8pPr>
            <a:lvl9pPr marL="3886200" indent="-228600" eaLnBrk="0" fontAlgn="base" hangingPunct="0">
              <a:spcBef>
                <a:spcPct val="20000"/>
              </a:spcBef>
              <a:spcAft>
                <a:spcPct val="0"/>
              </a:spcAft>
              <a:buSzPct val="65000"/>
              <a:buChar char="•"/>
              <a:defRPr sz="2000">
                <a:solidFill>
                  <a:schemeClr val="tx1"/>
                </a:solidFill>
              </a:defRPr>
            </a:lvl9pPr>
          </a:lstStyle>
          <a:p>
            <a:r>
              <a:rPr lang="zh-CN" altLang="zh-CN" sz="2800" b="0" dirty="0">
                <a:solidFill>
                  <a:srgbClr val="0000FF"/>
                </a:solidFill>
                <a:latin typeface="+mn-lt"/>
                <a:ea typeface="+mn-ea"/>
              </a:rPr>
              <a:t>分量式</a:t>
            </a:r>
          </a:p>
        </p:txBody>
      </p:sp>
      <mc:AlternateContent xmlns:mc="http://schemas.openxmlformats.org/markup-compatibility/2006" xmlns:a14="http://schemas.microsoft.com/office/drawing/2010/main">
        <mc:Choice Requires="a14">
          <p:sp>
            <p:nvSpPr>
              <p:cNvPr id="13" name="矩形 12"/>
              <p:cNvSpPr/>
              <p:nvPr/>
            </p:nvSpPr>
            <p:spPr>
              <a:xfrm>
                <a:off x="3299937" y="1966753"/>
                <a:ext cx="5343001" cy="5872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ea typeface="+mn-ea"/>
                            </a:rPr>
                          </m:ctrlPr>
                        </m:accPr>
                        <m:e>
                          <m:r>
                            <a:rPr lang="en-US" altLang="zh-CN" sz="2800" b="0" i="1">
                              <a:solidFill>
                                <a:srgbClr val="FF0000"/>
                              </a:solidFill>
                              <a:latin typeface="Cambria Math" panose="02040503050406030204" pitchFamily="18" charset="0"/>
                              <a:ea typeface="+mn-ea"/>
                            </a:rPr>
                            <m:t>𝑟</m:t>
                          </m:r>
                        </m:e>
                      </m:acc>
                      <m:r>
                        <a:rPr lang="en-US" altLang="zh-CN" sz="2800" b="0" i="1" smtClean="0">
                          <a:solidFill>
                            <a:srgbClr val="FF0000"/>
                          </a:solidFill>
                          <a:latin typeface="Cambria Math" panose="02040503050406030204" pitchFamily="18" charset="0"/>
                          <a:ea typeface="+mn-ea"/>
                        </a:rPr>
                        <m:t>=</m:t>
                      </m:r>
                      <m:acc>
                        <m:accPr>
                          <m:chr m:val="⃑"/>
                          <m:ctrlPr>
                            <a:rPr lang="en-US" altLang="zh-CN" sz="2800" i="1">
                              <a:solidFill>
                                <a:srgbClr val="FF0000"/>
                              </a:solidFill>
                              <a:latin typeface="Cambria Math" panose="02040503050406030204" pitchFamily="18" charset="0"/>
                              <a:ea typeface="+mn-ea"/>
                            </a:rPr>
                          </m:ctrlPr>
                        </m:accPr>
                        <m:e>
                          <m:r>
                            <a:rPr lang="en-US" altLang="zh-CN" sz="2800" b="0" i="1">
                              <a:solidFill>
                                <a:srgbClr val="FF0000"/>
                              </a:solidFill>
                              <a:latin typeface="Cambria Math" panose="02040503050406030204" pitchFamily="18" charset="0"/>
                              <a:ea typeface="+mn-ea"/>
                            </a:rPr>
                            <m:t>𝑟</m:t>
                          </m:r>
                        </m:e>
                      </m:acc>
                      <m:d>
                        <m:dPr>
                          <m:ctrlPr>
                            <a:rPr lang="en-US" altLang="zh-CN" sz="2800" i="1" smtClean="0">
                              <a:solidFill>
                                <a:srgbClr val="FF0000"/>
                              </a:solidFill>
                              <a:latin typeface="Cambria Math" panose="02040503050406030204" pitchFamily="18" charset="0"/>
                              <a:ea typeface="+mn-ea"/>
                            </a:rPr>
                          </m:ctrlPr>
                        </m:dPr>
                        <m:e>
                          <m:r>
                            <a:rPr lang="en-US" altLang="zh-CN" sz="2800" b="0" i="1" smtClean="0">
                              <a:solidFill>
                                <a:srgbClr val="FF0000"/>
                              </a:solidFill>
                              <a:latin typeface="Cambria Math" panose="02040503050406030204" pitchFamily="18" charset="0"/>
                              <a:ea typeface="+mn-ea"/>
                            </a:rPr>
                            <m:t>𝑡</m:t>
                          </m:r>
                        </m:e>
                      </m:d>
                      <m:r>
                        <a:rPr lang="en-US" altLang="zh-CN" sz="2800" b="0" i="1" smtClean="0">
                          <a:solidFill>
                            <a:srgbClr val="FF0000"/>
                          </a:solidFill>
                          <a:latin typeface="Cambria Math" panose="02040503050406030204" pitchFamily="18" charset="0"/>
                          <a:ea typeface="+mn-ea"/>
                        </a:rPr>
                        <m:t>=</m:t>
                      </m:r>
                      <m:r>
                        <a:rPr lang="en-US" altLang="zh-CN" sz="2800" b="0" i="1" smtClean="0">
                          <a:solidFill>
                            <a:srgbClr val="FF0000"/>
                          </a:solidFill>
                          <a:latin typeface="Cambria Math" panose="02040503050406030204" pitchFamily="18" charset="0"/>
                          <a:ea typeface="+mn-ea"/>
                        </a:rPr>
                        <m:t>𝑥</m:t>
                      </m:r>
                      <m:r>
                        <a:rPr lang="en-US" altLang="zh-CN" sz="2800" b="0" i="1" smtClean="0">
                          <a:solidFill>
                            <a:srgbClr val="FF0000"/>
                          </a:solidFill>
                          <a:latin typeface="Cambria Math" panose="02040503050406030204" pitchFamily="18" charset="0"/>
                          <a:ea typeface="+mn-ea"/>
                        </a:rPr>
                        <m:t>(</m:t>
                      </m:r>
                      <m:r>
                        <a:rPr lang="en-US" altLang="zh-CN" sz="2800" b="0" i="1" smtClean="0">
                          <a:solidFill>
                            <a:srgbClr val="FF0000"/>
                          </a:solidFill>
                          <a:latin typeface="Cambria Math" panose="02040503050406030204" pitchFamily="18" charset="0"/>
                          <a:ea typeface="+mn-ea"/>
                        </a:rPr>
                        <m:t>𝑡</m:t>
                      </m:r>
                      <m:r>
                        <a:rPr lang="en-US" altLang="zh-CN" sz="2800" b="0" i="1" smtClean="0">
                          <a:solidFill>
                            <a:srgbClr val="FF0000"/>
                          </a:solidFill>
                          <a:latin typeface="Cambria Math" panose="02040503050406030204" pitchFamily="18" charset="0"/>
                          <a:ea typeface="+mn-ea"/>
                        </a:rPr>
                        <m:t>)</m:t>
                      </m:r>
                      <m:acc>
                        <m:accPr>
                          <m:chr m:val="⃑"/>
                          <m:ctrlPr>
                            <a:rPr lang="en-US" altLang="zh-CN" sz="2800" i="1">
                              <a:solidFill>
                                <a:srgbClr val="FF0000"/>
                              </a:solidFill>
                              <a:latin typeface="Cambria Math" panose="02040503050406030204" pitchFamily="18" charset="0"/>
                              <a:ea typeface="+mn-ea"/>
                            </a:rPr>
                          </m:ctrlPr>
                        </m:accPr>
                        <m:e>
                          <m:r>
                            <a:rPr lang="en-US" altLang="zh-CN" sz="2800" b="0" i="1" smtClean="0">
                              <a:solidFill>
                                <a:srgbClr val="FF0000"/>
                              </a:solidFill>
                              <a:latin typeface="Cambria Math" panose="02040503050406030204" pitchFamily="18" charset="0"/>
                              <a:ea typeface="+mn-ea"/>
                            </a:rPr>
                            <m:t>𝑖</m:t>
                          </m:r>
                        </m:e>
                      </m:acc>
                      <m:r>
                        <a:rPr lang="en-US" altLang="zh-CN" sz="2800" b="0" i="1" smtClean="0">
                          <a:solidFill>
                            <a:srgbClr val="FF0000"/>
                          </a:solidFill>
                          <a:latin typeface="Cambria Math" panose="02040503050406030204" pitchFamily="18" charset="0"/>
                          <a:ea typeface="+mn-ea"/>
                        </a:rPr>
                        <m:t>+</m:t>
                      </m:r>
                      <m:r>
                        <a:rPr lang="en-US" altLang="zh-CN" sz="2800" b="0" i="1" smtClean="0">
                          <a:solidFill>
                            <a:srgbClr val="FF0000"/>
                          </a:solidFill>
                          <a:latin typeface="Cambria Math" panose="02040503050406030204" pitchFamily="18" charset="0"/>
                          <a:ea typeface="+mn-ea"/>
                        </a:rPr>
                        <m:t>𝑦</m:t>
                      </m:r>
                      <m:r>
                        <a:rPr lang="en-US" altLang="zh-CN" sz="2800" b="0" i="1">
                          <a:solidFill>
                            <a:srgbClr val="FF0000"/>
                          </a:solidFill>
                          <a:latin typeface="Cambria Math" panose="02040503050406030204" pitchFamily="18" charset="0"/>
                          <a:ea typeface="+mn-ea"/>
                        </a:rPr>
                        <m:t>(</m:t>
                      </m:r>
                      <m:r>
                        <a:rPr lang="en-US" altLang="zh-CN" sz="2800" b="0" i="1">
                          <a:solidFill>
                            <a:srgbClr val="FF0000"/>
                          </a:solidFill>
                          <a:latin typeface="Cambria Math" panose="02040503050406030204" pitchFamily="18" charset="0"/>
                          <a:ea typeface="+mn-ea"/>
                        </a:rPr>
                        <m:t>𝑡</m:t>
                      </m:r>
                      <m:r>
                        <a:rPr lang="en-US" altLang="zh-CN" sz="2800" b="0" i="1">
                          <a:solidFill>
                            <a:srgbClr val="FF0000"/>
                          </a:solidFill>
                          <a:latin typeface="Cambria Math" panose="02040503050406030204" pitchFamily="18" charset="0"/>
                          <a:ea typeface="+mn-ea"/>
                        </a:rPr>
                        <m:t>)</m:t>
                      </m:r>
                      <m:acc>
                        <m:accPr>
                          <m:chr m:val="⃑"/>
                          <m:ctrlPr>
                            <a:rPr lang="en-US" altLang="zh-CN" sz="2800" i="1">
                              <a:solidFill>
                                <a:srgbClr val="FF0000"/>
                              </a:solidFill>
                              <a:latin typeface="Cambria Math" panose="02040503050406030204" pitchFamily="18" charset="0"/>
                              <a:ea typeface="+mn-ea"/>
                            </a:rPr>
                          </m:ctrlPr>
                        </m:accPr>
                        <m:e>
                          <m:r>
                            <a:rPr lang="en-US" altLang="zh-CN" sz="2800" b="0" i="1" smtClean="0">
                              <a:solidFill>
                                <a:srgbClr val="FF0000"/>
                              </a:solidFill>
                              <a:latin typeface="Cambria Math" panose="02040503050406030204" pitchFamily="18" charset="0"/>
                              <a:ea typeface="+mn-ea"/>
                            </a:rPr>
                            <m:t>𝑗</m:t>
                          </m:r>
                        </m:e>
                      </m:acc>
                      <m:r>
                        <a:rPr lang="en-US" altLang="zh-CN" sz="2800" b="0" i="1" smtClean="0">
                          <a:solidFill>
                            <a:srgbClr val="FF0000"/>
                          </a:solidFill>
                          <a:latin typeface="Cambria Math" panose="02040503050406030204" pitchFamily="18" charset="0"/>
                          <a:ea typeface="+mn-ea"/>
                        </a:rPr>
                        <m:t>+</m:t>
                      </m:r>
                      <m:r>
                        <a:rPr lang="en-US" altLang="zh-CN" sz="2800" b="0" i="1" smtClean="0">
                          <a:solidFill>
                            <a:srgbClr val="FF0000"/>
                          </a:solidFill>
                          <a:latin typeface="Cambria Math" panose="02040503050406030204" pitchFamily="18" charset="0"/>
                          <a:ea typeface="+mn-ea"/>
                        </a:rPr>
                        <m:t>𝑧</m:t>
                      </m:r>
                      <m:r>
                        <a:rPr lang="en-US" altLang="zh-CN" sz="2800" b="0" i="1">
                          <a:solidFill>
                            <a:srgbClr val="FF0000"/>
                          </a:solidFill>
                          <a:latin typeface="Cambria Math" panose="02040503050406030204" pitchFamily="18" charset="0"/>
                          <a:ea typeface="+mn-ea"/>
                        </a:rPr>
                        <m:t>(</m:t>
                      </m:r>
                      <m:r>
                        <a:rPr lang="en-US" altLang="zh-CN" sz="2800" b="0" i="1">
                          <a:solidFill>
                            <a:srgbClr val="FF0000"/>
                          </a:solidFill>
                          <a:latin typeface="Cambria Math" panose="02040503050406030204" pitchFamily="18" charset="0"/>
                          <a:ea typeface="+mn-ea"/>
                        </a:rPr>
                        <m:t>𝑡</m:t>
                      </m:r>
                      <m:r>
                        <a:rPr lang="en-US" altLang="zh-CN" sz="2800" b="0" i="1">
                          <a:solidFill>
                            <a:srgbClr val="FF0000"/>
                          </a:solidFill>
                          <a:latin typeface="Cambria Math" panose="02040503050406030204" pitchFamily="18" charset="0"/>
                          <a:ea typeface="+mn-ea"/>
                        </a:rPr>
                        <m:t>)</m:t>
                      </m:r>
                      <m:acc>
                        <m:accPr>
                          <m:chr m:val="⃑"/>
                          <m:ctrlPr>
                            <a:rPr lang="en-US" altLang="zh-CN" sz="2800" i="1">
                              <a:solidFill>
                                <a:srgbClr val="FF0000"/>
                              </a:solidFill>
                              <a:latin typeface="Cambria Math" panose="02040503050406030204" pitchFamily="18" charset="0"/>
                              <a:ea typeface="+mn-ea"/>
                            </a:rPr>
                          </m:ctrlPr>
                        </m:accPr>
                        <m:e>
                          <m:r>
                            <a:rPr lang="en-US" altLang="zh-CN" sz="2800" b="0" i="1" smtClean="0">
                              <a:solidFill>
                                <a:srgbClr val="FF0000"/>
                              </a:solidFill>
                              <a:latin typeface="Cambria Math" panose="02040503050406030204" pitchFamily="18" charset="0"/>
                              <a:ea typeface="+mn-ea"/>
                            </a:rPr>
                            <m:t>𝑘</m:t>
                          </m:r>
                        </m:e>
                      </m:acc>
                    </m:oMath>
                  </m:oMathPara>
                </a14:m>
                <a:endParaRPr lang="zh-CN" altLang="en-US" sz="2800" dirty="0">
                  <a:solidFill>
                    <a:srgbClr val="FF0000"/>
                  </a:solidFill>
                  <a:latin typeface="+mn-lt"/>
                  <a:ea typeface="+mn-ea"/>
                </a:endParaRPr>
              </a:p>
            </p:txBody>
          </p:sp>
        </mc:Choice>
        <mc:Fallback xmlns="">
          <p:sp>
            <p:nvSpPr>
              <p:cNvPr id="13" name="矩形 12"/>
              <p:cNvSpPr>
                <a:spLocks noRot="1" noChangeAspect="1" noMove="1" noResize="1" noEditPoints="1" noAdjustHandles="1" noChangeArrowheads="1" noChangeShapeType="1" noTextEdit="1"/>
              </p:cNvSpPr>
              <p:nvPr/>
            </p:nvSpPr>
            <p:spPr>
              <a:xfrm>
                <a:off x="3299937" y="1966753"/>
                <a:ext cx="5343001" cy="587277"/>
              </a:xfrm>
              <a:prstGeom prst="rect">
                <a:avLst/>
              </a:prstGeom>
              <a:blipFill>
                <a:blip r:embed="rId2"/>
                <a:stretch>
                  <a:fillRect/>
                </a:stretch>
              </a:blipFill>
            </p:spPr>
            <p:txBody>
              <a:bodyPr/>
              <a:lstStyle/>
              <a:p>
                <a:r>
                  <a:rPr lang="zh-CN" altLang="en-US">
                    <a:noFill/>
                  </a:rPr>
                  <a:t> </a:t>
                </a:r>
              </a:p>
            </p:txBody>
          </p:sp>
        </mc:Fallback>
      </mc:AlternateContent>
      <p:sp>
        <p:nvSpPr>
          <p:cNvPr id="16" name="Text Box 15"/>
          <p:cNvSpPr txBox="1">
            <a:spLocks noChangeArrowheads="1"/>
          </p:cNvSpPr>
          <p:nvPr/>
        </p:nvSpPr>
        <p:spPr bwMode="auto">
          <a:xfrm>
            <a:off x="1899286" y="398001"/>
            <a:ext cx="28013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6600CC"/>
                </a:solidFill>
                <a:latin typeface="+mn-lt"/>
                <a:ea typeface="+mn-ea"/>
              </a:rPr>
              <a:t>二、运动方程</a:t>
            </a:r>
          </a:p>
        </p:txBody>
      </p:sp>
      <mc:AlternateContent xmlns:mc="http://schemas.openxmlformats.org/markup-compatibility/2006" xmlns:a14="http://schemas.microsoft.com/office/drawing/2010/main">
        <mc:Choice Requires="a14">
          <p:sp>
            <p:nvSpPr>
              <p:cNvPr id="17" name="矩形 16"/>
              <p:cNvSpPr/>
              <p:nvPr/>
            </p:nvSpPr>
            <p:spPr>
              <a:xfrm>
                <a:off x="3627644" y="2593889"/>
                <a:ext cx="159300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𝑥</m:t>
                      </m:r>
                      <m:r>
                        <a:rPr lang="en-US" altLang="zh-CN" sz="2800" b="0" i="1" smtClean="0">
                          <a:solidFill>
                            <a:srgbClr val="FF0000"/>
                          </a:solidFill>
                          <a:latin typeface="Cambria Math" panose="02040503050406030204" pitchFamily="18" charset="0"/>
                          <a:ea typeface="+mn-ea"/>
                        </a:rPr>
                        <m:t>=</m:t>
                      </m:r>
                      <m:r>
                        <a:rPr lang="en-US" altLang="zh-CN" sz="2800" b="0" i="1" smtClean="0">
                          <a:solidFill>
                            <a:srgbClr val="FF0000"/>
                          </a:solidFill>
                          <a:latin typeface="Cambria Math" panose="02040503050406030204" pitchFamily="18" charset="0"/>
                          <a:ea typeface="+mn-ea"/>
                        </a:rPr>
                        <m:t>𝑥</m:t>
                      </m:r>
                      <m:r>
                        <a:rPr lang="en-US" altLang="zh-CN" sz="2800" b="0" i="1" smtClean="0">
                          <a:solidFill>
                            <a:srgbClr val="FF0000"/>
                          </a:solidFill>
                          <a:latin typeface="Cambria Math" panose="02040503050406030204" pitchFamily="18" charset="0"/>
                          <a:ea typeface="+mn-ea"/>
                        </a:rPr>
                        <m:t>(</m:t>
                      </m:r>
                      <m:r>
                        <a:rPr lang="en-US" altLang="zh-CN" sz="2800" b="0" i="1" smtClean="0">
                          <a:solidFill>
                            <a:srgbClr val="FF0000"/>
                          </a:solidFill>
                          <a:latin typeface="Cambria Math" panose="02040503050406030204" pitchFamily="18" charset="0"/>
                          <a:ea typeface="+mn-ea"/>
                        </a:rPr>
                        <m:t>𝑡</m:t>
                      </m:r>
                      <m:r>
                        <a:rPr lang="en-US" altLang="zh-CN" sz="2800" b="0" i="1" smtClean="0">
                          <a:solidFill>
                            <a:srgbClr val="FF0000"/>
                          </a:solidFill>
                          <a:latin typeface="Cambria Math" panose="02040503050406030204" pitchFamily="18" charset="0"/>
                          <a:ea typeface="+mn-ea"/>
                        </a:rPr>
                        <m:t>)</m:t>
                      </m:r>
                    </m:oMath>
                  </m:oMathPara>
                </a14:m>
                <a:endParaRPr lang="zh-CN" altLang="en-US" sz="2800" dirty="0">
                  <a:solidFill>
                    <a:srgbClr val="FF0000"/>
                  </a:solidFill>
                  <a:latin typeface="+mn-lt"/>
                  <a:ea typeface="+mn-ea"/>
                </a:endParaRPr>
              </a:p>
            </p:txBody>
          </p:sp>
        </mc:Choice>
        <mc:Fallback xmlns="">
          <p:sp>
            <p:nvSpPr>
              <p:cNvPr id="17" name="矩形 16"/>
              <p:cNvSpPr>
                <a:spLocks noRot="1" noChangeAspect="1" noMove="1" noResize="1" noEditPoints="1" noAdjustHandles="1" noChangeArrowheads="1" noChangeShapeType="1" noTextEdit="1"/>
              </p:cNvSpPr>
              <p:nvPr/>
            </p:nvSpPr>
            <p:spPr>
              <a:xfrm>
                <a:off x="3627644" y="2593889"/>
                <a:ext cx="1593000"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3627644" y="4121173"/>
                <a:ext cx="154824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𝑧</m:t>
                      </m:r>
                      <m:r>
                        <a:rPr lang="en-US" altLang="zh-CN" sz="2800" b="0" i="1" smtClean="0">
                          <a:solidFill>
                            <a:srgbClr val="FF0000"/>
                          </a:solidFill>
                          <a:latin typeface="Cambria Math" panose="02040503050406030204" pitchFamily="18" charset="0"/>
                          <a:ea typeface="+mn-ea"/>
                        </a:rPr>
                        <m:t>=</m:t>
                      </m:r>
                      <m:r>
                        <a:rPr lang="en-US" altLang="zh-CN" sz="2800" b="0" i="1" smtClean="0">
                          <a:solidFill>
                            <a:srgbClr val="FF0000"/>
                          </a:solidFill>
                          <a:latin typeface="Cambria Math" panose="02040503050406030204" pitchFamily="18" charset="0"/>
                          <a:ea typeface="+mn-ea"/>
                        </a:rPr>
                        <m:t>𝑧</m:t>
                      </m:r>
                      <m:r>
                        <a:rPr lang="en-US" altLang="zh-CN" sz="2800" b="0" i="1">
                          <a:solidFill>
                            <a:srgbClr val="FF0000"/>
                          </a:solidFill>
                          <a:latin typeface="Cambria Math" panose="02040503050406030204" pitchFamily="18" charset="0"/>
                          <a:ea typeface="+mn-ea"/>
                        </a:rPr>
                        <m:t>(</m:t>
                      </m:r>
                      <m:r>
                        <a:rPr lang="en-US" altLang="zh-CN" sz="2800" b="0" i="1">
                          <a:solidFill>
                            <a:srgbClr val="FF0000"/>
                          </a:solidFill>
                          <a:latin typeface="Cambria Math" panose="02040503050406030204" pitchFamily="18" charset="0"/>
                          <a:ea typeface="+mn-ea"/>
                        </a:rPr>
                        <m:t>𝑡</m:t>
                      </m:r>
                      <m:r>
                        <a:rPr lang="en-US" altLang="zh-CN" sz="2800" b="0" i="1">
                          <a:solidFill>
                            <a:srgbClr val="FF0000"/>
                          </a:solidFill>
                          <a:latin typeface="Cambria Math" panose="02040503050406030204" pitchFamily="18" charset="0"/>
                          <a:ea typeface="+mn-ea"/>
                        </a:rPr>
                        <m:t>)</m:t>
                      </m:r>
                    </m:oMath>
                  </m:oMathPara>
                </a14:m>
                <a:endParaRPr lang="zh-CN" altLang="en-US" sz="2800" dirty="0">
                  <a:solidFill>
                    <a:srgbClr val="FF0000"/>
                  </a:solidFill>
                  <a:latin typeface="+mn-lt"/>
                  <a:ea typeface="+mn-ea"/>
                </a:endParaRPr>
              </a:p>
            </p:txBody>
          </p:sp>
        </mc:Choice>
        <mc:Fallback xmlns="">
          <p:sp>
            <p:nvSpPr>
              <p:cNvPr id="18" name="矩形 17"/>
              <p:cNvSpPr>
                <a:spLocks noRot="1" noChangeAspect="1" noMove="1" noResize="1" noEditPoints="1" noAdjustHandles="1" noChangeArrowheads="1" noChangeShapeType="1" noTextEdit="1"/>
              </p:cNvSpPr>
              <p:nvPr/>
            </p:nvSpPr>
            <p:spPr>
              <a:xfrm>
                <a:off x="3627644" y="4121173"/>
                <a:ext cx="1548244"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3627644" y="3357531"/>
                <a:ext cx="160274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𝑦</m:t>
                      </m:r>
                      <m:r>
                        <a:rPr lang="en-US" altLang="zh-CN" sz="2800" b="0" i="1" smtClean="0">
                          <a:solidFill>
                            <a:srgbClr val="FF0000"/>
                          </a:solidFill>
                          <a:latin typeface="Cambria Math" panose="02040503050406030204" pitchFamily="18" charset="0"/>
                          <a:ea typeface="+mn-ea"/>
                        </a:rPr>
                        <m:t>=</m:t>
                      </m:r>
                      <m:r>
                        <a:rPr lang="en-US" altLang="zh-CN" sz="2800" b="0" i="1" smtClean="0">
                          <a:solidFill>
                            <a:srgbClr val="FF0000"/>
                          </a:solidFill>
                          <a:latin typeface="Cambria Math" panose="02040503050406030204" pitchFamily="18" charset="0"/>
                          <a:ea typeface="+mn-ea"/>
                        </a:rPr>
                        <m:t>𝑦</m:t>
                      </m:r>
                      <m:r>
                        <a:rPr lang="en-US" altLang="zh-CN" sz="2800" b="0" i="1">
                          <a:solidFill>
                            <a:srgbClr val="FF0000"/>
                          </a:solidFill>
                          <a:latin typeface="Cambria Math" panose="02040503050406030204" pitchFamily="18" charset="0"/>
                          <a:ea typeface="+mn-ea"/>
                        </a:rPr>
                        <m:t>(</m:t>
                      </m:r>
                      <m:r>
                        <a:rPr lang="en-US" altLang="zh-CN" sz="2800" b="0" i="1">
                          <a:solidFill>
                            <a:srgbClr val="FF0000"/>
                          </a:solidFill>
                          <a:latin typeface="Cambria Math" panose="02040503050406030204" pitchFamily="18" charset="0"/>
                          <a:ea typeface="+mn-ea"/>
                        </a:rPr>
                        <m:t>𝑡</m:t>
                      </m:r>
                      <m:r>
                        <a:rPr lang="en-US" altLang="zh-CN" sz="2800" b="0" i="1">
                          <a:solidFill>
                            <a:srgbClr val="FF0000"/>
                          </a:solidFill>
                          <a:latin typeface="Cambria Math" panose="02040503050406030204" pitchFamily="18" charset="0"/>
                          <a:ea typeface="+mn-ea"/>
                        </a:rPr>
                        <m:t>)</m:t>
                      </m:r>
                    </m:oMath>
                  </m:oMathPara>
                </a14:m>
                <a:endParaRPr lang="zh-CN" altLang="en-US" sz="2800" dirty="0">
                  <a:solidFill>
                    <a:srgbClr val="FF0000"/>
                  </a:solidFill>
                  <a:latin typeface="+mn-lt"/>
                  <a:ea typeface="+mn-ea"/>
                </a:endParaRPr>
              </a:p>
            </p:txBody>
          </p:sp>
        </mc:Choice>
        <mc:Fallback xmlns="">
          <p:sp>
            <p:nvSpPr>
              <p:cNvPr id="19" name="矩形 18"/>
              <p:cNvSpPr>
                <a:spLocks noRot="1" noChangeAspect="1" noMove="1" noResize="1" noEditPoints="1" noAdjustHandles="1" noChangeArrowheads="1" noChangeShapeType="1" noTextEdit="1"/>
              </p:cNvSpPr>
              <p:nvPr/>
            </p:nvSpPr>
            <p:spPr>
              <a:xfrm>
                <a:off x="3627644" y="3357531"/>
                <a:ext cx="1602746"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7968343" y="4138534"/>
                <a:ext cx="230088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𝑓</m:t>
                      </m:r>
                      <m:r>
                        <a:rPr lang="en-US" altLang="zh-CN" sz="2800" b="0" i="1" smtClean="0">
                          <a:solidFill>
                            <a:srgbClr val="FF0000"/>
                          </a:solidFill>
                          <a:latin typeface="Cambria Math" panose="02040503050406030204" pitchFamily="18" charset="0"/>
                          <a:ea typeface="+mn-ea"/>
                        </a:rPr>
                        <m:t>(</m:t>
                      </m:r>
                      <m:r>
                        <a:rPr lang="en-US" altLang="zh-CN" sz="2800" b="0" i="1" smtClean="0">
                          <a:solidFill>
                            <a:srgbClr val="FF0000"/>
                          </a:solidFill>
                          <a:latin typeface="Cambria Math" panose="02040503050406030204" pitchFamily="18" charset="0"/>
                          <a:ea typeface="+mn-ea"/>
                        </a:rPr>
                        <m:t>𝑥</m:t>
                      </m:r>
                      <m:r>
                        <a:rPr lang="en-US" altLang="zh-CN" sz="2800" b="0" i="1" smtClean="0">
                          <a:solidFill>
                            <a:srgbClr val="FF0000"/>
                          </a:solidFill>
                          <a:latin typeface="Cambria Math" panose="02040503050406030204" pitchFamily="18" charset="0"/>
                          <a:ea typeface="+mn-ea"/>
                        </a:rPr>
                        <m:t>,</m:t>
                      </m:r>
                      <m:r>
                        <a:rPr lang="en-US" altLang="zh-CN" sz="2800" b="0" i="1" smtClean="0">
                          <a:solidFill>
                            <a:srgbClr val="FF0000"/>
                          </a:solidFill>
                          <a:latin typeface="Cambria Math" panose="02040503050406030204" pitchFamily="18" charset="0"/>
                          <a:ea typeface="+mn-ea"/>
                        </a:rPr>
                        <m:t>𝑦</m:t>
                      </m:r>
                      <m:r>
                        <a:rPr lang="en-US" altLang="zh-CN" sz="2800" b="0" i="1" smtClean="0">
                          <a:solidFill>
                            <a:srgbClr val="FF0000"/>
                          </a:solidFill>
                          <a:latin typeface="Cambria Math" panose="02040503050406030204" pitchFamily="18" charset="0"/>
                          <a:ea typeface="+mn-ea"/>
                        </a:rPr>
                        <m:t>,</m:t>
                      </m:r>
                      <m:r>
                        <a:rPr lang="en-US" altLang="zh-CN" sz="2800" b="0" i="1" smtClean="0">
                          <a:solidFill>
                            <a:srgbClr val="FF0000"/>
                          </a:solidFill>
                          <a:latin typeface="Cambria Math" panose="02040503050406030204" pitchFamily="18" charset="0"/>
                          <a:ea typeface="+mn-ea"/>
                        </a:rPr>
                        <m:t>𝑧</m:t>
                      </m:r>
                      <m:r>
                        <a:rPr lang="en-US" altLang="zh-CN" sz="2800" b="0" i="1" smtClean="0">
                          <a:solidFill>
                            <a:srgbClr val="FF0000"/>
                          </a:solidFill>
                          <a:latin typeface="Cambria Math" panose="02040503050406030204" pitchFamily="18" charset="0"/>
                          <a:ea typeface="+mn-ea"/>
                        </a:rPr>
                        <m:t>)=0</m:t>
                      </m:r>
                    </m:oMath>
                  </m:oMathPara>
                </a14:m>
                <a:endParaRPr lang="zh-CN" altLang="en-US" sz="2800" dirty="0">
                  <a:solidFill>
                    <a:srgbClr val="FF0000"/>
                  </a:solidFill>
                  <a:latin typeface="+mn-lt"/>
                  <a:ea typeface="+mn-ea"/>
                </a:endParaRPr>
              </a:p>
            </p:txBody>
          </p:sp>
        </mc:Choice>
        <mc:Fallback xmlns="">
          <p:sp>
            <p:nvSpPr>
              <p:cNvPr id="20" name="矩形 19"/>
              <p:cNvSpPr>
                <a:spLocks noRot="1" noChangeAspect="1" noMove="1" noResize="1" noEditPoints="1" noAdjustHandles="1" noChangeArrowheads="1" noChangeShapeType="1" noTextEdit="1"/>
              </p:cNvSpPr>
              <p:nvPr/>
            </p:nvSpPr>
            <p:spPr>
              <a:xfrm>
                <a:off x="7968343" y="4138534"/>
                <a:ext cx="2300886" cy="523220"/>
              </a:xfrm>
              <a:prstGeom prst="rect">
                <a:avLst/>
              </a:prstGeom>
              <a:blipFill>
                <a:blip r:embed="rId6"/>
                <a:stretch>
                  <a:fillRect/>
                </a:stretch>
              </a:blipFill>
            </p:spPr>
            <p:txBody>
              <a:bodyPr/>
              <a:lstStyle/>
              <a:p>
                <a:r>
                  <a:rPr lang="zh-CN" altLang="en-US">
                    <a:noFill/>
                  </a:rPr>
                  <a:t> </a:t>
                </a:r>
              </a:p>
            </p:txBody>
          </p:sp>
        </mc:Fallback>
      </mc:AlternateContent>
      <p:sp>
        <p:nvSpPr>
          <p:cNvPr id="15" name="Text Box 5"/>
          <p:cNvSpPr txBox="1">
            <a:spLocks noChangeArrowheads="1"/>
          </p:cNvSpPr>
          <p:nvPr/>
        </p:nvSpPr>
        <p:spPr bwMode="auto">
          <a:xfrm>
            <a:off x="1899286" y="966809"/>
            <a:ext cx="977890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eaLnBrk="1" hangingPunct="1">
              <a:spcBef>
                <a:spcPct val="50000"/>
              </a:spcBef>
              <a:buClrTx/>
              <a:buSzTx/>
              <a:buFont typeface="Wingdings" panose="05000000000000000000" pitchFamily="2" charset="2"/>
              <a:buNone/>
              <a:defRPr kumimoji="1" sz="2800">
                <a:solidFill>
                  <a:srgbClr val="0000FF"/>
                </a:solidFill>
                <a:latin typeface="微软雅黑" panose="020B0503020204020204" pitchFamily="34" charset="-122"/>
                <a:ea typeface="微软雅黑" panose="020B0503020204020204" pitchFamily="34" charset="-122"/>
              </a:defRPr>
            </a:lvl1pPr>
            <a:lvl2pPr marL="742950" indent="-285750" eaLnBrk="0" hangingPunct="0">
              <a:spcBef>
                <a:spcPct val="20000"/>
              </a:spcBef>
              <a:buChar char="–"/>
              <a:defRPr kumimoji="1" sz="2800">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r>
              <a:rPr lang="zh-CN" altLang="en-US" dirty="0"/>
              <a:t>在一定的坐标系中，质点的位置随时间按一定规律变化，位置用坐标表示为时间的函数，叫做</a:t>
            </a:r>
            <a:r>
              <a:rPr lang="zh-CN" altLang="en-US" dirty="0">
                <a:solidFill>
                  <a:srgbClr val="FF0000"/>
                </a:solidFill>
              </a:rPr>
              <a:t>运动方程</a:t>
            </a:r>
            <a:r>
              <a:rPr lang="zh-CN" altLang="en-US" dirty="0"/>
              <a:t>。</a:t>
            </a:r>
          </a:p>
        </p:txBody>
      </p:sp>
      <p:sp>
        <p:nvSpPr>
          <p:cNvPr id="2" name="矩形 1"/>
          <p:cNvSpPr/>
          <p:nvPr/>
        </p:nvSpPr>
        <p:spPr>
          <a:xfrm>
            <a:off x="6600428" y="2701762"/>
            <a:ext cx="5217774"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spcBef>
                <a:spcPct val="50000"/>
              </a:spcBef>
            </a:pPr>
            <a:r>
              <a:rPr kumimoji="1" lang="zh-CN" altLang="en-US" sz="2800" dirty="0">
                <a:solidFill>
                  <a:srgbClr val="0000FF"/>
                </a:solidFill>
                <a:latin typeface="微软雅黑" panose="020B0503020204020204" pitchFamily="34" charset="-122"/>
                <a:ea typeface="微软雅黑" panose="020B0503020204020204" pitchFamily="34" charset="-122"/>
              </a:rPr>
              <a:t>将运动方程中的时间消去，得到质点运动的</a:t>
            </a:r>
            <a:r>
              <a:rPr kumimoji="1" lang="zh-CN" altLang="en-US" sz="2800" dirty="0">
                <a:solidFill>
                  <a:srgbClr val="FF0000"/>
                </a:solidFill>
                <a:latin typeface="微软雅黑" panose="020B0503020204020204" pitchFamily="34" charset="-122"/>
                <a:ea typeface="微软雅黑" panose="020B0503020204020204" pitchFamily="34" charset="-122"/>
              </a:rPr>
              <a:t>轨迹方程</a:t>
            </a:r>
            <a:r>
              <a:rPr kumimoji="1" lang="zh-CN" altLang="en-US" sz="2800" dirty="0">
                <a:solidFill>
                  <a:srgbClr val="0000FF"/>
                </a:solidFill>
                <a:latin typeface="微软雅黑" panose="020B0503020204020204" pitchFamily="34" charset="-122"/>
                <a:ea typeface="微软雅黑" panose="020B0503020204020204" pitchFamily="34" charset="-122"/>
              </a:rPr>
              <a:t>。一般情况轨迹方程是空间曲线。</a:t>
            </a:r>
          </a:p>
        </p:txBody>
      </p:sp>
    </p:spTree>
    <p:extLst>
      <p:ext uri="{BB962C8B-B14F-4D97-AF65-F5344CB8AC3E}">
        <p14:creationId xmlns:p14="http://schemas.microsoft.com/office/powerpoint/2010/main" val="83201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4284"/>
                                        </p:tgtEl>
                                        <p:attrNameLst>
                                          <p:attrName>style.visibility</p:attrName>
                                        </p:attrNameLst>
                                      </p:cBhvr>
                                      <p:to>
                                        <p:strVal val="visible"/>
                                      </p:to>
                                    </p:set>
                                    <p:animEffect transition="in" filter="wipe(up)">
                                      <p:cBhvr>
                                        <p:cTn id="22" dur="500"/>
                                        <p:tgtEl>
                                          <p:spTgt spid="5428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wipe(left)">
                                      <p:cBhvr>
                                        <p:cTn id="42" dur="500"/>
                                        <p:tgtEl>
                                          <p:spTgt spid="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4280"/>
                                        </p:tgtEl>
                                        <p:attrNameLst>
                                          <p:attrName>style.visibility</p:attrName>
                                        </p:attrNameLst>
                                      </p:cBhvr>
                                      <p:to>
                                        <p:strVal val="visible"/>
                                      </p:to>
                                    </p:set>
                                    <p:animEffect transition="in" filter="wipe(left)">
                                      <p:cBhvr>
                                        <p:cTn id="52" dur="500"/>
                                        <p:tgtEl>
                                          <p:spTgt spid="5428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54279"/>
                                        </p:tgtEl>
                                        <p:attrNameLst>
                                          <p:attrName>style.visibility</p:attrName>
                                        </p:attrNameLst>
                                      </p:cBhvr>
                                      <p:to>
                                        <p:strVal val="visible"/>
                                      </p:to>
                                    </p:set>
                                    <p:animEffect transition="in" filter="wipe(left)">
                                      <p:cBhvr>
                                        <p:cTn id="57" dur="500"/>
                                        <p:tgtEl>
                                          <p:spTgt spid="54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9" grpId="0"/>
      <p:bldP spid="54280" grpId="0"/>
      <p:bldP spid="54284" grpId="0" animBg="1"/>
      <p:bldP spid="14" grpId="0"/>
      <p:bldP spid="13" grpId="0"/>
      <p:bldP spid="17" grpId="0"/>
      <p:bldP spid="18" grpId="0"/>
      <p:bldP spid="19" grpId="0"/>
      <p:bldP spid="20" grpId="0"/>
      <p:bldP spid="15" grpId="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11" name="Line 15"/>
          <p:cNvSpPr>
            <a:spLocks noChangeShapeType="1"/>
          </p:cNvSpPr>
          <p:nvPr/>
        </p:nvSpPr>
        <p:spPr bwMode="auto">
          <a:xfrm>
            <a:off x="8920249" y="2472805"/>
            <a:ext cx="1835150" cy="0"/>
          </a:xfrm>
          <a:prstGeom prst="line">
            <a:avLst/>
          </a:prstGeom>
          <a:noFill/>
          <a:ln w="25400">
            <a:solidFill>
              <a:srgbClr val="000000"/>
            </a:solidFill>
            <a:round/>
            <a:headEnd/>
            <a:tailEnd type="arrow" w="lg" len="lg"/>
          </a:ln>
          <a:extLst>
            <a:ext uri="{909E8E84-426E-40DD-AFC4-6F175D3DCCD1}">
              <a14:hiddenFill xmlns:a14="http://schemas.microsoft.com/office/drawing/2010/main">
                <a:noFill/>
              </a14:hiddenFill>
            </a:ext>
          </a:extLst>
        </p:spPr>
        <p:txBody>
          <a:bodyPr/>
          <a:lstStyle/>
          <a:p>
            <a:endParaRPr lang="zh-CN" altLang="en-US" sz="2800">
              <a:latin typeface="+mn-lt"/>
              <a:ea typeface="+mn-ea"/>
            </a:endParaRPr>
          </a:p>
        </p:txBody>
      </p:sp>
      <p:sp>
        <p:nvSpPr>
          <p:cNvPr id="55312" name="Line 16"/>
          <p:cNvSpPr>
            <a:spLocks noChangeShapeType="1"/>
          </p:cNvSpPr>
          <p:nvPr/>
        </p:nvSpPr>
        <p:spPr bwMode="auto">
          <a:xfrm rot="7998593">
            <a:off x="7824081" y="2906987"/>
            <a:ext cx="1293813" cy="41275"/>
          </a:xfrm>
          <a:prstGeom prst="line">
            <a:avLst/>
          </a:prstGeom>
          <a:noFill/>
          <a:ln w="25400">
            <a:solidFill>
              <a:srgbClr val="000000"/>
            </a:solidFill>
            <a:round/>
            <a:headEnd/>
            <a:tailEnd type="arrow" w="lg" len="lg"/>
          </a:ln>
          <a:extLst>
            <a:ext uri="{909E8E84-426E-40DD-AFC4-6F175D3DCCD1}">
              <a14:hiddenFill xmlns:a14="http://schemas.microsoft.com/office/drawing/2010/main">
                <a:noFill/>
              </a14:hiddenFill>
            </a:ext>
          </a:extLst>
        </p:spPr>
        <p:txBody>
          <a:bodyPr/>
          <a:lstStyle/>
          <a:p>
            <a:endParaRPr lang="zh-CN" altLang="en-US" sz="2800">
              <a:latin typeface="+mn-lt"/>
              <a:ea typeface="+mn-ea"/>
            </a:endParaRPr>
          </a:p>
        </p:txBody>
      </p:sp>
      <p:sp>
        <p:nvSpPr>
          <p:cNvPr id="55313" name="Line 17"/>
          <p:cNvSpPr>
            <a:spLocks noChangeShapeType="1"/>
          </p:cNvSpPr>
          <p:nvPr/>
        </p:nvSpPr>
        <p:spPr bwMode="auto">
          <a:xfrm rot="16200000">
            <a:off x="8051093" y="1578249"/>
            <a:ext cx="1766887" cy="0"/>
          </a:xfrm>
          <a:prstGeom prst="line">
            <a:avLst/>
          </a:prstGeom>
          <a:noFill/>
          <a:ln w="25400">
            <a:solidFill>
              <a:srgbClr val="000000"/>
            </a:solidFill>
            <a:round/>
            <a:headEnd/>
            <a:tailEnd type="arrow" w="lg" len="lg"/>
          </a:ln>
          <a:extLst>
            <a:ext uri="{909E8E84-426E-40DD-AFC4-6F175D3DCCD1}">
              <a14:hiddenFill xmlns:a14="http://schemas.microsoft.com/office/drawing/2010/main">
                <a:noFill/>
              </a14:hiddenFill>
            </a:ext>
          </a:extLst>
        </p:spPr>
        <p:txBody>
          <a:bodyPr/>
          <a:lstStyle/>
          <a:p>
            <a:endParaRPr lang="zh-CN" altLang="en-US" sz="2800">
              <a:latin typeface="+mn-lt"/>
              <a:ea typeface="+mn-ea"/>
            </a:endParaRPr>
          </a:p>
        </p:txBody>
      </p:sp>
      <p:sp>
        <p:nvSpPr>
          <p:cNvPr id="55314" name="Line 18"/>
          <p:cNvSpPr>
            <a:spLocks noChangeShapeType="1"/>
          </p:cNvSpPr>
          <p:nvPr/>
        </p:nvSpPr>
        <p:spPr bwMode="auto">
          <a:xfrm flipV="1">
            <a:off x="8929774" y="1075806"/>
            <a:ext cx="736600" cy="1398587"/>
          </a:xfrm>
          <a:prstGeom prst="line">
            <a:avLst/>
          </a:prstGeom>
          <a:noFill/>
          <a:ln w="25400">
            <a:solidFill>
              <a:srgbClr val="000000"/>
            </a:solidFill>
            <a:round/>
            <a:headEnd/>
            <a:tailEnd type="arrow" w="lg" len="lg"/>
          </a:ln>
          <a:extLst>
            <a:ext uri="{909E8E84-426E-40DD-AFC4-6F175D3DCCD1}">
              <a14:hiddenFill xmlns:a14="http://schemas.microsoft.com/office/drawing/2010/main">
                <a:noFill/>
              </a14:hiddenFill>
            </a:ext>
          </a:extLst>
        </p:spPr>
        <p:txBody>
          <a:bodyPr/>
          <a:lstStyle/>
          <a:p>
            <a:endParaRPr lang="zh-CN" altLang="en-US" sz="2800">
              <a:latin typeface="+mn-lt"/>
              <a:ea typeface="+mn-ea"/>
            </a:endParaRPr>
          </a:p>
        </p:txBody>
      </p:sp>
      <p:sp>
        <p:nvSpPr>
          <p:cNvPr id="55329" name="Freeform 33"/>
          <p:cNvSpPr>
            <a:spLocks/>
          </p:cNvSpPr>
          <p:nvPr/>
        </p:nvSpPr>
        <p:spPr bwMode="auto">
          <a:xfrm>
            <a:off x="9290138" y="1055168"/>
            <a:ext cx="1793874" cy="872486"/>
          </a:xfrm>
          <a:custGeom>
            <a:avLst/>
            <a:gdLst>
              <a:gd name="T0" fmla="*/ 0 w 1134"/>
              <a:gd name="T1" fmla="*/ 2147483647 h 574"/>
              <a:gd name="T2" fmla="*/ 2147483647 w 1134"/>
              <a:gd name="T3" fmla="*/ 2147483647 h 574"/>
              <a:gd name="T4" fmla="*/ 2147483647 w 1134"/>
              <a:gd name="T5" fmla="*/ 2147483647 h 574"/>
              <a:gd name="T6" fmla="*/ 2147483647 w 1134"/>
              <a:gd name="T7" fmla="*/ 2147483647 h 574"/>
              <a:gd name="T8" fmla="*/ 0 60000 65536"/>
              <a:gd name="T9" fmla="*/ 0 60000 65536"/>
              <a:gd name="T10" fmla="*/ 0 60000 65536"/>
              <a:gd name="T11" fmla="*/ 0 60000 65536"/>
              <a:gd name="T12" fmla="*/ 0 w 1134"/>
              <a:gd name="T13" fmla="*/ 0 h 574"/>
              <a:gd name="T14" fmla="*/ 1134 w 1134"/>
              <a:gd name="T15" fmla="*/ 574 h 574"/>
            </a:gdLst>
            <a:ahLst/>
            <a:cxnLst>
              <a:cxn ang="T8">
                <a:pos x="T0" y="T1"/>
              </a:cxn>
              <a:cxn ang="T9">
                <a:pos x="T2" y="T3"/>
              </a:cxn>
              <a:cxn ang="T10">
                <a:pos x="T4" y="T5"/>
              </a:cxn>
              <a:cxn ang="T11">
                <a:pos x="T6" y="T7"/>
              </a:cxn>
            </a:cxnLst>
            <a:rect l="T12" t="T13" r="T14" b="T15"/>
            <a:pathLst>
              <a:path w="1134" h="574">
                <a:moveTo>
                  <a:pt x="0" y="30"/>
                </a:moveTo>
                <a:cubicBezTo>
                  <a:pt x="155" y="15"/>
                  <a:pt x="310" y="0"/>
                  <a:pt x="453" y="30"/>
                </a:cubicBezTo>
                <a:cubicBezTo>
                  <a:pt x="596" y="60"/>
                  <a:pt x="749" y="120"/>
                  <a:pt x="862" y="211"/>
                </a:cubicBezTo>
                <a:cubicBezTo>
                  <a:pt x="975" y="302"/>
                  <a:pt x="1054" y="438"/>
                  <a:pt x="1134" y="574"/>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square">
            <a:spAutoFit/>
          </a:bodyPr>
          <a:lstStyle/>
          <a:p>
            <a:endParaRPr lang="zh-CN" altLang="en-US" sz="2800">
              <a:latin typeface="+mn-lt"/>
              <a:ea typeface="+mn-ea"/>
            </a:endParaRPr>
          </a:p>
        </p:txBody>
      </p:sp>
      <p:sp>
        <p:nvSpPr>
          <p:cNvPr id="55330" name="Line 34"/>
          <p:cNvSpPr>
            <a:spLocks noChangeShapeType="1"/>
          </p:cNvSpPr>
          <p:nvPr/>
        </p:nvSpPr>
        <p:spPr bwMode="auto">
          <a:xfrm flipV="1">
            <a:off x="8959936" y="1585392"/>
            <a:ext cx="1900238" cy="871538"/>
          </a:xfrm>
          <a:prstGeom prst="line">
            <a:avLst/>
          </a:prstGeom>
          <a:noFill/>
          <a:ln w="25400">
            <a:solidFill>
              <a:srgbClr val="000000"/>
            </a:solidFill>
            <a:round/>
            <a:headEnd/>
            <a:tailEnd type="arrow" w="lg" len="lg"/>
          </a:ln>
          <a:extLst>
            <a:ext uri="{909E8E84-426E-40DD-AFC4-6F175D3DCCD1}">
              <a14:hiddenFill xmlns:a14="http://schemas.microsoft.com/office/drawing/2010/main">
                <a:noFill/>
              </a14:hiddenFill>
            </a:ext>
          </a:extLst>
        </p:spPr>
        <p:txBody>
          <a:bodyPr/>
          <a:lstStyle/>
          <a:p>
            <a:endParaRPr lang="zh-CN" altLang="en-US" sz="2800">
              <a:latin typeface="+mn-lt"/>
              <a:ea typeface="+mn-ea"/>
            </a:endParaRPr>
          </a:p>
        </p:txBody>
      </p:sp>
      <p:sp>
        <p:nvSpPr>
          <p:cNvPr id="55331" name="Line 35"/>
          <p:cNvSpPr>
            <a:spLocks noChangeShapeType="1"/>
          </p:cNvSpPr>
          <p:nvPr/>
        </p:nvSpPr>
        <p:spPr bwMode="auto">
          <a:xfrm>
            <a:off x="9667962" y="1098030"/>
            <a:ext cx="1184275" cy="514350"/>
          </a:xfrm>
          <a:prstGeom prst="line">
            <a:avLst/>
          </a:prstGeom>
          <a:noFill/>
          <a:ln w="25400">
            <a:solidFill>
              <a:srgbClr val="FF0000"/>
            </a:solidFill>
            <a:round/>
            <a:headEnd/>
            <a:tailEnd type="arrow" w="lg" len="lg"/>
          </a:ln>
          <a:extLst>
            <a:ext uri="{909E8E84-426E-40DD-AFC4-6F175D3DCCD1}">
              <a14:hiddenFill xmlns:a14="http://schemas.microsoft.com/office/drawing/2010/main">
                <a:noFill/>
              </a14:hiddenFill>
            </a:ext>
          </a:extLst>
        </p:spPr>
        <p:txBody>
          <a:bodyPr/>
          <a:lstStyle/>
          <a:p>
            <a:endParaRPr lang="zh-CN" altLang="en-US" sz="2800">
              <a:latin typeface="+mn-lt"/>
              <a:ea typeface="+mn-ea"/>
            </a:endParaRPr>
          </a:p>
        </p:txBody>
      </p:sp>
      <p:sp>
        <p:nvSpPr>
          <p:cNvPr id="55332" name="Line 36"/>
          <p:cNvSpPr>
            <a:spLocks noChangeShapeType="1"/>
          </p:cNvSpPr>
          <p:nvPr/>
        </p:nvSpPr>
        <p:spPr bwMode="auto">
          <a:xfrm>
            <a:off x="9661611" y="1086917"/>
            <a:ext cx="673100" cy="72548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spAutoFit/>
          </a:bodyPr>
          <a:lstStyle/>
          <a:p>
            <a:endParaRPr lang="zh-CN" altLang="en-US" sz="2800">
              <a:latin typeface="+mn-lt"/>
              <a:ea typeface="+mn-ea"/>
            </a:endParaRPr>
          </a:p>
        </p:txBody>
      </p:sp>
      <p:graphicFrame>
        <p:nvGraphicFramePr>
          <p:cNvPr id="29" name="Object 56"/>
          <p:cNvGraphicFramePr>
            <a:graphicFrameLocks noChangeAspect="1"/>
          </p:cNvGraphicFramePr>
          <p:nvPr/>
        </p:nvGraphicFramePr>
        <p:xfrm>
          <a:off x="4905535" y="1777881"/>
          <a:ext cx="351105" cy="1147883"/>
        </p:xfrm>
        <a:graphic>
          <a:graphicData uri="http://schemas.openxmlformats.org/presentationml/2006/ole">
            <mc:AlternateContent xmlns:mc="http://schemas.openxmlformats.org/markup-compatibility/2006">
              <mc:Choice xmlns:v="urn:schemas-microsoft-com:vml" Requires="v">
                <p:oleObj spid="_x0000_s80172" r:id="rId3" imgW="153248" imgH="318923" progId="Equation.3">
                  <p:embed/>
                </p:oleObj>
              </mc:Choice>
              <mc:Fallback>
                <p:oleObj r:id="rId3" imgW="153248" imgH="318923" progId="Equation.3">
                  <p:embed/>
                  <p:pic>
                    <p:nvPicPr>
                      <p:cNvPr id="29" name="Object 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5535" y="1777881"/>
                        <a:ext cx="351105" cy="11478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4" name="Text Box 15"/>
          <p:cNvSpPr txBox="1">
            <a:spLocks noChangeArrowheads="1"/>
          </p:cNvSpPr>
          <p:nvPr/>
        </p:nvSpPr>
        <p:spPr bwMode="auto">
          <a:xfrm>
            <a:off x="1899286" y="398001"/>
            <a:ext cx="23590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None/>
            </a:pPr>
            <a:r>
              <a:rPr lang="zh-CN" altLang="en-US" sz="2800" dirty="0">
                <a:solidFill>
                  <a:srgbClr val="6600CC"/>
                </a:solidFill>
                <a:latin typeface="+mn-lt"/>
                <a:ea typeface="+mn-ea"/>
              </a:rPr>
              <a:t>三、位移</a:t>
            </a:r>
            <a:r>
              <a:rPr lang="zh-CN" altLang="en-US" sz="2800" dirty="0">
                <a:latin typeface="+mn-lt"/>
                <a:ea typeface="+mn-ea"/>
              </a:rPr>
              <a:t> </a:t>
            </a:r>
          </a:p>
        </p:txBody>
      </p:sp>
      <mc:AlternateContent xmlns:mc="http://schemas.openxmlformats.org/markup-compatibility/2006" xmlns:a14="http://schemas.microsoft.com/office/drawing/2010/main">
        <mc:Choice Requires="a14">
          <p:sp>
            <p:nvSpPr>
              <p:cNvPr id="35" name="Text Box 57"/>
              <p:cNvSpPr txBox="1">
                <a:spLocks noChangeArrowheads="1"/>
              </p:cNvSpPr>
              <p:nvPr/>
            </p:nvSpPr>
            <p:spPr bwMode="auto">
              <a:xfrm>
                <a:off x="1899286" y="1069350"/>
                <a:ext cx="5860529" cy="28931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defPPr>
                  <a:defRPr lang="zh-CN"/>
                </a:defPPr>
                <a:lvl1pPr algn="just" eaLnBrk="1" hangingPunct="1">
                  <a:spcBef>
                    <a:spcPct val="50000"/>
                  </a:spcBef>
                  <a:buClrTx/>
                  <a:buSzTx/>
                  <a:buFont typeface="Wingdings" panose="05000000000000000000" pitchFamily="2" charset="2"/>
                  <a:buNone/>
                  <a:defRPr kumimoji="1" sz="2800">
                    <a:solidFill>
                      <a:srgbClr val="0000FF"/>
                    </a:solidFill>
                    <a:latin typeface="微软雅黑" panose="020B0503020204020204" pitchFamily="34" charset="-122"/>
                    <a:ea typeface="微软雅黑" panose="020B0503020204020204" pitchFamily="34" charset="-122"/>
                  </a:defRPr>
                </a:lvl1pPr>
                <a:lvl2pPr marL="742950" indent="-285750" eaLnBrk="0" hangingPunct="0">
                  <a:spcBef>
                    <a:spcPct val="20000"/>
                  </a:spcBef>
                  <a:buChar char="–"/>
                  <a:defRPr kumimoji="1" sz="2800">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r>
                  <a:rPr lang="zh-CN" altLang="en-US" dirty="0"/>
                  <a:t>位移是反映质点位置变化的物理量，</a:t>
                </a:r>
                <a:r>
                  <a:rPr lang="zh-CN" altLang="zh-CN" dirty="0"/>
                  <a:t>经过时间间隔</a:t>
                </a:r>
                <a14:m>
                  <m:oMath xmlns:m="http://schemas.openxmlformats.org/officeDocument/2006/math">
                    <m:r>
                      <a:rPr lang="en-US" altLang="zh-CN">
                        <a:latin typeface="Cambria Math" panose="02040503050406030204" pitchFamily="18" charset="0"/>
                      </a:rPr>
                      <m:t>∆</m:t>
                    </m:r>
                    <m:r>
                      <a:rPr lang="en-US" altLang="zh-CN">
                        <a:latin typeface="Cambria Math" panose="02040503050406030204" pitchFamily="18" charset="0"/>
                      </a:rPr>
                      <m:t>𝑡</m:t>
                    </m:r>
                  </m:oMath>
                </a14:m>
                <a:r>
                  <a:rPr lang="zh-CN" altLang="zh-CN" dirty="0"/>
                  <a:t>后</a:t>
                </a:r>
                <a:r>
                  <a:rPr lang="zh-CN" altLang="en-US" dirty="0"/>
                  <a:t>，</a:t>
                </a:r>
                <a:r>
                  <a:rPr lang="zh-CN" altLang="zh-CN" dirty="0"/>
                  <a:t>质点位置矢量发生变化</a:t>
                </a:r>
                <a:r>
                  <a:rPr lang="zh-CN" altLang="en-US" dirty="0"/>
                  <a:t>，</a:t>
                </a:r>
                <a:r>
                  <a:rPr lang="zh-CN" altLang="zh-CN" dirty="0"/>
                  <a:t>把由始点</a:t>
                </a:r>
                <a14:m>
                  <m:oMath xmlns:m="http://schemas.openxmlformats.org/officeDocument/2006/math">
                    <m:r>
                      <a:rPr lang="en-US" altLang="zh-CN">
                        <a:latin typeface="Cambria Math" panose="02040503050406030204" pitchFamily="18" charset="0"/>
                      </a:rPr>
                      <m:t>𝐴</m:t>
                    </m:r>
                  </m:oMath>
                </a14:m>
                <a:r>
                  <a:rPr lang="zh-CN" altLang="zh-CN" dirty="0"/>
                  <a:t>指向终点</a:t>
                </a:r>
                <a14:m>
                  <m:oMath xmlns:m="http://schemas.openxmlformats.org/officeDocument/2006/math">
                    <m:r>
                      <a:rPr lang="en-US" altLang="zh-CN">
                        <a:latin typeface="Cambria Math" panose="02040503050406030204" pitchFamily="18" charset="0"/>
                      </a:rPr>
                      <m:t>𝐵</m:t>
                    </m:r>
                  </m:oMath>
                </a14:m>
                <a:r>
                  <a:rPr lang="zh-CN" altLang="zh-CN" dirty="0"/>
                  <a:t>的有向线段</a:t>
                </a:r>
                <a14:m>
                  <m:oMath xmlns:m="http://schemas.openxmlformats.org/officeDocument/2006/math">
                    <m:r>
                      <a:rPr lang="en-US" altLang="zh-CN">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a:latin typeface="Cambria Math" panose="02040503050406030204" pitchFamily="18" charset="0"/>
                          </a:rPr>
                          <m:t>𝑟</m:t>
                        </m:r>
                      </m:e>
                    </m:acc>
                  </m:oMath>
                </a14:m>
                <a:r>
                  <a:rPr lang="zh-CN" altLang="zh-CN" dirty="0"/>
                  <a:t>称为点</a:t>
                </a:r>
                <a14:m>
                  <m:oMath xmlns:m="http://schemas.openxmlformats.org/officeDocument/2006/math">
                    <m:r>
                      <a:rPr lang="en-US" altLang="zh-CN">
                        <a:latin typeface="Cambria Math" panose="02040503050406030204" pitchFamily="18" charset="0"/>
                      </a:rPr>
                      <m:t>𝐴</m:t>
                    </m:r>
                  </m:oMath>
                </a14:m>
                <a:r>
                  <a:rPr lang="zh-CN" altLang="zh-CN" dirty="0"/>
                  <a:t>到</a:t>
                </a:r>
                <a14:m>
                  <m:oMath xmlns:m="http://schemas.openxmlformats.org/officeDocument/2006/math">
                    <m:r>
                      <a:rPr lang="en-US" altLang="zh-CN">
                        <a:latin typeface="Cambria Math" panose="02040503050406030204" pitchFamily="18" charset="0"/>
                      </a:rPr>
                      <m:t>𝐵</m:t>
                    </m:r>
                  </m:oMath>
                </a14:m>
                <a:r>
                  <a:rPr lang="zh-CN" altLang="zh-CN" dirty="0"/>
                  <a:t>的</a:t>
                </a:r>
                <a:r>
                  <a:rPr lang="zh-CN" altLang="zh-CN" dirty="0">
                    <a:solidFill>
                      <a:srgbClr val="FF0000"/>
                    </a:solidFill>
                  </a:rPr>
                  <a:t>位移矢量</a:t>
                </a:r>
                <a:r>
                  <a:rPr lang="zh-CN" altLang="en-US" dirty="0"/>
                  <a:t>，</a:t>
                </a:r>
                <a:r>
                  <a:rPr lang="zh-CN" altLang="zh-CN" dirty="0"/>
                  <a:t>简称</a:t>
                </a:r>
                <a:r>
                  <a:rPr lang="zh-CN" altLang="zh-CN" dirty="0">
                    <a:solidFill>
                      <a:srgbClr val="FF0000"/>
                    </a:solidFill>
                  </a:rPr>
                  <a:t>位移</a:t>
                </a:r>
                <a:r>
                  <a:rPr lang="zh-CN" altLang="en-US" dirty="0"/>
                  <a:t>。</a:t>
                </a:r>
                <a:r>
                  <a:rPr lang="zh-CN" altLang="zh-CN" dirty="0"/>
                  <a:t> </a:t>
                </a:r>
              </a:p>
            </p:txBody>
          </p:sp>
        </mc:Choice>
        <mc:Fallback xmlns="">
          <p:sp>
            <p:nvSpPr>
              <p:cNvPr id="35" name="Text Box 57"/>
              <p:cNvSpPr txBox="1">
                <a:spLocks noRot="1" noChangeAspect="1" noMove="1" noResize="1" noEditPoints="1" noAdjustHandles="1" noChangeArrowheads="1" noChangeShapeType="1" noTextEdit="1"/>
              </p:cNvSpPr>
              <p:nvPr/>
            </p:nvSpPr>
            <p:spPr bwMode="auto">
              <a:xfrm>
                <a:off x="1899286" y="1069350"/>
                <a:ext cx="5860529" cy="2893100"/>
              </a:xfrm>
              <a:prstGeom prst="rect">
                <a:avLst/>
              </a:prstGeom>
              <a:blipFill>
                <a:blip r:embed="rId5"/>
                <a:stretch>
                  <a:fillRect l="-2185" t="-2710" r="-8221" b="-650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8101939" y="2975603"/>
                <a:ext cx="4857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p>
            </p:txBody>
          </p:sp>
        </mc:Choice>
        <mc:Fallback xmlns="">
          <p:sp>
            <p:nvSpPr>
              <p:cNvPr id="36" name="矩形 35"/>
              <p:cNvSpPr>
                <a:spLocks noRot="1" noChangeAspect="1" noMove="1" noResize="1" noEditPoints="1" noAdjustHandles="1" noChangeArrowheads="1" noChangeShapeType="1" noTextEdit="1"/>
              </p:cNvSpPr>
              <p:nvPr/>
            </p:nvSpPr>
            <p:spPr>
              <a:xfrm>
                <a:off x="8101939" y="2975603"/>
                <a:ext cx="485710"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10641053" y="1974352"/>
                <a:ext cx="4905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𝑦</m:t>
                      </m:r>
                    </m:oMath>
                  </m:oMathPara>
                </a14:m>
                <a:endParaRPr lang="zh-CN" altLang="en-US" sz="2800" dirty="0"/>
              </a:p>
            </p:txBody>
          </p:sp>
        </mc:Choice>
        <mc:Fallback xmlns="">
          <p:sp>
            <p:nvSpPr>
              <p:cNvPr id="37" name="矩形 36"/>
              <p:cNvSpPr>
                <a:spLocks noRot="1" noChangeAspect="1" noMove="1" noResize="1" noEditPoints="1" noAdjustHandles="1" noChangeArrowheads="1" noChangeShapeType="1" noTextEdit="1"/>
              </p:cNvSpPr>
              <p:nvPr/>
            </p:nvSpPr>
            <p:spPr>
              <a:xfrm>
                <a:off x="10641053" y="1974352"/>
                <a:ext cx="490584"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8495018" y="445927"/>
                <a:ext cx="4633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𝑧</m:t>
                      </m:r>
                    </m:oMath>
                  </m:oMathPara>
                </a14:m>
                <a:endParaRPr lang="zh-CN" altLang="en-US" sz="2800" dirty="0"/>
              </a:p>
            </p:txBody>
          </p:sp>
        </mc:Choice>
        <mc:Fallback xmlns="">
          <p:sp>
            <p:nvSpPr>
              <p:cNvPr id="38" name="矩形 37"/>
              <p:cNvSpPr>
                <a:spLocks noRot="1" noChangeAspect="1" noMove="1" noResize="1" noEditPoints="1" noAdjustHandles="1" noChangeArrowheads="1" noChangeShapeType="1" noTextEdit="1"/>
              </p:cNvSpPr>
              <p:nvPr/>
            </p:nvSpPr>
            <p:spPr>
              <a:xfrm>
                <a:off x="8495018" y="445927"/>
                <a:ext cx="463332"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8469213" y="2109953"/>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p>
            </p:txBody>
          </p:sp>
        </mc:Choice>
        <mc:Fallback xmlns="">
          <p:sp>
            <p:nvSpPr>
              <p:cNvPr id="39" name="矩形 38"/>
              <p:cNvSpPr>
                <a:spLocks noRot="1" noChangeAspect="1" noMove="1" noResize="1" noEditPoints="1" noAdjustHandles="1" noChangeArrowheads="1" noChangeShapeType="1" noTextEdit="1"/>
              </p:cNvSpPr>
              <p:nvPr/>
            </p:nvSpPr>
            <p:spPr>
              <a:xfrm>
                <a:off x="8469213" y="2109953"/>
                <a:ext cx="534890"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6407333" y="4136047"/>
                <a:ext cx="3430491" cy="5868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𝑟</m:t>
                              </m:r>
                            </m:e>
                          </m:acc>
                        </m:e>
                        <m:sub>
                          <m:r>
                            <a:rPr lang="en-US" altLang="zh-CN" sz="2800" b="0" i="1" smtClean="0">
                              <a:solidFill>
                                <a:srgbClr val="0000FF"/>
                              </a:solidFill>
                              <a:latin typeface="Cambria Math" panose="02040503050406030204" pitchFamily="18" charset="0"/>
                              <a:ea typeface="+mn-ea"/>
                            </a:rPr>
                            <m:t>𝐴</m:t>
                          </m:r>
                        </m:sub>
                      </m:sSub>
                      <m:r>
                        <a:rPr lang="en-US" altLang="zh-CN" sz="2800" b="0" i="1" smtClean="0">
                          <a:solidFill>
                            <a:srgbClr val="0000FF"/>
                          </a:solidFill>
                          <a:latin typeface="Cambria Math" panose="02040503050406030204" pitchFamily="18" charset="0"/>
                          <a:ea typeface="+mn-ea"/>
                        </a:rPr>
                        <m:t>=</m:t>
                      </m:r>
                      <m:sSub>
                        <m:sSubPr>
                          <m:ctrlPr>
                            <a:rPr lang="en-US" altLang="zh-CN" sz="2800" b="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𝑥</m:t>
                          </m:r>
                        </m:e>
                        <m:sub>
                          <m:r>
                            <a:rPr lang="en-US" altLang="zh-CN" sz="2800" b="0" i="1" smtClean="0">
                              <a:solidFill>
                                <a:srgbClr val="0000FF"/>
                              </a:solidFill>
                              <a:latin typeface="Cambria Math" panose="02040503050406030204" pitchFamily="18" charset="0"/>
                              <a:ea typeface="+mn-ea"/>
                            </a:rPr>
                            <m:t>𝐴</m:t>
                          </m:r>
                        </m:sub>
                      </m:sSub>
                      <m:acc>
                        <m:accPr>
                          <m:chr m:val="⃑"/>
                          <m:ctrlPr>
                            <a:rPr lang="en-US" altLang="zh-CN" sz="2800" i="1">
                              <a:solidFill>
                                <a:srgbClr val="0000FF"/>
                              </a:solidFill>
                              <a:latin typeface="Cambria Math" panose="02040503050406030204" pitchFamily="18" charset="0"/>
                              <a:ea typeface="+mn-ea"/>
                            </a:rPr>
                          </m:ctrlPr>
                        </m:accPr>
                        <m:e>
                          <m:r>
                            <a:rPr lang="en-US" altLang="zh-CN" sz="2800" b="0" i="1" smtClean="0">
                              <a:solidFill>
                                <a:srgbClr val="0000FF"/>
                              </a:solidFill>
                              <a:latin typeface="Cambria Math" panose="02040503050406030204" pitchFamily="18" charset="0"/>
                              <a:ea typeface="+mn-ea"/>
                            </a:rPr>
                            <m:t>𝑖</m:t>
                          </m:r>
                        </m:e>
                      </m:acc>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𝑦</m:t>
                          </m:r>
                        </m:e>
                        <m:sub>
                          <m:r>
                            <a:rPr lang="en-US" altLang="zh-CN" sz="2800" i="1">
                              <a:solidFill>
                                <a:srgbClr val="0000FF"/>
                              </a:solidFill>
                              <a:latin typeface="Cambria Math" panose="02040503050406030204" pitchFamily="18" charset="0"/>
                            </a:rPr>
                            <m:t>𝐴</m:t>
                          </m:r>
                        </m:sub>
                      </m:sSub>
                      <m:acc>
                        <m:accPr>
                          <m:chr m:val="⃑"/>
                          <m:ctrlPr>
                            <a:rPr lang="en-US" altLang="zh-CN" sz="2800" i="1">
                              <a:solidFill>
                                <a:srgbClr val="0000FF"/>
                              </a:solidFill>
                              <a:latin typeface="Cambria Math" panose="02040503050406030204" pitchFamily="18" charset="0"/>
                              <a:ea typeface="+mn-ea"/>
                            </a:rPr>
                          </m:ctrlPr>
                        </m:accPr>
                        <m:e>
                          <m:r>
                            <a:rPr lang="en-US" altLang="zh-CN" sz="2800" b="0" i="1" smtClean="0">
                              <a:solidFill>
                                <a:srgbClr val="0000FF"/>
                              </a:solidFill>
                              <a:latin typeface="Cambria Math" panose="02040503050406030204" pitchFamily="18" charset="0"/>
                              <a:ea typeface="+mn-ea"/>
                            </a:rPr>
                            <m:t>𝑗</m:t>
                          </m:r>
                        </m:e>
                      </m:acc>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𝑧</m:t>
                          </m:r>
                        </m:e>
                        <m:sub>
                          <m:r>
                            <a:rPr lang="en-US" altLang="zh-CN" sz="2800" i="1">
                              <a:solidFill>
                                <a:srgbClr val="0000FF"/>
                              </a:solidFill>
                              <a:latin typeface="Cambria Math" panose="02040503050406030204" pitchFamily="18" charset="0"/>
                            </a:rPr>
                            <m:t>𝐴</m:t>
                          </m:r>
                        </m:sub>
                      </m:sSub>
                      <m:acc>
                        <m:accPr>
                          <m:chr m:val="⃑"/>
                          <m:ctrlPr>
                            <a:rPr lang="en-US" altLang="zh-CN" sz="2800" i="1">
                              <a:solidFill>
                                <a:srgbClr val="0000FF"/>
                              </a:solidFill>
                              <a:latin typeface="Cambria Math" panose="02040503050406030204" pitchFamily="18" charset="0"/>
                              <a:ea typeface="+mn-ea"/>
                            </a:rPr>
                          </m:ctrlPr>
                        </m:accPr>
                        <m:e>
                          <m:r>
                            <a:rPr lang="en-US" altLang="zh-CN" sz="2800" b="0" i="1" smtClean="0">
                              <a:solidFill>
                                <a:srgbClr val="0000FF"/>
                              </a:solidFill>
                              <a:latin typeface="Cambria Math" panose="02040503050406030204" pitchFamily="18" charset="0"/>
                              <a:ea typeface="+mn-ea"/>
                            </a:rPr>
                            <m:t>𝑘</m:t>
                          </m:r>
                        </m:e>
                      </m:acc>
                    </m:oMath>
                  </m:oMathPara>
                </a14:m>
                <a:endParaRPr lang="zh-CN" altLang="en-US" sz="2800" dirty="0">
                  <a:latin typeface="+mn-lt"/>
                  <a:ea typeface="+mn-ea"/>
                </a:endParaRPr>
              </a:p>
            </p:txBody>
          </p:sp>
        </mc:Choice>
        <mc:Fallback xmlns="">
          <p:sp>
            <p:nvSpPr>
              <p:cNvPr id="40" name="矩形 39"/>
              <p:cNvSpPr>
                <a:spLocks noRot="1" noChangeAspect="1" noMove="1" noResize="1" noEditPoints="1" noAdjustHandles="1" noChangeArrowheads="1" noChangeShapeType="1" noTextEdit="1"/>
              </p:cNvSpPr>
              <p:nvPr/>
            </p:nvSpPr>
            <p:spPr>
              <a:xfrm>
                <a:off x="6407333" y="4136047"/>
                <a:ext cx="3430491" cy="58689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1899286" y="4136047"/>
                <a:ext cx="3539238" cy="5868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𝑟</m:t>
                              </m:r>
                            </m:e>
                          </m:acc>
                        </m:e>
                        <m:sub>
                          <m:r>
                            <a:rPr lang="en-US" altLang="zh-CN" sz="2800" b="0" i="1" smtClean="0">
                              <a:solidFill>
                                <a:srgbClr val="0000FF"/>
                              </a:solidFill>
                              <a:latin typeface="Cambria Math" panose="02040503050406030204" pitchFamily="18" charset="0"/>
                              <a:ea typeface="+mn-ea"/>
                            </a:rPr>
                            <m:t>𝐵</m:t>
                          </m:r>
                        </m:sub>
                      </m:sSub>
                      <m:r>
                        <a:rPr lang="en-US" altLang="zh-CN" sz="2800" b="0" i="1" smtClean="0">
                          <a:solidFill>
                            <a:srgbClr val="0000FF"/>
                          </a:solidFill>
                          <a:latin typeface="Cambria Math" panose="02040503050406030204" pitchFamily="18" charset="0"/>
                          <a:ea typeface="+mn-ea"/>
                        </a:rPr>
                        <m:t>=</m:t>
                      </m:r>
                      <m:sSub>
                        <m:sSubPr>
                          <m:ctrlPr>
                            <a:rPr lang="en-US" altLang="zh-CN" sz="2800" b="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𝑥</m:t>
                          </m:r>
                        </m:e>
                        <m:sub>
                          <m:r>
                            <a:rPr lang="en-US" altLang="zh-CN" sz="2800" b="0" i="1" smtClean="0">
                              <a:solidFill>
                                <a:srgbClr val="0000FF"/>
                              </a:solidFill>
                              <a:latin typeface="Cambria Math" panose="02040503050406030204" pitchFamily="18" charset="0"/>
                              <a:ea typeface="+mn-ea"/>
                            </a:rPr>
                            <m:t>𝐵</m:t>
                          </m:r>
                        </m:sub>
                      </m:sSub>
                      <m:acc>
                        <m:accPr>
                          <m:chr m:val="⃑"/>
                          <m:ctrlPr>
                            <a:rPr lang="en-US" altLang="zh-CN" sz="2800" i="1">
                              <a:solidFill>
                                <a:srgbClr val="0000FF"/>
                              </a:solidFill>
                              <a:latin typeface="Cambria Math" panose="02040503050406030204" pitchFamily="18" charset="0"/>
                              <a:ea typeface="+mn-ea"/>
                            </a:rPr>
                          </m:ctrlPr>
                        </m:accPr>
                        <m:e>
                          <m:r>
                            <a:rPr lang="en-US" altLang="zh-CN" sz="2800" b="0" i="1" smtClean="0">
                              <a:solidFill>
                                <a:srgbClr val="0000FF"/>
                              </a:solidFill>
                              <a:latin typeface="Cambria Math" panose="02040503050406030204" pitchFamily="18" charset="0"/>
                              <a:ea typeface="+mn-ea"/>
                            </a:rPr>
                            <m:t>𝑖</m:t>
                          </m:r>
                        </m:e>
                      </m:acc>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𝑦</m:t>
                          </m:r>
                        </m:e>
                        <m:sub>
                          <m:r>
                            <a:rPr lang="en-US" altLang="zh-CN" sz="2800" b="0" i="1" smtClean="0">
                              <a:solidFill>
                                <a:srgbClr val="0000FF"/>
                              </a:solidFill>
                              <a:latin typeface="Cambria Math" panose="02040503050406030204" pitchFamily="18" charset="0"/>
                            </a:rPr>
                            <m:t>𝐵</m:t>
                          </m:r>
                        </m:sub>
                      </m:sSub>
                      <m:acc>
                        <m:accPr>
                          <m:chr m:val="⃑"/>
                          <m:ctrlPr>
                            <a:rPr lang="en-US" altLang="zh-CN" sz="2800" i="1">
                              <a:solidFill>
                                <a:srgbClr val="0000FF"/>
                              </a:solidFill>
                              <a:latin typeface="Cambria Math" panose="02040503050406030204" pitchFamily="18" charset="0"/>
                              <a:ea typeface="+mn-ea"/>
                            </a:rPr>
                          </m:ctrlPr>
                        </m:accPr>
                        <m:e>
                          <m:r>
                            <a:rPr lang="en-US" altLang="zh-CN" sz="2800" b="0" i="1" smtClean="0">
                              <a:solidFill>
                                <a:srgbClr val="0000FF"/>
                              </a:solidFill>
                              <a:latin typeface="Cambria Math" panose="02040503050406030204" pitchFamily="18" charset="0"/>
                              <a:ea typeface="+mn-ea"/>
                            </a:rPr>
                            <m:t>𝑗</m:t>
                          </m:r>
                        </m:e>
                      </m:acc>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𝑧</m:t>
                          </m:r>
                        </m:e>
                        <m:sub>
                          <m:r>
                            <a:rPr lang="en-US" altLang="zh-CN" sz="2800" b="0" i="1" smtClean="0">
                              <a:solidFill>
                                <a:srgbClr val="0000FF"/>
                              </a:solidFill>
                              <a:latin typeface="Cambria Math" panose="02040503050406030204" pitchFamily="18" charset="0"/>
                            </a:rPr>
                            <m:t>𝐵</m:t>
                          </m:r>
                        </m:sub>
                      </m:sSub>
                      <m:acc>
                        <m:accPr>
                          <m:chr m:val="⃑"/>
                          <m:ctrlPr>
                            <a:rPr lang="en-US" altLang="zh-CN" sz="2800" i="1">
                              <a:solidFill>
                                <a:srgbClr val="0000FF"/>
                              </a:solidFill>
                              <a:latin typeface="Cambria Math" panose="02040503050406030204" pitchFamily="18" charset="0"/>
                              <a:ea typeface="+mn-ea"/>
                            </a:rPr>
                          </m:ctrlPr>
                        </m:accPr>
                        <m:e>
                          <m:r>
                            <a:rPr lang="en-US" altLang="zh-CN" sz="2800" b="0" i="1" smtClean="0">
                              <a:solidFill>
                                <a:srgbClr val="0000FF"/>
                              </a:solidFill>
                              <a:latin typeface="Cambria Math" panose="02040503050406030204" pitchFamily="18" charset="0"/>
                              <a:ea typeface="+mn-ea"/>
                            </a:rPr>
                            <m:t>𝑘</m:t>
                          </m:r>
                        </m:e>
                      </m:acc>
                    </m:oMath>
                  </m:oMathPara>
                </a14:m>
                <a:endParaRPr lang="zh-CN" altLang="en-US" sz="2800" dirty="0">
                  <a:latin typeface="+mn-lt"/>
                  <a:ea typeface="+mn-ea"/>
                </a:endParaRPr>
              </a:p>
            </p:txBody>
          </p:sp>
        </mc:Choice>
        <mc:Fallback xmlns="">
          <p:sp>
            <p:nvSpPr>
              <p:cNvPr id="41" name="矩形 40"/>
              <p:cNvSpPr>
                <a:spLocks noRot="1" noChangeAspect="1" noMove="1" noResize="1" noEditPoints="1" noAdjustHandles="1" noChangeArrowheads="1" noChangeShapeType="1" noTextEdit="1"/>
              </p:cNvSpPr>
              <p:nvPr/>
            </p:nvSpPr>
            <p:spPr>
              <a:xfrm>
                <a:off x="1899286" y="4136047"/>
                <a:ext cx="3539238" cy="58689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3668905" y="3469370"/>
                <a:ext cx="21982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𝑟</m:t>
                          </m:r>
                        </m:e>
                      </m:acc>
                      <m:r>
                        <a:rPr lang="en-US" altLang="zh-CN" sz="2800" b="0" i="1" smtClean="0">
                          <a:solidFill>
                            <a:srgbClr val="FF0000"/>
                          </a:solidFill>
                          <a:latin typeface="Cambria Math" panose="02040503050406030204" pitchFamily="18" charset="0"/>
                          <a:ea typeface="+mn-ea"/>
                        </a:rPr>
                        <m:t>=</m:t>
                      </m:r>
                      <m:sSub>
                        <m:sSubPr>
                          <m:ctrlPr>
                            <a:rPr lang="en-US" altLang="zh-CN" sz="2800" i="1" smtClean="0">
                              <a:solidFill>
                                <a:srgbClr val="FF0000"/>
                              </a:solidFill>
                              <a:latin typeface="Cambria Math" panose="02040503050406030204" pitchFamily="18" charset="0"/>
                              <a:ea typeface="+mn-ea"/>
                            </a:rPr>
                          </m:ctrlPr>
                        </m:sSubPr>
                        <m:e>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𝑟</m:t>
                              </m:r>
                            </m:e>
                          </m:acc>
                        </m:e>
                        <m:sub>
                          <m:r>
                            <a:rPr lang="en-US" altLang="zh-CN" sz="2800" b="0" i="1" smtClean="0">
                              <a:solidFill>
                                <a:srgbClr val="FF0000"/>
                              </a:solidFill>
                              <a:latin typeface="Cambria Math" panose="02040503050406030204" pitchFamily="18" charset="0"/>
                              <a:ea typeface="+mn-ea"/>
                            </a:rPr>
                            <m:t>𝐵</m:t>
                          </m:r>
                        </m:sub>
                      </m:sSub>
                      <m:r>
                        <a:rPr lang="en-US" altLang="zh-CN" sz="2800" b="0" i="1" smtClean="0">
                          <a:solidFill>
                            <a:srgbClr val="FF0000"/>
                          </a:solidFill>
                          <a:latin typeface="Cambria Math" panose="02040503050406030204" pitchFamily="18" charset="0"/>
                          <a:ea typeface="+mn-ea"/>
                        </a:rPr>
                        <m:t>−</m:t>
                      </m:r>
                      <m:sSub>
                        <m:sSubPr>
                          <m:ctrlPr>
                            <a:rPr lang="en-US" altLang="zh-CN" sz="2800" i="1">
                              <a:solidFill>
                                <a:srgbClr val="FF0000"/>
                              </a:solidFill>
                              <a:latin typeface="Cambria Math" panose="02040503050406030204" pitchFamily="18" charset="0"/>
                            </a:rPr>
                          </m:ctrlPr>
                        </m:sSubPr>
                        <m:e>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𝑟</m:t>
                              </m:r>
                            </m:e>
                          </m:acc>
                        </m:e>
                        <m:sub>
                          <m:r>
                            <a:rPr lang="en-US" altLang="zh-CN" sz="2800" b="0" i="1" smtClean="0">
                              <a:solidFill>
                                <a:srgbClr val="FF0000"/>
                              </a:solidFill>
                              <a:latin typeface="Cambria Math" panose="02040503050406030204" pitchFamily="18" charset="0"/>
                            </a:rPr>
                            <m:t>𝐴</m:t>
                          </m:r>
                        </m:sub>
                      </m:sSub>
                    </m:oMath>
                  </m:oMathPara>
                </a14:m>
                <a:endParaRPr lang="zh-CN" altLang="en-US" sz="2800" dirty="0">
                  <a:solidFill>
                    <a:srgbClr val="FF0000"/>
                  </a:solidFill>
                  <a:latin typeface="+mn-lt"/>
                  <a:ea typeface="+mn-ea"/>
                </a:endParaRPr>
              </a:p>
            </p:txBody>
          </p:sp>
        </mc:Choice>
        <mc:Fallback xmlns="">
          <p:sp>
            <p:nvSpPr>
              <p:cNvPr id="42" name="矩形 41"/>
              <p:cNvSpPr>
                <a:spLocks noRot="1" noChangeAspect="1" noMove="1" noResize="1" noEditPoints="1" noAdjustHandles="1" noChangeArrowheads="1" noChangeShapeType="1" noTextEdit="1"/>
              </p:cNvSpPr>
              <p:nvPr/>
            </p:nvSpPr>
            <p:spPr>
              <a:xfrm>
                <a:off x="3668905" y="3469370"/>
                <a:ext cx="2198229"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3014994" y="4979787"/>
                <a:ext cx="6822830" cy="5868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𝑟</m:t>
                          </m:r>
                        </m:e>
                      </m:acc>
                      <m:r>
                        <a:rPr lang="en-US" altLang="zh-CN" sz="2800" b="0" i="1" smtClean="0">
                          <a:solidFill>
                            <a:srgbClr val="0000FF"/>
                          </a:solidFill>
                          <a:latin typeface="Cambria Math" panose="02040503050406030204" pitchFamily="18" charset="0"/>
                          <a:ea typeface="+mn-ea"/>
                        </a:rPr>
                        <m:t>=</m:t>
                      </m:r>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𝑥</m:t>
                          </m:r>
                        </m:e>
                        <m:sub>
                          <m:r>
                            <a:rPr lang="en-US" altLang="zh-CN" sz="2800" i="1">
                              <a:solidFill>
                                <a:srgbClr val="0000FF"/>
                              </a:solidFill>
                              <a:latin typeface="Cambria Math" panose="02040503050406030204" pitchFamily="18" charset="0"/>
                            </a:rPr>
                            <m:t>𝐵</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𝑥</m:t>
                          </m:r>
                        </m:e>
                        <m:sub>
                          <m:r>
                            <a:rPr lang="en-US" altLang="zh-CN" sz="2800" i="1">
                              <a:solidFill>
                                <a:srgbClr val="0000FF"/>
                              </a:solidFill>
                              <a:latin typeface="Cambria Math" panose="02040503050406030204" pitchFamily="18" charset="0"/>
                            </a:rPr>
                            <m:t>𝐴</m:t>
                          </m:r>
                        </m:sub>
                      </m:sSub>
                      <m:r>
                        <a:rPr lang="en-US" altLang="zh-CN" sz="2800" i="1">
                          <a:solidFill>
                            <a:srgbClr val="0000FF"/>
                          </a:solidFill>
                          <a:latin typeface="Cambria Math" panose="02040503050406030204" pitchFamily="18" charset="0"/>
                        </a:rPr>
                        <m:t>)</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𝑖</m:t>
                          </m:r>
                        </m:e>
                      </m:acc>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𝑦</m:t>
                          </m:r>
                        </m:e>
                        <m:sub>
                          <m:r>
                            <a:rPr lang="en-US" altLang="zh-CN" sz="2800" i="1">
                              <a:solidFill>
                                <a:srgbClr val="0000FF"/>
                              </a:solidFill>
                              <a:latin typeface="Cambria Math" panose="02040503050406030204" pitchFamily="18" charset="0"/>
                            </a:rPr>
                            <m:t>𝐵</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𝑦</m:t>
                          </m:r>
                        </m:e>
                        <m:sub>
                          <m:r>
                            <a:rPr lang="en-US" altLang="zh-CN" sz="2800" i="1">
                              <a:solidFill>
                                <a:srgbClr val="0000FF"/>
                              </a:solidFill>
                              <a:latin typeface="Cambria Math" panose="02040503050406030204" pitchFamily="18" charset="0"/>
                            </a:rPr>
                            <m:t>𝐴</m:t>
                          </m:r>
                        </m:sub>
                      </m:sSub>
                      <m:r>
                        <a:rPr lang="en-US" altLang="zh-CN" sz="2800" i="1">
                          <a:solidFill>
                            <a:srgbClr val="0000FF"/>
                          </a:solidFill>
                          <a:latin typeface="Cambria Math" panose="02040503050406030204" pitchFamily="18" charset="0"/>
                        </a:rPr>
                        <m:t>)</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𝑗</m:t>
                          </m:r>
                        </m:e>
                      </m:acc>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𝑧</m:t>
                          </m:r>
                        </m:e>
                        <m:sub>
                          <m:r>
                            <a:rPr lang="en-US" altLang="zh-CN" sz="2800" i="1">
                              <a:solidFill>
                                <a:srgbClr val="0000FF"/>
                              </a:solidFill>
                              <a:latin typeface="Cambria Math" panose="02040503050406030204" pitchFamily="18" charset="0"/>
                            </a:rPr>
                            <m:t>𝐵</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𝑧</m:t>
                          </m:r>
                        </m:e>
                        <m:sub>
                          <m:r>
                            <a:rPr lang="en-US" altLang="zh-CN" sz="2800" i="1">
                              <a:solidFill>
                                <a:srgbClr val="0000FF"/>
                              </a:solidFill>
                              <a:latin typeface="Cambria Math" panose="02040503050406030204" pitchFamily="18" charset="0"/>
                            </a:rPr>
                            <m:t>𝐴</m:t>
                          </m:r>
                        </m:sub>
                      </m:sSub>
                      <m:r>
                        <a:rPr lang="en-US" altLang="zh-CN" sz="2800" i="1">
                          <a:solidFill>
                            <a:srgbClr val="0000FF"/>
                          </a:solidFill>
                          <a:latin typeface="Cambria Math" panose="02040503050406030204" pitchFamily="18" charset="0"/>
                        </a:rPr>
                        <m:t>)</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𝑘</m:t>
                          </m:r>
                        </m:e>
                      </m:acc>
                    </m:oMath>
                  </m:oMathPara>
                </a14:m>
                <a:endParaRPr lang="zh-CN" altLang="en-US" sz="2800" dirty="0">
                  <a:latin typeface="+mn-lt"/>
                  <a:ea typeface="+mn-ea"/>
                </a:endParaRPr>
              </a:p>
            </p:txBody>
          </p:sp>
        </mc:Choice>
        <mc:Fallback xmlns="">
          <p:sp>
            <p:nvSpPr>
              <p:cNvPr id="46" name="矩形 45"/>
              <p:cNvSpPr>
                <a:spLocks noRot="1" noChangeAspect="1" noMove="1" noResize="1" noEditPoints="1" noAdjustHandles="1" noChangeArrowheads="1" noChangeShapeType="1" noTextEdit="1"/>
              </p:cNvSpPr>
              <p:nvPr/>
            </p:nvSpPr>
            <p:spPr>
              <a:xfrm>
                <a:off x="3014994" y="4979787"/>
                <a:ext cx="6822830" cy="586892"/>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3503330" y="5710136"/>
                <a:ext cx="3181640" cy="5868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𝑥</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𝑖</m:t>
                          </m:r>
                        </m:e>
                      </m:acc>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𝑦</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𝑗</m:t>
                          </m:r>
                        </m:e>
                      </m:acc>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𝑧</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𝑘</m:t>
                          </m:r>
                        </m:e>
                      </m:acc>
                    </m:oMath>
                  </m:oMathPara>
                </a14:m>
                <a:endParaRPr lang="zh-CN" altLang="en-US" sz="2800" dirty="0">
                  <a:latin typeface="+mn-lt"/>
                  <a:ea typeface="+mn-ea"/>
                </a:endParaRPr>
              </a:p>
            </p:txBody>
          </p:sp>
        </mc:Choice>
        <mc:Fallback xmlns="">
          <p:sp>
            <p:nvSpPr>
              <p:cNvPr id="47" name="矩形 46"/>
              <p:cNvSpPr>
                <a:spLocks noRot="1" noChangeAspect="1" noMove="1" noResize="1" noEditPoints="1" noAdjustHandles="1" noChangeArrowheads="1" noChangeShapeType="1" noTextEdit="1"/>
              </p:cNvSpPr>
              <p:nvPr/>
            </p:nvSpPr>
            <p:spPr>
              <a:xfrm>
                <a:off x="3503330" y="5710136"/>
                <a:ext cx="3181640" cy="586892"/>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8894811" y="1169900"/>
                <a:ext cx="5791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𝑟</m:t>
                              </m:r>
                            </m:e>
                          </m:acc>
                        </m:e>
                        <m:sub>
                          <m:r>
                            <a:rPr lang="en-US" altLang="zh-CN" sz="2800" b="0" i="1" smtClean="0">
                              <a:solidFill>
                                <a:srgbClr val="0000FF"/>
                              </a:solidFill>
                              <a:latin typeface="Cambria Math" panose="02040503050406030204" pitchFamily="18" charset="0"/>
                              <a:ea typeface="+mn-ea"/>
                            </a:rPr>
                            <m:t>𝐴</m:t>
                          </m:r>
                        </m:sub>
                      </m:sSub>
                    </m:oMath>
                  </m:oMathPara>
                </a14:m>
                <a:endParaRPr lang="zh-CN" altLang="en-US" sz="2800" dirty="0">
                  <a:latin typeface="+mn-lt"/>
                  <a:ea typeface="+mn-ea"/>
                </a:endParaRPr>
              </a:p>
            </p:txBody>
          </p:sp>
        </mc:Choice>
        <mc:Fallback xmlns="">
          <p:sp>
            <p:nvSpPr>
              <p:cNvPr id="48" name="矩形 47"/>
              <p:cNvSpPr>
                <a:spLocks noRot="1" noChangeAspect="1" noMove="1" noResize="1" noEditPoints="1" noAdjustHandles="1" noChangeArrowheads="1" noChangeShapeType="1" noTextEdit="1"/>
              </p:cNvSpPr>
              <p:nvPr/>
            </p:nvSpPr>
            <p:spPr>
              <a:xfrm>
                <a:off x="8894811" y="1169900"/>
                <a:ext cx="579198"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9477225" y="1532752"/>
                <a:ext cx="6063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𝑟</m:t>
                              </m:r>
                            </m:e>
                          </m:acc>
                        </m:e>
                        <m:sub>
                          <m:r>
                            <a:rPr lang="en-US" altLang="zh-CN" sz="2800" b="0" i="1" smtClean="0">
                              <a:solidFill>
                                <a:srgbClr val="0000FF"/>
                              </a:solidFill>
                              <a:latin typeface="Cambria Math" panose="02040503050406030204" pitchFamily="18" charset="0"/>
                              <a:ea typeface="+mn-ea"/>
                            </a:rPr>
                            <m:t>𝐵</m:t>
                          </m:r>
                        </m:sub>
                      </m:sSub>
                    </m:oMath>
                  </m:oMathPara>
                </a14:m>
                <a:endParaRPr lang="zh-CN" altLang="en-US" sz="2800" dirty="0">
                  <a:latin typeface="+mn-lt"/>
                  <a:ea typeface="+mn-ea"/>
                </a:endParaRPr>
              </a:p>
            </p:txBody>
          </p:sp>
        </mc:Choice>
        <mc:Fallback xmlns="">
          <p:sp>
            <p:nvSpPr>
              <p:cNvPr id="49" name="矩形 48"/>
              <p:cNvSpPr>
                <a:spLocks noRot="1" noChangeAspect="1" noMove="1" noResize="1" noEditPoints="1" noAdjustHandles="1" noChangeArrowheads="1" noChangeShapeType="1" noTextEdit="1"/>
              </p:cNvSpPr>
              <p:nvPr/>
            </p:nvSpPr>
            <p:spPr>
              <a:xfrm>
                <a:off x="9477225" y="1532752"/>
                <a:ext cx="606384"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9990439" y="1229417"/>
                <a:ext cx="66704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𝑟</m:t>
                          </m:r>
                        </m:e>
                      </m:acc>
                    </m:oMath>
                  </m:oMathPara>
                </a14:m>
                <a:endParaRPr lang="zh-CN" altLang="en-US" sz="2800" dirty="0">
                  <a:solidFill>
                    <a:srgbClr val="FF0000"/>
                  </a:solidFill>
                  <a:latin typeface="+mn-lt"/>
                  <a:ea typeface="+mn-ea"/>
                </a:endParaRPr>
              </a:p>
            </p:txBody>
          </p:sp>
        </mc:Choice>
        <mc:Fallback xmlns="">
          <p:sp>
            <p:nvSpPr>
              <p:cNvPr id="50" name="矩形 49"/>
              <p:cNvSpPr>
                <a:spLocks noRot="1" noChangeAspect="1" noMove="1" noResize="1" noEditPoints="1" noAdjustHandles="1" noChangeArrowheads="1" noChangeShapeType="1" noTextEdit="1"/>
              </p:cNvSpPr>
              <p:nvPr/>
            </p:nvSpPr>
            <p:spPr>
              <a:xfrm>
                <a:off x="9990439" y="1229417"/>
                <a:ext cx="667042" cy="52322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10334711" y="1607838"/>
                <a:ext cx="66704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𝑟</m:t>
                      </m:r>
                    </m:oMath>
                  </m:oMathPara>
                </a14:m>
                <a:endParaRPr lang="zh-CN" altLang="en-US" sz="2800" dirty="0">
                  <a:latin typeface="+mn-lt"/>
                  <a:ea typeface="+mn-ea"/>
                </a:endParaRPr>
              </a:p>
            </p:txBody>
          </p:sp>
        </mc:Choice>
        <mc:Fallback xmlns="">
          <p:sp>
            <p:nvSpPr>
              <p:cNvPr id="51" name="矩形 50"/>
              <p:cNvSpPr>
                <a:spLocks noRot="1" noChangeAspect="1" noMove="1" noResize="1" noEditPoints="1" noAdjustHandles="1" noChangeArrowheads="1" noChangeShapeType="1" noTextEdit="1"/>
              </p:cNvSpPr>
              <p:nvPr/>
            </p:nvSpPr>
            <p:spPr>
              <a:xfrm>
                <a:off x="10334711" y="1607838"/>
                <a:ext cx="667042"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9374135" y="585131"/>
                <a:ext cx="5055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𝐴</m:t>
                      </m:r>
                    </m:oMath>
                  </m:oMathPara>
                </a14:m>
                <a:endParaRPr lang="zh-CN" altLang="en-US" sz="2800" dirty="0">
                  <a:latin typeface="+mn-lt"/>
                  <a:ea typeface="+mn-ea"/>
                </a:endParaRPr>
              </a:p>
            </p:txBody>
          </p:sp>
        </mc:Choice>
        <mc:Fallback xmlns="">
          <p:sp>
            <p:nvSpPr>
              <p:cNvPr id="52" name="矩形 51"/>
              <p:cNvSpPr>
                <a:spLocks noRot="1" noChangeAspect="1" noMove="1" noResize="1" noEditPoints="1" noAdjustHandles="1" noChangeArrowheads="1" noChangeShapeType="1" noTextEdit="1"/>
              </p:cNvSpPr>
              <p:nvPr/>
            </p:nvSpPr>
            <p:spPr>
              <a:xfrm>
                <a:off x="9374135" y="585131"/>
                <a:ext cx="505587" cy="52322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10784713" y="1229801"/>
                <a:ext cx="51969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𝐵</m:t>
                      </m:r>
                    </m:oMath>
                  </m:oMathPara>
                </a14:m>
                <a:endParaRPr lang="zh-CN" altLang="en-US" sz="2800" dirty="0">
                  <a:latin typeface="+mn-lt"/>
                  <a:ea typeface="+mn-ea"/>
                </a:endParaRPr>
              </a:p>
            </p:txBody>
          </p:sp>
        </mc:Choice>
        <mc:Fallback xmlns="">
          <p:sp>
            <p:nvSpPr>
              <p:cNvPr id="53" name="矩形 52"/>
              <p:cNvSpPr>
                <a:spLocks noRot="1" noChangeAspect="1" noMove="1" noResize="1" noEditPoints="1" noAdjustHandles="1" noChangeArrowheads="1" noChangeShapeType="1" noTextEdit="1"/>
              </p:cNvSpPr>
              <p:nvPr/>
            </p:nvSpPr>
            <p:spPr>
              <a:xfrm>
                <a:off x="10784713" y="1229801"/>
                <a:ext cx="519693" cy="523220"/>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10155853" y="746476"/>
                <a:ext cx="6601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𝑠</m:t>
                      </m:r>
                    </m:oMath>
                  </m:oMathPara>
                </a14:m>
                <a:endParaRPr lang="zh-CN" altLang="en-US" sz="2800" dirty="0">
                  <a:latin typeface="+mn-lt"/>
                  <a:ea typeface="+mn-ea"/>
                </a:endParaRPr>
              </a:p>
            </p:txBody>
          </p:sp>
        </mc:Choice>
        <mc:Fallback xmlns="">
          <p:sp>
            <p:nvSpPr>
              <p:cNvPr id="54" name="矩形 53"/>
              <p:cNvSpPr>
                <a:spLocks noRot="1" noChangeAspect="1" noMove="1" noResize="1" noEditPoints="1" noAdjustHandles="1" noChangeArrowheads="1" noChangeShapeType="1" noTextEdit="1"/>
              </p:cNvSpPr>
              <p:nvPr/>
            </p:nvSpPr>
            <p:spPr>
              <a:xfrm>
                <a:off x="10155853" y="746476"/>
                <a:ext cx="660117" cy="523220"/>
              </a:xfrm>
              <a:prstGeom prst="rect">
                <a:avLst/>
              </a:prstGeom>
              <a:blipFill>
                <a:blip r:embed="rId2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812811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left)">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5312"/>
                                        </p:tgtEl>
                                        <p:attrNameLst>
                                          <p:attrName>style.visibility</p:attrName>
                                        </p:attrNameLst>
                                      </p:cBhvr>
                                      <p:to>
                                        <p:strVal val="visible"/>
                                      </p:to>
                                    </p:set>
                                    <p:animEffect transition="in" filter="wipe(up)">
                                      <p:cBhvr>
                                        <p:cTn id="17" dur="500"/>
                                        <p:tgtEl>
                                          <p:spTgt spid="553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wipe(left)">
                                      <p:cBhvr>
                                        <p:cTn id="22" dur="500"/>
                                        <p:tgtEl>
                                          <p:spTgt spid="3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55311"/>
                                        </p:tgtEl>
                                        <p:attrNameLst>
                                          <p:attrName>style.visibility</p:attrName>
                                        </p:attrNameLst>
                                      </p:cBhvr>
                                      <p:to>
                                        <p:strVal val="visible"/>
                                      </p:to>
                                    </p:set>
                                    <p:animEffect transition="in" filter="wipe(left)">
                                      <p:cBhvr>
                                        <p:cTn id="27" dur="500"/>
                                        <p:tgtEl>
                                          <p:spTgt spid="5531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wipe(left)">
                                      <p:cBhvr>
                                        <p:cTn id="32" dur="500"/>
                                        <p:tgtEl>
                                          <p:spTgt spid="3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55313"/>
                                        </p:tgtEl>
                                        <p:attrNameLst>
                                          <p:attrName>style.visibility</p:attrName>
                                        </p:attrNameLst>
                                      </p:cBhvr>
                                      <p:to>
                                        <p:strVal val="visible"/>
                                      </p:to>
                                    </p:set>
                                    <p:animEffect transition="in" filter="wipe(down)">
                                      <p:cBhvr>
                                        <p:cTn id="37" dur="500"/>
                                        <p:tgtEl>
                                          <p:spTgt spid="553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wipe(left)">
                                      <p:cBhvr>
                                        <p:cTn id="42" dur="500"/>
                                        <p:tgtEl>
                                          <p:spTgt spid="38"/>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55329"/>
                                        </p:tgtEl>
                                        <p:attrNameLst>
                                          <p:attrName>style.visibility</p:attrName>
                                        </p:attrNameLst>
                                      </p:cBhvr>
                                      <p:to>
                                        <p:strVal val="visible"/>
                                      </p:to>
                                    </p:set>
                                    <p:animEffect transition="in" filter="wipe(left)">
                                      <p:cBhvr>
                                        <p:cTn id="47" dur="500"/>
                                        <p:tgtEl>
                                          <p:spTgt spid="5532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55314"/>
                                        </p:tgtEl>
                                        <p:attrNameLst>
                                          <p:attrName>style.visibility</p:attrName>
                                        </p:attrNameLst>
                                      </p:cBhvr>
                                      <p:to>
                                        <p:strVal val="visible"/>
                                      </p:to>
                                    </p:set>
                                    <p:animEffect transition="in" filter="wipe(left)">
                                      <p:cBhvr>
                                        <p:cTn id="52" dur="500"/>
                                        <p:tgtEl>
                                          <p:spTgt spid="5531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wipe(left)">
                                      <p:cBhvr>
                                        <p:cTn id="57" dur="500"/>
                                        <p:tgtEl>
                                          <p:spTgt spid="5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8"/>
                                        </p:tgtEl>
                                        <p:attrNameLst>
                                          <p:attrName>style.visibility</p:attrName>
                                        </p:attrNameLst>
                                      </p:cBhvr>
                                      <p:to>
                                        <p:strVal val="visible"/>
                                      </p:to>
                                    </p:set>
                                    <p:animEffect transition="in" filter="wipe(left)">
                                      <p:cBhvr>
                                        <p:cTn id="62" dur="500"/>
                                        <p:tgtEl>
                                          <p:spTgt spid="48"/>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55330"/>
                                        </p:tgtEl>
                                        <p:attrNameLst>
                                          <p:attrName>style.visibility</p:attrName>
                                        </p:attrNameLst>
                                      </p:cBhvr>
                                      <p:to>
                                        <p:strVal val="visible"/>
                                      </p:to>
                                    </p:set>
                                    <p:animEffect transition="in" filter="wipe(left)">
                                      <p:cBhvr>
                                        <p:cTn id="67" dur="500"/>
                                        <p:tgtEl>
                                          <p:spTgt spid="5533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wipe(left)">
                                      <p:cBhvr>
                                        <p:cTn id="72" dur="500"/>
                                        <p:tgtEl>
                                          <p:spTgt spid="5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49"/>
                                        </p:tgtEl>
                                        <p:attrNameLst>
                                          <p:attrName>style.visibility</p:attrName>
                                        </p:attrNameLst>
                                      </p:cBhvr>
                                      <p:to>
                                        <p:strVal val="visible"/>
                                      </p:to>
                                    </p:set>
                                    <p:animEffect transition="in" filter="wipe(left)">
                                      <p:cBhvr>
                                        <p:cTn id="77" dur="500"/>
                                        <p:tgtEl>
                                          <p:spTgt spid="49"/>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nodeType="clickEffect">
                                  <p:stCondLst>
                                    <p:cond delay="0"/>
                                  </p:stCondLst>
                                  <p:childTnLst>
                                    <p:set>
                                      <p:cBhvr>
                                        <p:cTn id="81" dur="1" fill="hold">
                                          <p:stCondLst>
                                            <p:cond delay="0"/>
                                          </p:stCondLst>
                                        </p:cTn>
                                        <p:tgtEl>
                                          <p:spTgt spid="55331"/>
                                        </p:tgtEl>
                                        <p:attrNameLst>
                                          <p:attrName>style.visibility</p:attrName>
                                        </p:attrNameLst>
                                      </p:cBhvr>
                                      <p:to>
                                        <p:strVal val="visible"/>
                                      </p:to>
                                    </p:set>
                                    <p:animEffect transition="in" filter="wipe(left)">
                                      <p:cBhvr>
                                        <p:cTn id="82" dur="500"/>
                                        <p:tgtEl>
                                          <p:spTgt spid="5533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50"/>
                                        </p:tgtEl>
                                        <p:attrNameLst>
                                          <p:attrName>style.visibility</p:attrName>
                                        </p:attrNameLst>
                                      </p:cBhvr>
                                      <p:to>
                                        <p:strVal val="visible"/>
                                      </p:to>
                                    </p:set>
                                    <p:animEffect transition="in" filter="wipe(left)">
                                      <p:cBhvr>
                                        <p:cTn id="87" dur="500"/>
                                        <p:tgtEl>
                                          <p:spTgt spid="50"/>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35"/>
                                        </p:tgtEl>
                                        <p:attrNameLst>
                                          <p:attrName>style.visibility</p:attrName>
                                        </p:attrNameLst>
                                      </p:cBhvr>
                                      <p:to>
                                        <p:strVal val="visible"/>
                                      </p:to>
                                    </p:set>
                                    <p:animEffect transition="in" filter="wipe(left)">
                                      <p:cBhvr>
                                        <p:cTn id="92" dur="500"/>
                                        <p:tgtEl>
                                          <p:spTgt spid="35"/>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42"/>
                                        </p:tgtEl>
                                        <p:attrNameLst>
                                          <p:attrName>style.visibility</p:attrName>
                                        </p:attrNameLst>
                                      </p:cBhvr>
                                      <p:to>
                                        <p:strVal val="visible"/>
                                      </p:to>
                                    </p:set>
                                    <p:animEffect transition="in" filter="wipe(left)">
                                      <p:cBhvr>
                                        <p:cTn id="97" dur="500"/>
                                        <p:tgtEl>
                                          <p:spTgt spid="42"/>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41"/>
                                        </p:tgtEl>
                                        <p:attrNameLst>
                                          <p:attrName>style.visibility</p:attrName>
                                        </p:attrNameLst>
                                      </p:cBhvr>
                                      <p:to>
                                        <p:strVal val="visible"/>
                                      </p:to>
                                    </p:set>
                                    <p:animEffect transition="in" filter="wipe(left)">
                                      <p:cBhvr>
                                        <p:cTn id="102" dur="500"/>
                                        <p:tgtEl>
                                          <p:spTgt spid="41"/>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40"/>
                                        </p:tgtEl>
                                        <p:attrNameLst>
                                          <p:attrName>style.visibility</p:attrName>
                                        </p:attrNameLst>
                                      </p:cBhvr>
                                      <p:to>
                                        <p:strVal val="visible"/>
                                      </p:to>
                                    </p:set>
                                    <p:animEffect transition="in" filter="wipe(left)">
                                      <p:cBhvr>
                                        <p:cTn id="107" dur="500"/>
                                        <p:tgtEl>
                                          <p:spTgt spid="40"/>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46"/>
                                        </p:tgtEl>
                                        <p:attrNameLst>
                                          <p:attrName>style.visibility</p:attrName>
                                        </p:attrNameLst>
                                      </p:cBhvr>
                                      <p:to>
                                        <p:strVal val="visible"/>
                                      </p:to>
                                    </p:set>
                                    <p:animEffect transition="in" filter="wipe(left)">
                                      <p:cBhvr>
                                        <p:cTn id="112" dur="500"/>
                                        <p:tgtEl>
                                          <p:spTgt spid="46"/>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47"/>
                                        </p:tgtEl>
                                        <p:attrNameLst>
                                          <p:attrName>style.visibility</p:attrName>
                                        </p:attrNameLst>
                                      </p:cBhvr>
                                      <p:to>
                                        <p:strVal val="visible"/>
                                      </p:to>
                                    </p:set>
                                    <p:animEffect transition="in" filter="wipe(left)">
                                      <p:cBhvr>
                                        <p:cTn id="117" dur="500"/>
                                        <p:tgtEl>
                                          <p:spTgt spid="47"/>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nodeType="clickEffect">
                                  <p:stCondLst>
                                    <p:cond delay="0"/>
                                  </p:stCondLst>
                                  <p:childTnLst>
                                    <p:set>
                                      <p:cBhvr>
                                        <p:cTn id="121" dur="1" fill="hold">
                                          <p:stCondLst>
                                            <p:cond delay="0"/>
                                          </p:stCondLst>
                                        </p:cTn>
                                        <p:tgtEl>
                                          <p:spTgt spid="55332"/>
                                        </p:tgtEl>
                                        <p:attrNameLst>
                                          <p:attrName>style.visibility</p:attrName>
                                        </p:attrNameLst>
                                      </p:cBhvr>
                                      <p:to>
                                        <p:strVal val="visible"/>
                                      </p:to>
                                    </p:set>
                                    <p:animEffect transition="in" filter="wipe(left)">
                                      <p:cBhvr>
                                        <p:cTn id="122" dur="500"/>
                                        <p:tgtEl>
                                          <p:spTgt spid="55332"/>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51"/>
                                        </p:tgtEl>
                                        <p:attrNameLst>
                                          <p:attrName>style.visibility</p:attrName>
                                        </p:attrNameLst>
                                      </p:cBhvr>
                                      <p:to>
                                        <p:strVal val="visible"/>
                                      </p:to>
                                    </p:set>
                                    <p:animEffect transition="in" filter="wipe(left)">
                                      <p:cBhvr>
                                        <p:cTn id="127" dur="500"/>
                                        <p:tgtEl>
                                          <p:spTgt spid="51"/>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54"/>
                                        </p:tgtEl>
                                        <p:attrNameLst>
                                          <p:attrName>style.visibility</p:attrName>
                                        </p:attrNameLst>
                                      </p:cBhvr>
                                      <p:to>
                                        <p:strVal val="visible"/>
                                      </p:to>
                                    </p:set>
                                    <p:animEffect transition="in" filter="wipe(left)">
                                      <p:cBhvr>
                                        <p:cTn id="13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37" grpId="0"/>
      <p:bldP spid="38" grpId="0"/>
      <p:bldP spid="39" grpId="0"/>
      <p:bldP spid="40" grpId="0"/>
      <p:bldP spid="41" grpId="0"/>
      <p:bldP spid="42" grpId="0"/>
      <p:bldP spid="46" grpId="0"/>
      <p:bldP spid="47" grpId="0"/>
      <p:bldP spid="48" grpId="0"/>
      <p:bldP spid="49" grpId="0"/>
      <p:bldP spid="50" grpId="0"/>
      <p:bldP spid="51" grpId="0"/>
      <p:bldP spid="52" grpId="0"/>
      <p:bldP spid="53" grpId="0"/>
      <p:bldP spid="5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5" name="Text Box 5"/>
          <p:cNvSpPr txBox="1">
            <a:spLocks noChangeArrowheads="1"/>
          </p:cNvSpPr>
          <p:nvPr/>
        </p:nvSpPr>
        <p:spPr bwMode="auto">
          <a:xfrm>
            <a:off x="2019300" y="1209676"/>
            <a:ext cx="591216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buClrTx/>
              <a:buSzTx/>
              <a:buFontTx/>
              <a:buNone/>
              <a:defRPr b="1">
                <a:solidFill>
                  <a:srgbClr val="0000FF"/>
                </a:solidFill>
              </a:defRPr>
            </a:lvl1pPr>
            <a:lvl2pPr marL="742950" indent="-285750" eaLnBrk="0" hangingPunct="0">
              <a:spcBef>
                <a:spcPct val="20000"/>
              </a:spcBef>
              <a:buChar char="–"/>
              <a:defRPr>
                <a:solidFill>
                  <a:schemeClr val="tx1"/>
                </a:solidFill>
              </a:defRPr>
            </a:lvl2pPr>
            <a:lvl3pPr marL="1143000" indent="-228600" eaLnBrk="0" hangingPunct="0">
              <a:spcBef>
                <a:spcPct val="20000"/>
              </a:spcBef>
              <a:buChar char="•"/>
              <a:defRPr sz="2400">
                <a:solidFill>
                  <a:schemeClr val="tx1"/>
                </a:solidFill>
              </a:defRPr>
            </a:lvl3pPr>
            <a:lvl4pPr marL="1600200" indent="-228600" eaLnBrk="0" hangingPunct="0">
              <a:spcBef>
                <a:spcPct val="20000"/>
              </a:spcBef>
              <a:buChar char="–"/>
              <a:defRPr sz="2000">
                <a:solidFill>
                  <a:schemeClr val="tx1"/>
                </a:solidFill>
              </a:defRPr>
            </a:lvl4pPr>
            <a:lvl5pPr marL="2057400" indent="-228600" eaLnBrk="0" hangingPunct="0">
              <a:spcBef>
                <a:spcPct val="20000"/>
              </a:spcBef>
              <a:buSzPct val="65000"/>
              <a:buChar char="•"/>
              <a:defRPr sz="2000">
                <a:solidFill>
                  <a:schemeClr val="tx1"/>
                </a:solidFill>
              </a:defRPr>
            </a:lvl5pPr>
            <a:lvl6pPr marL="2514600" indent="-228600" eaLnBrk="0" fontAlgn="base" hangingPunct="0">
              <a:spcBef>
                <a:spcPct val="20000"/>
              </a:spcBef>
              <a:spcAft>
                <a:spcPct val="0"/>
              </a:spcAft>
              <a:buSzPct val="65000"/>
              <a:buChar char="•"/>
              <a:defRPr sz="2000">
                <a:solidFill>
                  <a:schemeClr val="tx1"/>
                </a:solidFill>
              </a:defRPr>
            </a:lvl6pPr>
            <a:lvl7pPr marL="2971800" indent="-228600" eaLnBrk="0" fontAlgn="base" hangingPunct="0">
              <a:spcBef>
                <a:spcPct val="20000"/>
              </a:spcBef>
              <a:spcAft>
                <a:spcPct val="0"/>
              </a:spcAft>
              <a:buSzPct val="65000"/>
              <a:buChar char="•"/>
              <a:defRPr sz="2000">
                <a:solidFill>
                  <a:schemeClr val="tx1"/>
                </a:solidFill>
              </a:defRPr>
            </a:lvl7pPr>
            <a:lvl8pPr marL="3429000" indent="-228600" eaLnBrk="0" fontAlgn="base" hangingPunct="0">
              <a:spcBef>
                <a:spcPct val="20000"/>
              </a:spcBef>
              <a:spcAft>
                <a:spcPct val="0"/>
              </a:spcAft>
              <a:buSzPct val="65000"/>
              <a:buChar char="•"/>
              <a:defRPr sz="2000">
                <a:solidFill>
                  <a:schemeClr val="tx1"/>
                </a:solidFill>
              </a:defRPr>
            </a:lvl8pPr>
            <a:lvl9pPr marL="3886200" indent="-228600" eaLnBrk="0" fontAlgn="base" hangingPunct="0">
              <a:spcBef>
                <a:spcPct val="20000"/>
              </a:spcBef>
              <a:spcAft>
                <a:spcPct val="0"/>
              </a:spcAft>
              <a:buSzPct val="65000"/>
              <a:buChar char="•"/>
              <a:defRPr sz="2000">
                <a:solidFill>
                  <a:schemeClr val="tx1"/>
                </a:solidFill>
              </a:defRPr>
            </a:lvl9pPr>
          </a:lstStyle>
          <a:p>
            <a:pPr algn="just"/>
            <a:r>
              <a:rPr lang="en-US" altLang="zh-CN" sz="2800" b="0" dirty="0">
                <a:latin typeface="+mn-lt"/>
                <a:ea typeface="+mn-ea"/>
              </a:rPr>
              <a:t>1</a:t>
            </a:r>
            <a:r>
              <a:rPr lang="zh-CN" altLang="en-US" sz="2800" b="0" dirty="0">
                <a:latin typeface="+mn-lt"/>
                <a:ea typeface="+mn-ea"/>
              </a:rPr>
              <a:t>、</a:t>
            </a:r>
            <a:r>
              <a:rPr lang="zh-CN" altLang="en-US" sz="2800" b="0" dirty="0">
                <a:solidFill>
                  <a:srgbClr val="FF0000"/>
                </a:solidFill>
                <a:latin typeface="+mn-lt"/>
                <a:ea typeface="+mn-ea"/>
              </a:rPr>
              <a:t>位移是矢量</a:t>
            </a:r>
            <a:r>
              <a:rPr lang="zh-CN" altLang="en-US" sz="2800" b="0" dirty="0">
                <a:latin typeface="+mn-lt"/>
                <a:ea typeface="+mn-ea"/>
              </a:rPr>
              <a:t>，有大小和方向，确切反映物体在空间位置的变化，与路径无关，只决定于质点的始末位置。反映了运动的矢量性和叠加性。</a:t>
            </a:r>
          </a:p>
        </p:txBody>
      </p:sp>
      <p:sp>
        <p:nvSpPr>
          <p:cNvPr id="56327" name="Text Box 7"/>
          <p:cNvSpPr txBox="1">
            <a:spLocks noChangeArrowheads="1"/>
          </p:cNvSpPr>
          <p:nvPr/>
        </p:nvSpPr>
        <p:spPr bwMode="auto">
          <a:xfrm>
            <a:off x="2019300" y="3777645"/>
            <a:ext cx="136048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latin typeface="+mn-lt"/>
                <a:ea typeface="+mn-ea"/>
              </a:rPr>
              <a:t>3</a:t>
            </a:r>
            <a:r>
              <a:rPr lang="zh-CN" altLang="en-US" sz="2800" dirty="0">
                <a:solidFill>
                  <a:srgbClr val="0000FF"/>
                </a:solidFill>
                <a:latin typeface="+mn-lt"/>
                <a:ea typeface="+mn-ea"/>
              </a:rPr>
              <a:t>、</a:t>
            </a:r>
            <a:r>
              <a:rPr lang="zh-CN" altLang="en-US" sz="2800" dirty="0">
                <a:solidFill>
                  <a:srgbClr val="3333CC"/>
                </a:solidFill>
                <a:latin typeface="+mn-lt"/>
                <a:ea typeface="+mn-ea"/>
              </a:rPr>
              <a:t> </a:t>
            </a:r>
          </a:p>
        </p:txBody>
      </p:sp>
      <p:sp>
        <p:nvSpPr>
          <p:cNvPr id="56329" name="Text Box 9"/>
          <p:cNvSpPr txBox="1">
            <a:spLocks noChangeArrowheads="1"/>
          </p:cNvSpPr>
          <p:nvPr/>
        </p:nvSpPr>
        <p:spPr bwMode="auto">
          <a:xfrm>
            <a:off x="4243065" y="3841939"/>
            <a:ext cx="55133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a:t>
            </a:r>
            <a:r>
              <a:rPr lang="zh-CN" altLang="en-US" sz="2800" dirty="0">
                <a:solidFill>
                  <a:srgbClr val="FF0000"/>
                </a:solidFill>
                <a:latin typeface="+mn-lt"/>
                <a:ea typeface="+mn-ea"/>
              </a:rPr>
              <a:t>位矢长度的增量</a:t>
            </a:r>
            <a:r>
              <a:rPr lang="zh-CN" altLang="en-US" sz="2800" dirty="0">
                <a:solidFill>
                  <a:srgbClr val="0000FF"/>
                </a:solidFill>
                <a:latin typeface="+mn-lt"/>
                <a:ea typeface="+mn-ea"/>
              </a:rPr>
              <a:t>） </a:t>
            </a:r>
          </a:p>
        </p:txBody>
      </p:sp>
      <p:sp>
        <p:nvSpPr>
          <p:cNvPr id="29" name="Text Box 7"/>
          <p:cNvSpPr txBox="1">
            <a:spLocks noChangeArrowheads="1"/>
          </p:cNvSpPr>
          <p:nvPr/>
        </p:nvSpPr>
        <p:spPr bwMode="auto">
          <a:xfrm>
            <a:off x="2019300" y="5210091"/>
            <a:ext cx="81438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latin typeface="+mn-lt"/>
                <a:ea typeface="+mn-ea"/>
              </a:rPr>
              <a:t>4</a:t>
            </a:r>
            <a:r>
              <a:rPr lang="zh-CN" altLang="en-US" sz="2800" dirty="0">
                <a:solidFill>
                  <a:srgbClr val="0000FF"/>
                </a:solidFill>
                <a:latin typeface="+mn-lt"/>
                <a:ea typeface="+mn-ea"/>
              </a:rPr>
              <a:t>、两点之间的位移是唯一的，而路程不唯一</a:t>
            </a:r>
            <a:r>
              <a:rPr lang="zh-CN" altLang="en-US" sz="2800" dirty="0">
                <a:solidFill>
                  <a:srgbClr val="3333CC"/>
                </a:solidFill>
                <a:latin typeface="+mn-lt"/>
                <a:ea typeface="+mn-ea"/>
              </a:rPr>
              <a:t> </a:t>
            </a:r>
          </a:p>
        </p:txBody>
      </p:sp>
      <mc:AlternateContent xmlns:mc="http://schemas.openxmlformats.org/markup-compatibility/2006" xmlns:a14="http://schemas.microsoft.com/office/drawing/2010/main">
        <mc:Choice Requires="a14">
          <p:sp>
            <p:nvSpPr>
              <p:cNvPr id="16416" name="Text Box 40"/>
              <p:cNvSpPr txBox="1">
                <a:spLocks noChangeArrowheads="1"/>
              </p:cNvSpPr>
              <p:nvPr/>
            </p:nvSpPr>
            <p:spPr bwMode="auto">
              <a:xfrm>
                <a:off x="2019300" y="5858163"/>
                <a:ext cx="4270598"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latin typeface="+mn-lt"/>
                    <a:ea typeface="+mn-ea"/>
                  </a:rPr>
                  <a:t>5</a:t>
                </a:r>
                <a:r>
                  <a:rPr lang="zh-CN" altLang="en-US" sz="2800" dirty="0">
                    <a:solidFill>
                      <a:srgbClr val="0000FF"/>
                    </a:solidFill>
                    <a:latin typeface="+mn-lt"/>
                    <a:ea typeface="+mn-ea"/>
                  </a:rPr>
                  <a:t>、什么情况</a:t>
                </a:r>
                <a14:m>
                  <m:oMath xmlns:m="http://schemas.openxmlformats.org/officeDocument/2006/math">
                    <m:d>
                      <m:dPr>
                        <m:begChr m:val="|"/>
                        <m:endChr m:val="|"/>
                        <m:ctrlPr>
                          <a:rPr lang="en-US" altLang="zh-CN" sz="2800" i="1">
                            <a:solidFill>
                              <a:srgbClr val="0000FF"/>
                            </a:solidFill>
                            <a:latin typeface="Cambria Math" panose="02040503050406030204" pitchFamily="18" charset="0"/>
                          </a:rPr>
                        </m:ctrlPr>
                      </m:dPr>
                      <m:e>
                        <m:r>
                          <a:rPr lang="en-US" altLang="zh-CN" sz="2800" i="1">
                            <a:solidFill>
                              <a:srgbClr val="0000FF"/>
                            </a:solidFill>
                            <a:latin typeface="Cambria Math" panose="02040503050406030204" pitchFamily="18" charset="0"/>
                          </a:rPr>
                          <m:t>∆</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𝑟</m:t>
                            </m:r>
                          </m:e>
                        </m:acc>
                      </m:e>
                    </m:d>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𝑠</m:t>
                    </m:r>
                  </m:oMath>
                </a14:m>
                <a:r>
                  <a:rPr lang="zh-CN" altLang="en-US" sz="2800" dirty="0">
                    <a:solidFill>
                      <a:srgbClr val="0000FF"/>
                    </a:solidFill>
                    <a:latin typeface="+mn-lt"/>
                    <a:ea typeface="+mn-ea"/>
                  </a:rPr>
                  <a:t>？</a:t>
                </a:r>
              </a:p>
            </p:txBody>
          </p:sp>
        </mc:Choice>
        <mc:Fallback xmlns="">
          <p:sp>
            <p:nvSpPr>
              <p:cNvPr id="16416" name="Text Box 40"/>
              <p:cNvSpPr txBox="1">
                <a:spLocks noRot="1" noChangeAspect="1" noMove="1" noResize="1" noEditPoints="1" noAdjustHandles="1" noChangeArrowheads="1" noChangeShapeType="1" noTextEdit="1"/>
              </p:cNvSpPr>
              <p:nvPr/>
            </p:nvSpPr>
            <p:spPr bwMode="auto">
              <a:xfrm>
                <a:off x="2019300" y="5858163"/>
                <a:ext cx="4270598" cy="523220"/>
              </a:xfrm>
              <a:prstGeom prst="rect">
                <a:avLst/>
              </a:prstGeom>
              <a:blipFill>
                <a:blip r:embed="rId2"/>
                <a:stretch>
                  <a:fillRect l="-2853"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7199" name="Text Box 97"/>
          <p:cNvSpPr txBox="1">
            <a:spLocks noChangeArrowheads="1"/>
          </p:cNvSpPr>
          <p:nvPr/>
        </p:nvSpPr>
        <p:spPr bwMode="auto">
          <a:xfrm>
            <a:off x="6252500" y="5858163"/>
            <a:ext cx="4191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不改变方向的直线运动</a:t>
            </a:r>
            <a:endParaRPr lang="en-US" altLang="zh-CN" sz="2800" dirty="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56326" name="Text Box 6"/>
              <p:cNvSpPr txBox="1">
                <a:spLocks noChangeArrowheads="1"/>
              </p:cNvSpPr>
              <p:nvPr/>
            </p:nvSpPr>
            <p:spPr bwMode="auto">
              <a:xfrm>
                <a:off x="2019300" y="3215670"/>
                <a:ext cx="8541196"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latin typeface="+mn-lt"/>
                    <a:ea typeface="+mn-ea"/>
                  </a:rPr>
                  <a:t>2</a:t>
                </a:r>
                <a:r>
                  <a:rPr lang="zh-CN" altLang="en-US" sz="2800" dirty="0">
                    <a:solidFill>
                      <a:srgbClr val="0000FF"/>
                    </a:solidFill>
                    <a:latin typeface="+mn-lt"/>
                    <a:ea typeface="+mn-ea"/>
                  </a:rPr>
                  <a:t>、</a:t>
                </a:r>
                <a:r>
                  <a:rPr lang="zh-CN" altLang="en-US" sz="2800" dirty="0">
                    <a:solidFill>
                      <a:srgbClr val="FF0000"/>
                    </a:solidFill>
                    <a:latin typeface="+mn-lt"/>
                    <a:ea typeface="+mn-ea"/>
                  </a:rPr>
                  <a:t>路程</a:t>
                </a:r>
                <a14:m>
                  <m:oMath xmlns:m="http://schemas.openxmlformats.org/officeDocument/2006/math">
                    <m:r>
                      <a:rPr lang="en-US" altLang="zh-CN" sz="2800" i="1">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𝑠</m:t>
                    </m:r>
                  </m:oMath>
                </a14:m>
                <a:r>
                  <a:rPr lang="zh-CN" altLang="en-US" sz="2800" dirty="0">
                    <a:solidFill>
                      <a:srgbClr val="FF0000"/>
                    </a:solidFill>
                    <a:latin typeface="+mn-lt"/>
                    <a:ea typeface="+mn-ea"/>
                  </a:rPr>
                  <a:t>是标量</a:t>
                </a:r>
                <a:r>
                  <a:rPr lang="zh-CN" altLang="en-US" sz="2800" dirty="0">
                    <a:solidFill>
                      <a:srgbClr val="0000FF"/>
                    </a:solidFill>
                    <a:latin typeface="+mn-lt"/>
                    <a:ea typeface="+mn-ea"/>
                  </a:rPr>
                  <a:t>，表示质点实际运动轨迹的长度 </a:t>
                </a:r>
              </a:p>
            </p:txBody>
          </p:sp>
        </mc:Choice>
        <mc:Fallback xmlns="">
          <p:sp>
            <p:nvSpPr>
              <p:cNvPr id="56326" name="Text Box 6"/>
              <p:cNvSpPr txBox="1">
                <a:spLocks noRot="1" noChangeAspect="1" noMove="1" noResize="1" noEditPoints="1" noAdjustHandles="1" noChangeArrowheads="1" noChangeShapeType="1" noTextEdit="1"/>
              </p:cNvSpPr>
              <p:nvPr/>
            </p:nvSpPr>
            <p:spPr bwMode="auto">
              <a:xfrm>
                <a:off x="2019300" y="3215670"/>
                <a:ext cx="8541196" cy="523220"/>
              </a:xfrm>
              <a:prstGeom prst="rect">
                <a:avLst/>
              </a:prstGeom>
              <a:blipFill>
                <a:blip r:embed="rId3"/>
                <a:stretch>
                  <a:fillRect l="-1428"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6" name="Text Box 15"/>
          <p:cNvSpPr txBox="1">
            <a:spLocks noChangeArrowheads="1"/>
          </p:cNvSpPr>
          <p:nvPr/>
        </p:nvSpPr>
        <p:spPr bwMode="auto">
          <a:xfrm>
            <a:off x="1899286" y="398001"/>
            <a:ext cx="23590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None/>
            </a:pPr>
            <a:r>
              <a:rPr lang="zh-CN" altLang="en-US" sz="2800" dirty="0">
                <a:solidFill>
                  <a:srgbClr val="6600CC"/>
                </a:solidFill>
                <a:latin typeface="+mn-lt"/>
                <a:ea typeface="+mn-ea"/>
              </a:rPr>
              <a:t>说明：</a:t>
            </a:r>
            <a:r>
              <a:rPr lang="zh-CN" altLang="en-US" sz="2800" dirty="0">
                <a:latin typeface="+mn-lt"/>
                <a:ea typeface="+mn-ea"/>
              </a:rPr>
              <a:t> </a:t>
            </a:r>
          </a:p>
        </p:txBody>
      </p:sp>
      <mc:AlternateContent xmlns:mc="http://schemas.openxmlformats.org/markup-compatibility/2006" xmlns:a14="http://schemas.microsoft.com/office/drawing/2010/main">
        <mc:Choice Requires="a14">
          <p:sp>
            <p:nvSpPr>
              <p:cNvPr id="57" name="矩形 56"/>
              <p:cNvSpPr/>
              <p:nvPr/>
            </p:nvSpPr>
            <p:spPr>
              <a:xfrm>
                <a:off x="2488930" y="3839293"/>
                <a:ext cx="1754135"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d>
                        <m:dPr>
                          <m:begChr m:val="|"/>
                          <m:endChr m:val="|"/>
                          <m:ctrlPr>
                            <a:rPr lang="en-US" altLang="zh-CN" sz="2800" i="1" smtClean="0">
                              <a:solidFill>
                                <a:srgbClr val="FF0000"/>
                              </a:solidFill>
                              <a:latin typeface="Cambria Math" panose="02040503050406030204" pitchFamily="18" charset="0"/>
                              <a:ea typeface="+mn-ea"/>
                            </a:rPr>
                          </m:ctrlPr>
                        </m:dPr>
                        <m:e>
                          <m:r>
                            <a:rPr lang="en-US" altLang="zh-CN" sz="2800" i="1">
                              <a:solidFill>
                                <a:srgbClr val="FF0000"/>
                              </a:solidFill>
                              <a:latin typeface="Cambria Math" panose="02040503050406030204" pitchFamily="18" charset="0"/>
                            </a:rPr>
                            <m:t>∆</m:t>
                          </m:r>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𝑟</m:t>
                              </m:r>
                            </m:e>
                          </m:acc>
                        </m:e>
                      </m:d>
                      <m:r>
                        <a:rPr lang="en-US" altLang="zh-CN" sz="2800" i="1" smtClean="0">
                          <a:solidFill>
                            <a:srgbClr val="FF0000"/>
                          </a:solidFill>
                          <a:latin typeface="Cambria Math" panose="02040503050406030204" pitchFamily="18" charset="0"/>
                          <a:ea typeface="Cambria Math" panose="02040503050406030204" pitchFamily="18" charset="0"/>
                        </a:rPr>
                        <m:t>≠</m:t>
                      </m:r>
                      <m:r>
                        <a:rPr lang="en-US" altLang="zh-CN" sz="2800" b="0" i="1">
                          <a:solidFill>
                            <a:srgbClr val="FF0000"/>
                          </a:solidFill>
                          <a:latin typeface="Cambria Math" panose="02040503050406030204" pitchFamily="18" charset="0"/>
                          <a:ea typeface="+mn-ea"/>
                        </a:rPr>
                        <m:t>∆</m:t>
                      </m:r>
                      <m:r>
                        <a:rPr lang="en-US" altLang="zh-CN" sz="2800" b="0" i="1" smtClean="0">
                          <a:solidFill>
                            <a:srgbClr val="FF0000"/>
                          </a:solidFill>
                          <a:latin typeface="Cambria Math" panose="02040503050406030204" pitchFamily="18" charset="0"/>
                          <a:ea typeface="+mn-ea"/>
                        </a:rPr>
                        <m:t>𝑟</m:t>
                      </m:r>
                    </m:oMath>
                  </m:oMathPara>
                </a14:m>
                <a:endParaRPr lang="zh-CN" altLang="en-US" sz="2800" dirty="0">
                  <a:solidFill>
                    <a:srgbClr val="FF0000"/>
                  </a:solidFill>
                  <a:latin typeface="+mn-lt"/>
                  <a:ea typeface="+mn-ea"/>
                </a:endParaRPr>
              </a:p>
            </p:txBody>
          </p:sp>
        </mc:Choice>
        <mc:Fallback xmlns="">
          <p:sp>
            <p:nvSpPr>
              <p:cNvPr id="57" name="矩形 56"/>
              <p:cNvSpPr>
                <a:spLocks noRot="1" noChangeAspect="1" noMove="1" noResize="1" noEditPoints="1" noAdjustHandles="1" noChangeArrowheads="1" noChangeShapeType="1" noTextEdit="1"/>
              </p:cNvSpPr>
              <p:nvPr/>
            </p:nvSpPr>
            <p:spPr>
              <a:xfrm>
                <a:off x="2488930" y="3839293"/>
                <a:ext cx="1754135"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2480699" y="4504997"/>
                <a:ext cx="1755930"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d>
                        <m:dPr>
                          <m:begChr m:val="|"/>
                          <m:endChr m:val="|"/>
                          <m:ctrlPr>
                            <a:rPr lang="en-US" altLang="zh-CN" sz="2800" i="1" smtClean="0">
                              <a:solidFill>
                                <a:srgbClr val="FF0000"/>
                              </a:solidFill>
                              <a:latin typeface="Cambria Math" panose="02040503050406030204" pitchFamily="18" charset="0"/>
                              <a:ea typeface="+mn-ea"/>
                            </a:rPr>
                          </m:ctrlPr>
                        </m:dPr>
                        <m:e>
                          <m:r>
                            <a:rPr lang="en-US" altLang="zh-CN" sz="2800" b="0" i="1" smtClean="0">
                              <a:solidFill>
                                <a:srgbClr val="FF0000"/>
                              </a:solidFill>
                              <a:latin typeface="Cambria Math" panose="02040503050406030204" pitchFamily="18" charset="0"/>
                            </a:rPr>
                            <m:t>𝑑</m:t>
                          </m:r>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𝑟</m:t>
                              </m:r>
                            </m:e>
                          </m:acc>
                        </m:e>
                      </m:d>
                      <m:r>
                        <a:rPr lang="en-US" altLang="zh-CN" sz="280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𝑑</m:t>
                      </m:r>
                      <m:r>
                        <a:rPr lang="en-US" altLang="zh-CN" sz="2800" b="0" i="1" smtClean="0">
                          <a:solidFill>
                            <a:srgbClr val="FF0000"/>
                          </a:solidFill>
                          <a:latin typeface="Cambria Math" panose="02040503050406030204" pitchFamily="18" charset="0"/>
                          <a:ea typeface="+mn-ea"/>
                        </a:rPr>
                        <m:t>𝑟</m:t>
                      </m:r>
                    </m:oMath>
                  </m:oMathPara>
                </a14:m>
                <a:endParaRPr lang="zh-CN" altLang="en-US" sz="2800" dirty="0">
                  <a:solidFill>
                    <a:srgbClr val="FF0000"/>
                  </a:solidFill>
                  <a:latin typeface="+mn-lt"/>
                  <a:ea typeface="+mn-ea"/>
                </a:endParaRPr>
              </a:p>
            </p:txBody>
          </p:sp>
        </mc:Choice>
        <mc:Fallback xmlns="">
          <p:sp>
            <p:nvSpPr>
              <p:cNvPr id="58" name="矩形 57"/>
              <p:cNvSpPr>
                <a:spLocks noRot="1" noChangeAspect="1" noMove="1" noResize="1" noEditPoints="1" noAdjustHandles="1" noChangeArrowheads="1" noChangeShapeType="1" noTextEdit="1"/>
              </p:cNvSpPr>
              <p:nvPr/>
            </p:nvSpPr>
            <p:spPr>
              <a:xfrm>
                <a:off x="2480699" y="4504997"/>
                <a:ext cx="1755930"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4540893" y="4500263"/>
                <a:ext cx="1749005"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d>
                        <m:dPr>
                          <m:begChr m:val="|"/>
                          <m:endChr m:val="|"/>
                          <m:ctrlPr>
                            <a:rPr lang="en-US" altLang="zh-CN" sz="2800" i="1" smtClean="0">
                              <a:solidFill>
                                <a:srgbClr val="FF0000"/>
                              </a:solidFill>
                              <a:latin typeface="Cambria Math" panose="02040503050406030204" pitchFamily="18" charset="0"/>
                              <a:ea typeface="+mn-ea"/>
                            </a:rPr>
                          </m:ctrlPr>
                        </m:dPr>
                        <m:e>
                          <m:r>
                            <a:rPr lang="en-US" altLang="zh-CN" sz="2800" b="0" i="1" smtClean="0">
                              <a:solidFill>
                                <a:srgbClr val="FF0000"/>
                              </a:solidFill>
                              <a:latin typeface="Cambria Math" panose="02040503050406030204" pitchFamily="18" charset="0"/>
                            </a:rPr>
                            <m:t>𝑑</m:t>
                          </m:r>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𝑟</m:t>
                              </m:r>
                            </m:e>
                          </m:acc>
                        </m:e>
                      </m:d>
                      <m:r>
                        <a:rPr lang="en-US" altLang="zh-CN" sz="2800" b="0" i="1" smtClean="0">
                          <a:solidFill>
                            <a:srgbClr val="FF0000"/>
                          </a:solidFill>
                          <a:latin typeface="Cambria Math" panose="02040503050406030204" pitchFamily="18" charset="0"/>
                          <a:ea typeface="+mn-ea"/>
                        </a:rPr>
                        <m:t>=</m:t>
                      </m:r>
                      <m:r>
                        <a:rPr lang="en-US" altLang="zh-CN" sz="2800" b="0" i="1" smtClean="0">
                          <a:solidFill>
                            <a:srgbClr val="FF0000"/>
                          </a:solidFill>
                          <a:latin typeface="Cambria Math" panose="02040503050406030204" pitchFamily="18" charset="0"/>
                          <a:ea typeface="Cambria Math" panose="02040503050406030204" pitchFamily="18" charset="0"/>
                        </a:rPr>
                        <m:t>𝑑𝑠</m:t>
                      </m:r>
                    </m:oMath>
                  </m:oMathPara>
                </a14:m>
                <a:endParaRPr lang="zh-CN" altLang="en-US" sz="2800" dirty="0">
                  <a:solidFill>
                    <a:srgbClr val="FF0000"/>
                  </a:solidFill>
                  <a:latin typeface="+mn-lt"/>
                  <a:ea typeface="+mn-ea"/>
                </a:endParaRPr>
              </a:p>
            </p:txBody>
          </p:sp>
        </mc:Choice>
        <mc:Fallback xmlns="">
          <p:sp>
            <p:nvSpPr>
              <p:cNvPr id="59" name="矩形 58"/>
              <p:cNvSpPr>
                <a:spLocks noRot="1" noChangeAspect="1" noMove="1" noResize="1" noEditPoints="1" noAdjustHandles="1" noChangeArrowheads="1" noChangeShapeType="1" noTextEdit="1"/>
              </p:cNvSpPr>
              <p:nvPr/>
            </p:nvSpPr>
            <p:spPr>
              <a:xfrm>
                <a:off x="4540893" y="4500263"/>
                <a:ext cx="1749005" cy="523220"/>
              </a:xfrm>
              <a:prstGeom prst="rect">
                <a:avLst/>
              </a:prstGeom>
              <a:blipFill>
                <a:blip r:embed="rId6"/>
                <a:stretch>
                  <a:fillRect/>
                </a:stretch>
              </a:blipFill>
            </p:spPr>
            <p:txBody>
              <a:bodyPr/>
              <a:lstStyle/>
              <a:p>
                <a:r>
                  <a:rPr lang="zh-CN" altLang="en-US">
                    <a:noFill/>
                  </a:rPr>
                  <a:t> </a:t>
                </a:r>
              </a:p>
            </p:txBody>
          </p:sp>
        </mc:Fallback>
      </mc:AlternateContent>
      <p:grpSp>
        <p:nvGrpSpPr>
          <p:cNvPr id="2" name="组合 1"/>
          <p:cNvGrpSpPr/>
          <p:nvPr/>
        </p:nvGrpSpPr>
        <p:grpSpPr>
          <a:xfrm>
            <a:off x="8689767" y="187751"/>
            <a:ext cx="3202467" cy="3128604"/>
            <a:chOff x="8101939" y="445927"/>
            <a:chExt cx="3202467" cy="3128604"/>
          </a:xfrm>
        </p:grpSpPr>
        <p:sp>
          <p:nvSpPr>
            <p:cNvPr id="60" name="Line 15"/>
            <p:cNvSpPr>
              <a:spLocks noChangeShapeType="1"/>
            </p:cNvSpPr>
            <p:nvPr/>
          </p:nvSpPr>
          <p:spPr bwMode="auto">
            <a:xfrm>
              <a:off x="8920249" y="2472805"/>
              <a:ext cx="1835150" cy="0"/>
            </a:xfrm>
            <a:prstGeom prst="line">
              <a:avLst/>
            </a:prstGeom>
            <a:noFill/>
            <a:ln w="25400">
              <a:solidFill>
                <a:srgbClr val="000000"/>
              </a:solidFill>
              <a:round/>
              <a:headEnd/>
              <a:tailEnd type="arrow" w="lg" len="lg"/>
            </a:ln>
            <a:extLst>
              <a:ext uri="{909E8E84-426E-40DD-AFC4-6F175D3DCCD1}">
                <a14:hiddenFill xmlns:a14="http://schemas.microsoft.com/office/drawing/2010/main">
                  <a:noFill/>
                </a14:hiddenFill>
              </a:ext>
            </a:extLst>
          </p:spPr>
          <p:txBody>
            <a:bodyPr/>
            <a:lstStyle/>
            <a:p>
              <a:endParaRPr lang="zh-CN" altLang="en-US" sz="2800">
                <a:latin typeface="+mn-lt"/>
                <a:ea typeface="+mn-ea"/>
              </a:endParaRPr>
            </a:p>
          </p:txBody>
        </p:sp>
        <p:sp>
          <p:nvSpPr>
            <p:cNvPr id="61" name="Line 16"/>
            <p:cNvSpPr>
              <a:spLocks noChangeShapeType="1"/>
            </p:cNvSpPr>
            <p:nvPr/>
          </p:nvSpPr>
          <p:spPr bwMode="auto">
            <a:xfrm rot="7998593">
              <a:off x="7824081" y="2906987"/>
              <a:ext cx="1293813" cy="41275"/>
            </a:xfrm>
            <a:prstGeom prst="line">
              <a:avLst/>
            </a:prstGeom>
            <a:noFill/>
            <a:ln w="25400">
              <a:solidFill>
                <a:srgbClr val="000000"/>
              </a:solidFill>
              <a:round/>
              <a:headEnd/>
              <a:tailEnd type="arrow" w="lg" len="lg"/>
            </a:ln>
            <a:extLst>
              <a:ext uri="{909E8E84-426E-40DD-AFC4-6F175D3DCCD1}">
                <a14:hiddenFill xmlns:a14="http://schemas.microsoft.com/office/drawing/2010/main">
                  <a:noFill/>
                </a14:hiddenFill>
              </a:ext>
            </a:extLst>
          </p:spPr>
          <p:txBody>
            <a:bodyPr/>
            <a:lstStyle/>
            <a:p>
              <a:endParaRPr lang="zh-CN" altLang="en-US" sz="2800">
                <a:latin typeface="+mn-lt"/>
                <a:ea typeface="+mn-ea"/>
              </a:endParaRPr>
            </a:p>
          </p:txBody>
        </p:sp>
        <p:sp>
          <p:nvSpPr>
            <p:cNvPr id="62" name="Line 17"/>
            <p:cNvSpPr>
              <a:spLocks noChangeShapeType="1"/>
            </p:cNvSpPr>
            <p:nvPr/>
          </p:nvSpPr>
          <p:spPr bwMode="auto">
            <a:xfrm rot="16200000">
              <a:off x="8051093" y="1578249"/>
              <a:ext cx="1766887" cy="0"/>
            </a:xfrm>
            <a:prstGeom prst="line">
              <a:avLst/>
            </a:prstGeom>
            <a:noFill/>
            <a:ln w="25400">
              <a:solidFill>
                <a:srgbClr val="000000"/>
              </a:solidFill>
              <a:round/>
              <a:headEnd/>
              <a:tailEnd type="arrow" w="lg" len="lg"/>
            </a:ln>
            <a:extLst>
              <a:ext uri="{909E8E84-426E-40DD-AFC4-6F175D3DCCD1}">
                <a14:hiddenFill xmlns:a14="http://schemas.microsoft.com/office/drawing/2010/main">
                  <a:noFill/>
                </a14:hiddenFill>
              </a:ext>
            </a:extLst>
          </p:spPr>
          <p:txBody>
            <a:bodyPr/>
            <a:lstStyle/>
            <a:p>
              <a:endParaRPr lang="zh-CN" altLang="en-US" sz="2800">
                <a:latin typeface="+mn-lt"/>
                <a:ea typeface="+mn-ea"/>
              </a:endParaRPr>
            </a:p>
          </p:txBody>
        </p:sp>
        <p:sp>
          <p:nvSpPr>
            <p:cNvPr id="63" name="Line 18"/>
            <p:cNvSpPr>
              <a:spLocks noChangeShapeType="1"/>
            </p:cNvSpPr>
            <p:nvPr/>
          </p:nvSpPr>
          <p:spPr bwMode="auto">
            <a:xfrm flipV="1">
              <a:off x="8929774" y="1075806"/>
              <a:ext cx="736600" cy="1398587"/>
            </a:xfrm>
            <a:prstGeom prst="line">
              <a:avLst/>
            </a:prstGeom>
            <a:noFill/>
            <a:ln w="25400">
              <a:solidFill>
                <a:srgbClr val="000000"/>
              </a:solidFill>
              <a:round/>
              <a:headEnd/>
              <a:tailEnd type="arrow" w="lg" len="lg"/>
            </a:ln>
            <a:extLst>
              <a:ext uri="{909E8E84-426E-40DD-AFC4-6F175D3DCCD1}">
                <a14:hiddenFill xmlns:a14="http://schemas.microsoft.com/office/drawing/2010/main">
                  <a:noFill/>
                </a14:hiddenFill>
              </a:ext>
            </a:extLst>
          </p:spPr>
          <p:txBody>
            <a:bodyPr/>
            <a:lstStyle/>
            <a:p>
              <a:endParaRPr lang="zh-CN" altLang="en-US" sz="2800">
                <a:latin typeface="+mn-lt"/>
                <a:ea typeface="+mn-ea"/>
              </a:endParaRPr>
            </a:p>
          </p:txBody>
        </p:sp>
        <p:sp>
          <p:nvSpPr>
            <p:cNvPr id="64" name="Freeform 33"/>
            <p:cNvSpPr>
              <a:spLocks/>
            </p:cNvSpPr>
            <p:nvPr/>
          </p:nvSpPr>
          <p:spPr bwMode="auto">
            <a:xfrm>
              <a:off x="9290138" y="1055168"/>
              <a:ext cx="1793874" cy="872486"/>
            </a:xfrm>
            <a:custGeom>
              <a:avLst/>
              <a:gdLst>
                <a:gd name="T0" fmla="*/ 0 w 1134"/>
                <a:gd name="T1" fmla="*/ 2147483647 h 574"/>
                <a:gd name="T2" fmla="*/ 2147483647 w 1134"/>
                <a:gd name="T3" fmla="*/ 2147483647 h 574"/>
                <a:gd name="T4" fmla="*/ 2147483647 w 1134"/>
                <a:gd name="T5" fmla="*/ 2147483647 h 574"/>
                <a:gd name="T6" fmla="*/ 2147483647 w 1134"/>
                <a:gd name="T7" fmla="*/ 2147483647 h 574"/>
                <a:gd name="T8" fmla="*/ 0 60000 65536"/>
                <a:gd name="T9" fmla="*/ 0 60000 65536"/>
                <a:gd name="T10" fmla="*/ 0 60000 65536"/>
                <a:gd name="T11" fmla="*/ 0 60000 65536"/>
                <a:gd name="T12" fmla="*/ 0 w 1134"/>
                <a:gd name="T13" fmla="*/ 0 h 574"/>
                <a:gd name="T14" fmla="*/ 1134 w 1134"/>
                <a:gd name="T15" fmla="*/ 574 h 574"/>
              </a:gdLst>
              <a:ahLst/>
              <a:cxnLst>
                <a:cxn ang="T8">
                  <a:pos x="T0" y="T1"/>
                </a:cxn>
                <a:cxn ang="T9">
                  <a:pos x="T2" y="T3"/>
                </a:cxn>
                <a:cxn ang="T10">
                  <a:pos x="T4" y="T5"/>
                </a:cxn>
                <a:cxn ang="T11">
                  <a:pos x="T6" y="T7"/>
                </a:cxn>
              </a:cxnLst>
              <a:rect l="T12" t="T13" r="T14" b="T15"/>
              <a:pathLst>
                <a:path w="1134" h="574">
                  <a:moveTo>
                    <a:pt x="0" y="30"/>
                  </a:moveTo>
                  <a:cubicBezTo>
                    <a:pt x="155" y="15"/>
                    <a:pt x="310" y="0"/>
                    <a:pt x="453" y="30"/>
                  </a:cubicBezTo>
                  <a:cubicBezTo>
                    <a:pt x="596" y="60"/>
                    <a:pt x="749" y="120"/>
                    <a:pt x="862" y="211"/>
                  </a:cubicBezTo>
                  <a:cubicBezTo>
                    <a:pt x="975" y="302"/>
                    <a:pt x="1054" y="438"/>
                    <a:pt x="1134" y="574"/>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square">
              <a:spAutoFit/>
            </a:bodyPr>
            <a:lstStyle/>
            <a:p>
              <a:endParaRPr lang="zh-CN" altLang="en-US" sz="2800">
                <a:latin typeface="+mn-lt"/>
                <a:ea typeface="+mn-ea"/>
              </a:endParaRPr>
            </a:p>
          </p:txBody>
        </p:sp>
        <p:sp>
          <p:nvSpPr>
            <p:cNvPr id="65" name="Line 34"/>
            <p:cNvSpPr>
              <a:spLocks noChangeShapeType="1"/>
            </p:cNvSpPr>
            <p:nvPr/>
          </p:nvSpPr>
          <p:spPr bwMode="auto">
            <a:xfrm flipV="1">
              <a:off x="8959936" y="1585392"/>
              <a:ext cx="1900238" cy="871538"/>
            </a:xfrm>
            <a:prstGeom prst="line">
              <a:avLst/>
            </a:prstGeom>
            <a:noFill/>
            <a:ln w="25400">
              <a:solidFill>
                <a:srgbClr val="000000"/>
              </a:solidFill>
              <a:round/>
              <a:headEnd/>
              <a:tailEnd type="arrow" w="lg" len="lg"/>
            </a:ln>
            <a:extLst>
              <a:ext uri="{909E8E84-426E-40DD-AFC4-6F175D3DCCD1}">
                <a14:hiddenFill xmlns:a14="http://schemas.microsoft.com/office/drawing/2010/main">
                  <a:noFill/>
                </a14:hiddenFill>
              </a:ext>
            </a:extLst>
          </p:spPr>
          <p:txBody>
            <a:bodyPr/>
            <a:lstStyle/>
            <a:p>
              <a:endParaRPr lang="zh-CN" altLang="en-US" sz="2800">
                <a:latin typeface="+mn-lt"/>
                <a:ea typeface="+mn-ea"/>
              </a:endParaRPr>
            </a:p>
          </p:txBody>
        </p:sp>
        <p:sp>
          <p:nvSpPr>
            <p:cNvPr id="66" name="Line 35"/>
            <p:cNvSpPr>
              <a:spLocks noChangeShapeType="1"/>
            </p:cNvSpPr>
            <p:nvPr/>
          </p:nvSpPr>
          <p:spPr bwMode="auto">
            <a:xfrm>
              <a:off x="9667962" y="1098030"/>
              <a:ext cx="1184275" cy="514350"/>
            </a:xfrm>
            <a:prstGeom prst="line">
              <a:avLst/>
            </a:prstGeom>
            <a:noFill/>
            <a:ln w="25400">
              <a:solidFill>
                <a:srgbClr val="FF0000"/>
              </a:solidFill>
              <a:round/>
              <a:headEnd/>
              <a:tailEnd type="arrow" w="lg" len="lg"/>
            </a:ln>
            <a:extLst>
              <a:ext uri="{909E8E84-426E-40DD-AFC4-6F175D3DCCD1}">
                <a14:hiddenFill xmlns:a14="http://schemas.microsoft.com/office/drawing/2010/main">
                  <a:noFill/>
                </a14:hiddenFill>
              </a:ext>
            </a:extLst>
          </p:spPr>
          <p:txBody>
            <a:bodyPr/>
            <a:lstStyle/>
            <a:p>
              <a:endParaRPr lang="zh-CN" altLang="en-US" sz="2800">
                <a:latin typeface="+mn-lt"/>
                <a:ea typeface="+mn-ea"/>
              </a:endParaRPr>
            </a:p>
          </p:txBody>
        </p:sp>
        <p:sp>
          <p:nvSpPr>
            <p:cNvPr id="67" name="Line 36"/>
            <p:cNvSpPr>
              <a:spLocks noChangeShapeType="1"/>
            </p:cNvSpPr>
            <p:nvPr/>
          </p:nvSpPr>
          <p:spPr bwMode="auto">
            <a:xfrm>
              <a:off x="9661611" y="1086917"/>
              <a:ext cx="673100" cy="72548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spAutoFit/>
            </a:bodyPr>
            <a:lstStyle/>
            <a:p>
              <a:endParaRPr lang="zh-CN" altLang="en-US" sz="2800">
                <a:latin typeface="+mn-lt"/>
                <a:ea typeface="+mn-ea"/>
              </a:endParaRPr>
            </a:p>
          </p:txBody>
        </p:sp>
        <mc:AlternateContent xmlns:mc="http://schemas.openxmlformats.org/markup-compatibility/2006" xmlns:a14="http://schemas.microsoft.com/office/drawing/2010/main">
          <mc:Choice Requires="a14">
            <p:sp>
              <p:nvSpPr>
                <p:cNvPr id="68" name="矩形 67"/>
                <p:cNvSpPr/>
                <p:nvPr/>
              </p:nvSpPr>
              <p:spPr>
                <a:xfrm>
                  <a:off x="8101939" y="2975603"/>
                  <a:ext cx="4857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p>
              </p:txBody>
            </p:sp>
          </mc:Choice>
          <mc:Fallback xmlns="">
            <p:sp>
              <p:nvSpPr>
                <p:cNvPr id="68" name="矩形 67"/>
                <p:cNvSpPr>
                  <a:spLocks noRot="1" noChangeAspect="1" noMove="1" noResize="1" noEditPoints="1" noAdjustHandles="1" noChangeArrowheads="1" noChangeShapeType="1" noTextEdit="1"/>
                </p:cNvSpPr>
                <p:nvPr/>
              </p:nvSpPr>
              <p:spPr>
                <a:xfrm>
                  <a:off x="8101939" y="2975603"/>
                  <a:ext cx="485710"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p:cNvSpPr/>
                <p:nvPr/>
              </p:nvSpPr>
              <p:spPr>
                <a:xfrm>
                  <a:off x="10641053" y="1974352"/>
                  <a:ext cx="4905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𝑦</m:t>
                        </m:r>
                      </m:oMath>
                    </m:oMathPara>
                  </a14:m>
                  <a:endParaRPr lang="zh-CN" altLang="en-US" sz="2800" dirty="0"/>
                </a:p>
              </p:txBody>
            </p:sp>
          </mc:Choice>
          <mc:Fallback xmlns="">
            <p:sp>
              <p:nvSpPr>
                <p:cNvPr id="69" name="矩形 68"/>
                <p:cNvSpPr>
                  <a:spLocks noRot="1" noChangeAspect="1" noMove="1" noResize="1" noEditPoints="1" noAdjustHandles="1" noChangeArrowheads="1" noChangeShapeType="1" noTextEdit="1"/>
                </p:cNvSpPr>
                <p:nvPr/>
              </p:nvSpPr>
              <p:spPr>
                <a:xfrm>
                  <a:off x="10641053" y="1974352"/>
                  <a:ext cx="490584"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p:cNvSpPr/>
                <p:nvPr/>
              </p:nvSpPr>
              <p:spPr>
                <a:xfrm>
                  <a:off x="8495018" y="445927"/>
                  <a:ext cx="4633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𝑧</m:t>
                        </m:r>
                      </m:oMath>
                    </m:oMathPara>
                  </a14:m>
                  <a:endParaRPr lang="zh-CN" altLang="en-US" sz="2800" dirty="0"/>
                </a:p>
              </p:txBody>
            </p:sp>
          </mc:Choice>
          <mc:Fallback xmlns="">
            <p:sp>
              <p:nvSpPr>
                <p:cNvPr id="70" name="矩形 69"/>
                <p:cNvSpPr>
                  <a:spLocks noRot="1" noChangeAspect="1" noMove="1" noResize="1" noEditPoints="1" noAdjustHandles="1" noChangeArrowheads="1" noChangeShapeType="1" noTextEdit="1"/>
                </p:cNvSpPr>
                <p:nvPr/>
              </p:nvSpPr>
              <p:spPr>
                <a:xfrm>
                  <a:off x="8495018" y="445927"/>
                  <a:ext cx="463332"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矩形 70"/>
                <p:cNvSpPr/>
                <p:nvPr/>
              </p:nvSpPr>
              <p:spPr>
                <a:xfrm>
                  <a:off x="8469213" y="2109953"/>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p>
              </p:txBody>
            </p:sp>
          </mc:Choice>
          <mc:Fallback xmlns="">
            <p:sp>
              <p:nvSpPr>
                <p:cNvPr id="71" name="矩形 70"/>
                <p:cNvSpPr>
                  <a:spLocks noRot="1" noChangeAspect="1" noMove="1" noResize="1" noEditPoints="1" noAdjustHandles="1" noChangeArrowheads="1" noChangeShapeType="1" noTextEdit="1"/>
                </p:cNvSpPr>
                <p:nvPr/>
              </p:nvSpPr>
              <p:spPr>
                <a:xfrm>
                  <a:off x="8469213" y="2109953"/>
                  <a:ext cx="534890"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p:cNvSpPr/>
                <p:nvPr/>
              </p:nvSpPr>
              <p:spPr>
                <a:xfrm>
                  <a:off x="8894811" y="1169900"/>
                  <a:ext cx="5791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𝑟</m:t>
                                </m:r>
                              </m:e>
                            </m:acc>
                          </m:e>
                          <m:sub>
                            <m:r>
                              <a:rPr lang="en-US" altLang="zh-CN" sz="2800" b="0" i="1" smtClean="0">
                                <a:solidFill>
                                  <a:srgbClr val="0000FF"/>
                                </a:solidFill>
                                <a:latin typeface="Cambria Math" panose="02040503050406030204" pitchFamily="18" charset="0"/>
                                <a:ea typeface="+mn-ea"/>
                              </a:rPr>
                              <m:t>𝐴</m:t>
                            </m:r>
                          </m:sub>
                        </m:sSub>
                      </m:oMath>
                    </m:oMathPara>
                  </a14:m>
                  <a:endParaRPr lang="zh-CN" altLang="en-US" sz="2800" dirty="0">
                    <a:latin typeface="+mn-lt"/>
                    <a:ea typeface="+mn-ea"/>
                  </a:endParaRPr>
                </a:p>
              </p:txBody>
            </p:sp>
          </mc:Choice>
          <mc:Fallback xmlns="">
            <p:sp>
              <p:nvSpPr>
                <p:cNvPr id="72" name="矩形 71"/>
                <p:cNvSpPr>
                  <a:spLocks noRot="1" noChangeAspect="1" noMove="1" noResize="1" noEditPoints="1" noAdjustHandles="1" noChangeArrowheads="1" noChangeShapeType="1" noTextEdit="1"/>
                </p:cNvSpPr>
                <p:nvPr/>
              </p:nvSpPr>
              <p:spPr>
                <a:xfrm>
                  <a:off x="8894811" y="1169900"/>
                  <a:ext cx="579198"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9477225" y="1532752"/>
                  <a:ext cx="6063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𝑟</m:t>
                                </m:r>
                              </m:e>
                            </m:acc>
                          </m:e>
                          <m:sub>
                            <m:r>
                              <a:rPr lang="en-US" altLang="zh-CN" sz="2800" b="0" i="1" smtClean="0">
                                <a:solidFill>
                                  <a:srgbClr val="0000FF"/>
                                </a:solidFill>
                                <a:latin typeface="Cambria Math" panose="02040503050406030204" pitchFamily="18" charset="0"/>
                                <a:ea typeface="+mn-ea"/>
                              </a:rPr>
                              <m:t>𝐵</m:t>
                            </m:r>
                          </m:sub>
                        </m:sSub>
                      </m:oMath>
                    </m:oMathPara>
                  </a14:m>
                  <a:endParaRPr lang="zh-CN" altLang="en-US" sz="2800" dirty="0">
                    <a:latin typeface="+mn-lt"/>
                    <a:ea typeface="+mn-ea"/>
                  </a:endParaRPr>
                </a:p>
              </p:txBody>
            </p:sp>
          </mc:Choice>
          <mc:Fallback xmlns="">
            <p:sp>
              <p:nvSpPr>
                <p:cNvPr id="73" name="矩形 72"/>
                <p:cNvSpPr>
                  <a:spLocks noRot="1" noChangeAspect="1" noMove="1" noResize="1" noEditPoints="1" noAdjustHandles="1" noChangeArrowheads="1" noChangeShapeType="1" noTextEdit="1"/>
                </p:cNvSpPr>
                <p:nvPr/>
              </p:nvSpPr>
              <p:spPr>
                <a:xfrm>
                  <a:off x="9477225" y="1532752"/>
                  <a:ext cx="606384"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p:cNvSpPr/>
                <p:nvPr/>
              </p:nvSpPr>
              <p:spPr>
                <a:xfrm>
                  <a:off x="9990439" y="1229417"/>
                  <a:ext cx="66704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𝑟</m:t>
                            </m:r>
                          </m:e>
                        </m:acc>
                      </m:oMath>
                    </m:oMathPara>
                  </a14:m>
                  <a:endParaRPr lang="zh-CN" altLang="en-US" sz="2800" dirty="0">
                    <a:solidFill>
                      <a:srgbClr val="FF0000"/>
                    </a:solidFill>
                    <a:latin typeface="+mn-lt"/>
                    <a:ea typeface="+mn-ea"/>
                  </a:endParaRPr>
                </a:p>
              </p:txBody>
            </p:sp>
          </mc:Choice>
          <mc:Fallback xmlns="">
            <p:sp>
              <p:nvSpPr>
                <p:cNvPr id="74" name="矩形 73"/>
                <p:cNvSpPr>
                  <a:spLocks noRot="1" noChangeAspect="1" noMove="1" noResize="1" noEditPoints="1" noAdjustHandles="1" noChangeArrowheads="1" noChangeShapeType="1" noTextEdit="1"/>
                </p:cNvSpPr>
                <p:nvPr/>
              </p:nvSpPr>
              <p:spPr>
                <a:xfrm>
                  <a:off x="9990439" y="1229417"/>
                  <a:ext cx="667042"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p:cNvSpPr/>
                <p:nvPr/>
              </p:nvSpPr>
              <p:spPr>
                <a:xfrm>
                  <a:off x="10334711" y="1607838"/>
                  <a:ext cx="66704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𝑟</m:t>
                        </m:r>
                      </m:oMath>
                    </m:oMathPara>
                  </a14:m>
                  <a:endParaRPr lang="zh-CN" altLang="en-US" sz="2800" dirty="0">
                    <a:latin typeface="+mn-lt"/>
                    <a:ea typeface="+mn-ea"/>
                  </a:endParaRPr>
                </a:p>
              </p:txBody>
            </p:sp>
          </mc:Choice>
          <mc:Fallback xmlns="">
            <p:sp>
              <p:nvSpPr>
                <p:cNvPr id="75" name="矩形 74"/>
                <p:cNvSpPr>
                  <a:spLocks noRot="1" noChangeAspect="1" noMove="1" noResize="1" noEditPoints="1" noAdjustHandles="1" noChangeArrowheads="1" noChangeShapeType="1" noTextEdit="1"/>
                </p:cNvSpPr>
                <p:nvPr/>
              </p:nvSpPr>
              <p:spPr>
                <a:xfrm>
                  <a:off x="10334711" y="1607838"/>
                  <a:ext cx="667042"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p:cNvSpPr/>
                <p:nvPr/>
              </p:nvSpPr>
              <p:spPr>
                <a:xfrm>
                  <a:off x="9374135" y="585131"/>
                  <a:ext cx="5055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𝐴</m:t>
                        </m:r>
                      </m:oMath>
                    </m:oMathPara>
                  </a14:m>
                  <a:endParaRPr lang="zh-CN" altLang="en-US" sz="2800" dirty="0">
                    <a:latin typeface="+mn-lt"/>
                    <a:ea typeface="+mn-ea"/>
                  </a:endParaRPr>
                </a:p>
              </p:txBody>
            </p:sp>
          </mc:Choice>
          <mc:Fallback xmlns="">
            <p:sp>
              <p:nvSpPr>
                <p:cNvPr id="76" name="矩形 75"/>
                <p:cNvSpPr>
                  <a:spLocks noRot="1" noChangeAspect="1" noMove="1" noResize="1" noEditPoints="1" noAdjustHandles="1" noChangeArrowheads="1" noChangeShapeType="1" noTextEdit="1"/>
                </p:cNvSpPr>
                <p:nvPr/>
              </p:nvSpPr>
              <p:spPr>
                <a:xfrm>
                  <a:off x="9374135" y="585131"/>
                  <a:ext cx="505587"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p:cNvSpPr/>
                <p:nvPr/>
              </p:nvSpPr>
              <p:spPr>
                <a:xfrm>
                  <a:off x="10784713" y="1229801"/>
                  <a:ext cx="51969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𝐵</m:t>
                        </m:r>
                      </m:oMath>
                    </m:oMathPara>
                  </a14:m>
                  <a:endParaRPr lang="zh-CN" altLang="en-US" sz="2800" dirty="0">
                    <a:latin typeface="+mn-lt"/>
                    <a:ea typeface="+mn-ea"/>
                  </a:endParaRPr>
                </a:p>
              </p:txBody>
            </p:sp>
          </mc:Choice>
          <mc:Fallback xmlns="">
            <p:sp>
              <p:nvSpPr>
                <p:cNvPr id="77" name="矩形 76"/>
                <p:cNvSpPr>
                  <a:spLocks noRot="1" noChangeAspect="1" noMove="1" noResize="1" noEditPoints="1" noAdjustHandles="1" noChangeArrowheads="1" noChangeShapeType="1" noTextEdit="1"/>
                </p:cNvSpPr>
                <p:nvPr/>
              </p:nvSpPr>
              <p:spPr>
                <a:xfrm>
                  <a:off x="10784713" y="1229801"/>
                  <a:ext cx="519693"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p:cNvSpPr/>
                <p:nvPr/>
              </p:nvSpPr>
              <p:spPr>
                <a:xfrm>
                  <a:off x="10155853" y="746476"/>
                  <a:ext cx="6601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𝑠</m:t>
                        </m:r>
                      </m:oMath>
                    </m:oMathPara>
                  </a14:m>
                  <a:endParaRPr lang="zh-CN" altLang="en-US" sz="2800" dirty="0">
                    <a:latin typeface="+mn-lt"/>
                    <a:ea typeface="+mn-ea"/>
                  </a:endParaRPr>
                </a:p>
              </p:txBody>
            </p:sp>
          </mc:Choice>
          <mc:Fallback xmlns="">
            <p:sp>
              <p:nvSpPr>
                <p:cNvPr id="78" name="矩形 77"/>
                <p:cNvSpPr>
                  <a:spLocks noRot="1" noChangeAspect="1" noMove="1" noResize="1" noEditPoints="1" noAdjustHandles="1" noChangeArrowheads="1" noChangeShapeType="1" noTextEdit="1"/>
                </p:cNvSpPr>
                <p:nvPr/>
              </p:nvSpPr>
              <p:spPr>
                <a:xfrm>
                  <a:off x="10155853" y="746476"/>
                  <a:ext cx="660117" cy="523220"/>
                </a:xfrm>
                <a:prstGeom prst="rect">
                  <a:avLst/>
                </a:prstGeom>
                <a:blipFill>
                  <a:blip r:embed="rId17"/>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405589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6325"/>
                                        </p:tgtEl>
                                        <p:attrNameLst>
                                          <p:attrName>style.visibility</p:attrName>
                                        </p:attrNameLst>
                                      </p:cBhvr>
                                      <p:to>
                                        <p:strVal val="visible"/>
                                      </p:to>
                                    </p:set>
                                    <p:animEffect transition="in" filter="wipe(left)">
                                      <p:cBhvr>
                                        <p:cTn id="7" dur="500"/>
                                        <p:tgtEl>
                                          <p:spTgt spid="563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6326"/>
                                        </p:tgtEl>
                                        <p:attrNameLst>
                                          <p:attrName>style.visibility</p:attrName>
                                        </p:attrNameLst>
                                      </p:cBhvr>
                                      <p:to>
                                        <p:strVal val="visible"/>
                                      </p:to>
                                    </p:set>
                                    <p:animEffect transition="in" filter="wipe(left)">
                                      <p:cBhvr>
                                        <p:cTn id="12" dur="500"/>
                                        <p:tgtEl>
                                          <p:spTgt spid="563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6327"/>
                                        </p:tgtEl>
                                        <p:attrNameLst>
                                          <p:attrName>style.visibility</p:attrName>
                                        </p:attrNameLst>
                                      </p:cBhvr>
                                      <p:to>
                                        <p:strVal val="visible"/>
                                      </p:to>
                                    </p:set>
                                    <p:animEffect transition="in" filter="wipe(left)">
                                      <p:cBhvr>
                                        <p:cTn id="17" dur="500"/>
                                        <p:tgtEl>
                                          <p:spTgt spid="563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wipe(left)">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6329"/>
                                        </p:tgtEl>
                                        <p:attrNameLst>
                                          <p:attrName>style.visibility</p:attrName>
                                        </p:attrNameLst>
                                      </p:cBhvr>
                                      <p:to>
                                        <p:strVal val="visible"/>
                                      </p:to>
                                    </p:set>
                                    <p:animEffect transition="in" filter="wipe(left)">
                                      <p:cBhvr>
                                        <p:cTn id="27" dur="500"/>
                                        <p:tgtEl>
                                          <p:spTgt spid="5632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wipe(left)">
                                      <p:cBhvr>
                                        <p:cTn id="32" dur="500"/>
                                        <p:tgtEl>
                                          <p:spTgt spid="5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wipe(left)">
                                      <p:cBhvr>
                                        <p:cTn id="37" dur="500"/>
                                        <p:tgtEl>
                                          <p:spTgt spid="5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left)">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6416"/>
                                        </p:tgtEl>
                                        <p:attrNameLst>
                                          <p:attrName>style.visibility</p:attrName>
                                        </p:attrNameLst>
                                      </p:cBhvr>
                                      <p:to>
                                        <p:strVal val="visible"/>
                                      </p:to>
                                    </p:set>
                                    <p:animEffect transition="in" filter="wipe(left)">
                                      <p:cBhvr>
                                        <p:cTn id="47" dur="500"/>
                                        <p:tgtEl>
                                          <p:spTgt spid="1641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7199"/>
                                        </p:tgtEl>
                                        <p:attrNameLst>
                                          <p:attrName>style.visibility</p:attrName>
                                        </p:attrNameLst>
                                      </p:cBhvr>
                                      <p:to>
                                        <p:strVal val="visible"/>
                                      </p:to>
                                    </p:set>
                                    <p:animEffect transition="in" filter="wipe(left)">
                                      <p:cBhvr>
                                        <p:cTn id="52" dur="500"/>
                                        <p:tgtEl>
                                          <p:spTgt spid="7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5" grpId="0"/>
      <p:bldP spid="56327" grpId="0"/>
      <p:bldP spid="56329" grpId="0"/>
      <p:bldP spid="29" grpId="0"/>
      <p:bldP spid="16416" grpId="0"/>
      <p:bldP spid="7199" grpId="0"/>
      <p:bldP spid="56326" grpId="0"/>
      <p:bldP spid="57" grpId="0"/>
      <p:bldP spid="58" grpId="0"/>
      <p:bldP spid="5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3"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3</a:t>
              </a:r>
              <a:endParaRPr lang="zh-CN" altLang="en-US" sz="6000" dirty="0"/>
            </a:p>
          </p:txBody>
        </p:sp>
        <p:sp>
          <p:nvSpPr>
            <p:cNvPr id="51" name="文本框 50"/>
            <p:cNvSpPr txBox="1"/>
            <p:nvPr/>
          </p:nvSpPr>
          <p:spPr>
            <a:xfrm>
              <a:off x="10614298" y="3089644"/>
              <a:ext cx="1569656" cy="83099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itchFamily="34" charset="-122"/>
                  <a:ea typeface="微软雅黑" pitchFamily="34" charset="-122"/>
                </a:rPr>
                <a:t>速度</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Tree>
    <p:extLst>
      <p:ext uri="{BB962C8B-B14F-4D97-AF65-F5344CB8AC3E}">
        <p14:creationId xmlns:p14="http://schemas.microsoft.com/office/powerpoint/2010/main" val="31321429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31" name="Text Box 29"/>
          <p:cNvSpPr txBox="1">
            <a:spLocks noChangeArrowheads="1"/>
          </p:cNvSpPr>
          <p:nvPr/>
        </p:nvSpPr>
        <p:spPr bwMode="auto">
          <a:xfrm>
            <a:off x="2405737" y="3508161"/>
            <a:ext cx="14398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zh-CN" sz="2800">
              <a:solidFill>
                <a:srgbClr val="3333CC"/>
              </a:solidFill>
              <a:latin typeface="+mj-ea"/>
              <a:ea typeface="+mj-ea"/>
            </a:endParaRPr>
          </a:p>
        </p:txBody>
      </p:sp>
      <p:sp>
        <p:nvSpPr>
          <p:cNvPr id="57378" name="Text Box 34"/>
          <p:cNvSpPr txBox="1">
            <a:spLocks noChangeArrowheads="1"/>
          </p:cNvSpPr>
          <p:nvPr/>
        </p:nvSpPr>
        <p:spPr bwMode="auto">
          <a:xfrm>
            <a:off x="2340242" y="4262422"/>
            <a:ext cx="22320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j-ea"/>
                <a:ea typeface="+mj-ea"/>
              </a:rPr>
              <a:t>平均速度 </a:t>
            </a:r>
          </a:p>
        </p:txBody>
      </p:sp>
      <mc:AlternateContent xmlns:mc="http://schemas.openxmlformats.org/markup-compatibility/2006" xmlns:a14="http://schemas.microsoft.com/office/drawing/2010/main">
        <mc:Choice Requires="a14">
          <p:sp>
            <p:nvSpPr>
              <p:cNvPr id="55" name="矩形 54"/>
              <p:cNvSpPr/>
              <p:nvPr/>
            </p:nvSpPr>
            <p:spPr>
              <a:xfrm>
                <a:off x="2340242" y="2507661"/>
                <a:ext cx="1386277"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j-ea"/>
                            </a:rPr>
                          </m:ctrlPr>
                        </m:sSubPr>
                        <m:e>
                          <m:r>
                            <a:rPr lang="en-US" altLang="zh-CN" sz="2800" b="0" i="1" smtClean="0">
                              <a:solidFill>
                                <a:srgbClr val="0000FF"/>
                              </a:solidFill>
                              <a:latin typeface="Cambria Math" panose="02040503050406030204" pitchFamily="18" charset="0"/>
                              <a:ea typeface="+mj-ea"/>
                            </a:rPr>
                            <m:t>𝑡</m:t>
                          </m:r>
                        </m:e>
                        <m:sub>
                          <m:r>
                            <a:rPr lang="en-US" altLang="zh-CN" sz="2800" b="0" i="1" smtClean="0">
                              <a:solidFill>
                                <a:srgbClr val="0000FF"/>
                              </a:solidFill>
                              <a:latin typeface="Cambria Math" panose="02040503050406030204" pitchFamily="18" charset="0"/>
                              <a:ea typeface="+mj-ea"/>
                            </a:rPr>
                            <m:t>1</m:t>
                          </m:r>
                        </m:sub>
                      </m:sSub>
                      <m:r>
                        <a:rPr lang="en-US" altLang="zh-CN" sz="2800" b="0" i="1" smtClean="0">
                          <a:solidFill>
                            <a:srgbClr val="0000FF"/>
                          </a:solidFill>
                          <a:latin typeface="Cambria Math" panose="02040503050406030204" pitchFamily="18" charset="0"/>
                          <a:ea typeface="+mj-ea"/>
                        </a:rPr>
                        <m:t>→</m:t>
                      </m:r>
                      <m:sSub>
                        <m:sSubPr>
                          <m:ctrlPr>
                            <a:rPr lang="en-US" altLang="zh-CN" sz="2800" i="1">
                              <a:solidFill>
                                <a:srgbClr val="0000FF"/>
                              </a:solidFill>
                              <a:latin typeface="Cambria Math" panose="02040503050406030204" pitchFamily="18" charset="0"/>
                              <a:ea typeface="+mj-ea"/>
                            </a:rPr>
                          </m:ctrlPr>
                        </m:sSubPr>
                        <m:e>
                          <m:acc>
                            <m:accPr>
                              <m:chr m:val="⃑"/>
                              <m:ctrlPr>
                                <a:rPr lang="en-US" altLang="zh-CN" sz="2800" i="1">
                                  <a:solidFill>
                                    <a:srgbClr val="0000FF"/>
                                  </a:solidFill>
                                  <a:latin typeface="Cambria Math" panose="02040503050406030204" pitchFamily="18" charset="0"/>
                                  <a:ea typeface="+mj-ea"/>
                                </a:rPr>
                              </m:ctrlPr>
                            </m:accPr>
                            <m:e>
                              <m:r>
                                <a:rPr lang="en-US" altLang="zh-CN" sz="2800" b="0" i="1">
                                  <a:solidFill>
                                    <a:srgbClr val="0000FF"/>
                                  </a:solidFill>
                                  <a:latin typeface="Cambria Math" panose="02040503050406030204" pitchFamily="18" charset="0"/>
                                  <a:ea typeface="+mj-ea"/>
                                </a:rPr>
                                <m:t>𝑟</m:t>
                              </m:r>
                            </m:e>
                          </m:acc>
                        </m:e>
                        <m:sub>
                          <m:r>
                            <a:rPr lang="en-US" altLang="zh-CN" sz="2800" b="0" i="1" smtClean="0">
                              <a:solidFill>
                                <a:srgbClr val="0000FF"/>
                              </a:solidFill>
                              <a:latin typeface="Cambria Math" panose="02040503050406030204" pitchFamily="18" charset="0"/>
                              <a:ea typeface="+mj-ea"/>
                            </a:rPr>
                            <m:t>𝐴</m:t>
                          </m:r>
                        </m:sub>
                      </m:sSub>
                    </m:oMath>
                  </m:oMathPara>
                </a14:m>
                <a:endParaRPr lang="zh-CN" altLang="en-US" sz="2800" dirty="0">
                  <a:latin typeface="+mj-ea"/>
                  <a:ea typeface="+mj-ea"/>
                </a:endParaRPr>
              </a:p>
            </p:txBody>
          </p:sp>
        </mc:Choice>
        <mc:Fallback xmlns="">
          <p:sp>
            <p:nvSpPr>
              <p:cNvPr id="55" name="矩形 54"/>
              <p:cNvSpPr>
                <a:spLocks noRot="1" noChangeAspect="1" noMove="1" noResize="1" noEditPoints="1" noAdjustHandles="1" noChangeArrowheads="1" noChangeShapeType="1" noTextEdit="1"/>
              </p:cNvSpPr>
              <p:nvPr/>
            </p:nvSpPr>
            <p:spPr>
              <a:xfrm>
                <a:off x="2340242" y="2507661"/>
                <a:ext cx="1386277" cy="523220"/>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4703154" y="2507661"/>
                <a:ext cx="1413464"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j-ea"/>
                            </a:rPr>
                          </m:ctrlPr>
                        </m:sSubPr>
                        <m:e>
                          <m:r>
                            <a:rPr lang="en-US" altLang="zh-CN" sz="2800" b="0" i="1" smtClean="0">
                              <a:solidFill>
                                <a:srgbClr val="0000FF"/>
                              </a:solidFill>
                              <a:latin typeface="Cambria Math" panose="02040503050406030204" pitchFamily="18" charset="0"/>
                              <a:ea typeface="+mj-ea"/>
                            </a:rPr>
                            <m:t>𝑡</m:t>
                          </m:r>
                        </m:e>
                        <m:sub>
                          <m:r>
                            <a:rPr lang="en-US" altLang="zh-CN" sz="2800" b="0" i="1" smtClean="0">
                              <a:solidFill>
                                <a:srgbClr val="0000FF"/>
                              </a:solidFill>
                              <a:latin typeface="Cambria Math" panose="02040503050406030204" pitchFamily="18" charset="0"/>
                              <a:ea typeface="+mj-ea"/>
                            </a:rPr>
                            <m:t>2</m:t>
                          </m:r>
                        </m:sub>
                      </m:sSub>
                      <m:r>
                        <a:rPr lang="en-US" altLang="zh-CN" sz="2800" b="0" i="1" smtClean="0">
                          <a:solidFill>
                            <a:srgbClr val="0000FF"/>
                          </a:solidFill>
                          <a:latin typeface="Cambria Math" panose="02040503050406030204" pitchFamily="18" charset="0"/>
                          <a:ea typeface="+mj-ea"/>
                        </a:rPr>
                        <m:t>→</m:t>
                      </m:r>
                      <m:sSub>
                        <m:sSubPr>
                          <m:ctrlPr>
                            <a:rPr lang="en-US" altLang="zh-CN" sz="2800" i="1">
                              <a:solidFill>
                                <a:srgbClr val="0000FF"/>
                              </a:solidFill>
                              <a:latin typeface="Cambria Math" panose="02040503050406030204" pitchFamily="18" charset="0"/>
                              <a:ea typeface="+mj-ea"/>
                            </a:rPr>
                          </m:ctrlPr>
                        </m:sSubPr>
                        <m:e>
                          <m:acc>
                            <m:accPr>
                              <m:chr m:val="⃑"/>
                              <m:ctrlPr>
                                <a:rPr lang="en-US" altLang="zh-CN" sz="2800" i="1">
                                  <a:solidFill>
                                    <a:srgbClr val="0000FF"/>
                                  </a:solidFill>
                                  <a:latin typeface="Cambria Math" panose="02040503050406030204" pitchFamily="18" charset="0"/>
                                  <a:ea typeface="+mj-ea"/>
                                </a:rPr>
                              </m:ctrlPr>
                            </m:accPr>
                            <m:e>
                              <m:r>
                                <a:rPr lang="en-US" altLang="zh-CN" sz="2800" b="0" i="1">
                                  <a:solidFill>
                                    <a:srgbClr val="0000FF"/>
                                  </a:solidFill>
                                  <a:latin typeface="Cambria Math" panose="02040503050406030204" pitchFamily="18" charset="0"/>
                                  <a:ea typeface="+mj-ea"/>
                                </a:rPr>
                                <m:t>𝑟</m:t>
                              </m:r>
                            </m:e>
                          </m:acc>
                        </m:e>
                        <m:sub>
                          <m:r>
                            <a:rPr lang="en-US" altLang="zh-CN" sz="2800" b="0" i="1" smtClean="0">
                              <a:solidFill>
                                <a:srgbClr val="0000FF"/>
                              </a:solidFill>
                              <a:latin typeface="Cambria Math" panose="02040503050406030204" pitchFamily="18" charset="0"/>
                              <a:ea typeface="+mj-ea"/>
                            </a:rPr>
                            <m:t>𝐵</m:t>
                          </m:r>
                        </m:sub>
                      </m:sSub>
                    </m:oMath>
                  </m:oMathPara>
                </a14:m>
                <a:endParaRPr lang="zh-CN" altLang="en-US" sz="2800" dirty="0">
                  <a:latin typeface="+mj-ea"/>
                  <a:ea typeface="+mj-ea"/>
                </a:endParaRPr>
              </a:p>
            </p:txBody>
          </p:sp>
        </mc:Choice>
        <mc:Fallback xmlns="">
          <p:sp>
            <p:nvSpPr>
              <p:cNvPr id="56" name="矩形 55"/>
              <p:cNvSpPr>
                <a:spLocks noRot="1" noChangeAspect="1" noMove="1" noResize="1" noEditPoints="1" noAdjustHandles="1" noChangeArrowheads="1" noChangeShapeType="1" noTextEdit="1"/>
              </p:cNvSpPr>
              <p:nvPr/>
            </p:nvSpPr>
            <p:spPr>
              <a:xfrm>
                <a:off x="4703154" y="2507661"/>
                <a:ext cx="1413464"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2340242" y="3408497"/>
                <a:ext cx="2201436"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j-ea"/>
                        </a:rPr>
                        <m:t>∆</m:t>
                      </m:r>
                      <m:acc>
                        <m:accPr>
                          <m:chr m:val="⃑"/>
                          <m:ctrlPr>
                            <a:rPr lang="en-US" altLang="zh-CN" sz="2800" i="1">
                              <a:solidFill>
                                <a:srgbClr val="0000FF"/>
                              </a:solidFill>
                              <a:latin typeface="Cambria Math" panose="02040503050406030204" pitchFamily="18" charset="0"/>
                              <a:ea typeface="+mj-ea"/>
                            </a:rPr>
                          </m:ctrlPr>
                        </m:accPr>
                        <m:e>
                          <m:r>
                            <a:rPr lang="en-US" altLang="zh-CN" sz="2800" b="0" i="1">
                              <a:solidFill>
                                <a:srgbClr val="0000FF"/>
                              </a:solidFill>
                              <a:latin typeface="Cambria Math" panose="02040503050406030204" pitchFamily="18" charset="0"/>
                              <a:ea typeface="+mj-ea"/>
                            </a:rPr>
                            <m:t>𝑟</m:t>
                          </m:r>
                        </m:e>
                      </m:acc>
                      <m:r>
                        <a:rPr lang="en-US" altLang="zh-CN" sz="2800" b="0" i="1" smtClean="0">
                          <a:solidFill>
                            <a:srgbClr val="0000FF"/>
                          </a:solidFill>
                          <a:latin typeface="Cambria Math" panose="02040503050406030204" pitchFamily="18" charset="0"/>
                          <a:ea typeface="+mj-ea"/>
                        </a:rPr>
                        <m:t>=</m:t>
                      </m:r>
                      <m:sSub>
                        <m:sSubPr>
                          <m:ctrlPr>
                            <a:rPr lang="en-US" altLang="zh-CN" sz="2800" i="1" smtClean="0">
                              <a:solidFill>
                                <a:srgbClr val="0000FF"/>
                              </a:solidFill>
                              <a:latin typeface="Cambria Math" panose="02040503050406030204" pitchFamily="18" charset="0"/>
                              <a:ea typeface="+mj-ea"/>
                            </a:rPr>
                          </m:ctrlPr>
                        </m:sSubPr>
                        <m:e>
                          <m:acc>
                            <m:accPr>
                              <m:chr m:val="⃑"/>
                              <m:ctrlPr>
                                <a:rPr lang="en-US" altLang="zh-CN" sz="2800" i="1">
                                  <a:solidFill>
                                    <a:srgbClr val="0000FF"/>
                                  </a:solidFill>
                                  <a:latin typeface="Cambria Math" panose="02040503050406030204" pitchFamily="18" charset="0"/>
                                  <a:ea typeface="+mj-ea"/>
                                </a:rPr>
                              </m:ctrlPr>
                            </m:accPr>
                            <m:e>
                              <m:r>
                                <a:rPr lang="en-US" altLang="zh-CN" sz="2800" b="0" i="1">
                                  <a:solidFill>
                                    <a:srgbClr val="0000FF"/>
                                  </a:solidFill>
                                  <a:latin typeface="Cambria Math" panose="02040503050406030204" pitchFamily="18" charset="0"/>
                                  <a:ea typeface="+mj-ea"/>
                                </a:rPr>
                                <m:t>𝑟</m:t>
                              </m:r>
                            </m:e>
                          </m:acc>
                        </m:e>
                        <m:sub>
                          <m:r>
                            <a:rPr lang="en-US" altLang="zh-CN" sz="2800" b="0" i="1" smtClean="0">
                              <a:solidFill>
                                <a:srgbClr val="0000FF"/>
                              </a:solidFill>
                              <a:latin typeface="Cambria Math" panose="02040503050406030204" pitchFamily="18" charset="0"/>
                              <a:ea typeface="+mj-ea"/>
                            </a:rPr>
                            <m:t>𝐵</m:t>
                          </m:r>
                        </m:sub>
                      </m:sSub>
                      <m:r>
                        <a:rPr lang="en-US" altLang="zh-CN" sz="2800" b="0" i="1" smtClean="0">
                          <a:solidFill>
                            <a:srgbClr val="0000FF"/>
                          </a:solidFill>
                          <a:latin typeface="Cambria Math" panose="02040503050406030204" pitchFamily="18" charset="0"/>
                          <a:ea typeface="+mj-ea"/>
                        </a:rPr>
                        <m:t>−</m:t>
                      </m:r>
                      <m:sSub>
                        <m:sSubPr>
                          <m:ctrlPr>
                            <a:rPr lang="en-US" altLang="zh-CN" sz="2800" i="1">
                              <a:solidFill>
                                <a:srgbClr val="0000FF"/>
                              </a:solidFill>
                              <a:latin typeface="Cambria Math" panose="02040503050406030204" pitchFamily="18" charset="0"/>
                              <a:ea typeface="+mj-ea"/>
                            </a:rPr>
                          </m:ctrlPr>
                        </m:sSubPr>
                        <m:e>
                          <m:acc>
                            <m:accPr>
                              <m:chr m:val="⃑"/>
                              <m:ctrlPr>
                                <a:rPr lang="en-US" altLang="zh-CN" sz="2800" i="1">
                                  <a:solidFill>
                                    <a:srgbClr val="0000FF"/>
                                  </a:solidFill>
                                  <a:latin typeface="Cambria Math" panose="02040503050406030204" pitchFamily="18" charset="0"/>
                                  <a:ea typeface="+mj-ea"/>
                                </a:rPr>
                              </m:ctrlPr>
                            </m:accPr>
                            <m:e>
                              <m:r>
                                <a:rPr lang="en-US" altLang="zh-CN" sz="2800" b="0" i="1">
                                  <a:solidFill>
                                    <a:srgbClr val="0000FF"/>
                                  </a:solidFill>
                                  <a:latin typeface="Cambria Math" panose="02040503050406030204" pitchFamily="18" charset="0"/>
                                  <a:ea typeface="+mj-ea"/>
                                </a:rPr>
                                <m:t>𝑟</m:t>
                              </m:r>
                            </m:e>
                          </m:acc>
                        </m:e>
                        <m:sub>
                          <m:r>
                            <a:rPr lang="en-US" altLang="zh-CN" sz="2800" b="0" i="1" smtClean="0">
                              <a:solidFill>
                                <a:srgbClr val="0000FF"/>
                              </a:solidFill>
                              <a:latin typeface="Cambria Math" panose="02040503050406030204" pitchFamily="18" charset="0"/>
                              <a:ea typeface="+mj-ea"/>
                            </a:rPr>
                            <m:t>𝐴</m:t>
                          </m:r>
                        </m:sub>
                      </m:sSub>
                    </m:oMath>
                  </m:oMathPara>
                </a14:m>
                <a:endParaRPr lang="zh-CN" altLang="en-US" sz="2800" dirty="0">
                  <a:latin typeface="+mj-ea"/>
                  <a:ea typeface="+mj-ea"/>
                </a:endParaRPr>
              </a:p>
            </p:txBody>
          </p:sp>
        </mc:Choice>
        <mc:Fallback xmlns="">
          <p:sp>
            <p:nvSpPr>
              <p:cNvPr id="58" name="矩形 57"/>
              <p:cNvSpPr>
                <a:spLocks noRot="1" noChangeAspect="1" noMove="1" noResize="1" noEditPoints="1" noAdjustHandles="1" noChangeArrowheads="1" noChangeShapeType="1" noTextEdit="1"/>
              </p:cNvSpPr>
              <p:nvPr/>
            </p:nvSpPr>
            <p:spPr>
              <a:xfrm>
                <a:off x="2340242" y="3408497"/>
                <a:ext cx="2201436"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5474401" y="3408497"/>
                <a:ext cx="2195729"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j-ea"/>
                        </a:rPr>
                        <m:t>∆</m:t>
                      </m:r>
                      <m:r>
                        <a:rPr lang="en-US" altLang="zh-CN" sz="2800" b="0" i="1" smtClean="0">
                          <a:solidFill>
                            <a:srgbClr val="0000FF"/>
                          </a:solidFill>
                          <a:latin typeface="Cambria Math" panose="02040503050406030204" pitchFamily="18" charset="0"/>
                          <a:ea typeface="+mj-ea"/>
                        </a:rPr>
                        <m:t>𝑡</m:t>
                      </m:r>
                      <m:r>
                        <a:rPr lang="en-US" altLang="zh-CN" sz="2800" b="0" i="1" smtClean="0">
                          <a:solidFill>
                            <a:srgbClr val="0000FF"/>
                          </a:solidFill>
                          <a:latin typeface="Cambria Math" panose="02040503050406030204" pitchFamily="18" charset="0"/>
                          <a:ea typeface="+mj-ea"/>
                        </a:rPr>
                        <m:t>=</m:t>
                      </m:r>
                      <m:sSub>
                        <m:sSubPr>
                          <m:ctrlPr>
                            <a:rPr lang="en-US" altLang="zh-CN" sz="2800" i="1" smtClean="0">
                              <a:solidFill>
                                <a:srgbClr val="0000FF"/>
                              </a:solidFill>
                              <a:latin typeface="Cambria Math" panose="02040503050406030204" pitchFamily="18" charset="0"/>
                              <a:ea typeface="+mj-ea"/>
                            </a:rPr>
                          </m:ctrlPr>
                        </m:sSubPr>
                        <m:e>
                          <m:r>
                            <a:rPr lang="en-US" altLang="zh-CN" sz="2800" b="0" i="1" smtClean="0">
                              <a:solidFill>
                                <a:srgbClr val="0000FF"/>
                              </a:solidFill>
                              <a:latin typeface="Cambria Math" panose="02040503050406030204" pitchFamily="18" charset="0"/>
                              <a:ea typeface="+mj-ea"/>
                            </a:rPr>
                            <m:t>𝑡</m:t>
                          </m:r>
                        </m:e>
                        <m:sub>
                          <m:r>
                            <a:rPr lang="en-US" altLang="zh-CN" sz="2800" b="0" i="1" smtClean="0">
                              <a:solidFill>
                                <a:srgbClr val="0000FF"/>
                              </a:solidFill>
                              <a:latin typeface="Cambria Math" panose="02040503050406030204" pitchFamily="18" charset="0"/>
                              <a:ea typeface="+mj-ea"/>
                            </a:rPr>
                            <m:t>2</m:t>
                          </m:r>
                        </m:sub>
                      </m:sSub>
                      <m:r>
                        <a:rPr lang="en-US" altLang="zh-CN" sz="2800" b="0" i="1" smtClean="0">
                          <a:solidFill>
                            <a:srgbClr val="0000FF"/>
                          </a:solidFill>
                          <a:latin typeface="Cambria Math" panose="02040503050406030204" pitchFamily="18" charset="0"/>
                          <a:ea typeface="+mj-ea"/>
                        </a:rPr>
                        <m:t>−</m:t>
                      </m:r>
                      <m:sSub>
                        <m:sSubPr>
                          <m:ctrlPr>
                            <a:rPr lang="en-US" altLang="zh-CN" sz="2800" i="1">
                              <a:solidFill>
                                <a:srgbClr val="0000FF"/>
                              </a:solidFill>
                              <a:latin typeface="Cambria Math" panose="02040503050406030204" pitchFamily="18" charset="0"/>
                              <a:ea typeface="+mj-ea"/>
                            </a:rPr>
                          </m:ctrlPr>
                        </m:sSubPr>
                        <m:e>
                          <m:r>
                            <a:rPr lang="en-US" altLang="zh-CN" sz="2800" b="0" i="1" smtClean="0">
                              <a:solidFill>
                                <a:srgbClr val="0000FF"/>
                              </a:solidFill>
                              <a:latin typeface="Cambria Math" panose="02040503050406030204" pitchFamily="18" charset="0"/>
                              <a:ea typeface="+mj-ea"/>
                            </a:rPr>
                            <m:t>𝑡</m:t>
                          </m:r>
                        </m:e>
                        <m:sub>
                          <m:r>
                            <a:rPr lang="en-US" altLang="zh-CN" sz="2800" b="0" i="1" smtClean="0">
                              <a:solidFill>
                                <a:srgbClr val="0000FF"/>
                              </a:solidFill>
                              <a:latin typeface="Cambria Math" panose="02040503050406030204" pitchFamily="18" charset="0"/>
                              <a:ea typeface="+mj-ea"/>
                            </a:rPr>
                            <m:t>1</m:t>
                          </m:r>
                        </m:sub>
                      </m:sSub>
                    </m:oMath>
                  </m:oMathPara>
                </a14:m>
                <a:endParaRPr lang="zh-CN" altLang="en-US" sz="2800" dirty="0">
                  <a:latin typeface="+mj-ea"/>
                  <a:ea typeface="+mj-ea"/>
                </a:endParaRPr>
              </a:p>
            </p:txBody>
          </p:sp>
        </mc:Choice>
        <mc:Fallback xmlns="">
          <p:sp>
            <p:nvSpPr>
              <p:cNvPr id="59" name="矩形 58"/>
              <p:cNvSpPr>
                <a:spLocks noRot="1" noChangeAspect="1" noMove="1" noResize="1" noEditPoints="1" noAdjustHandles="1" noChangeArrowheads="1" noChangeShapeType="1" noTextEdit="1"/>
              </p:cNvSpPr>
              <p:nvPr/>
            </p:nvSpPr>
            <p:spPr>
              <a:xfrm>
                <a:off x="5474401" y="3408497"/>
                <a:ext cx="2195729"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p:cNvSpPr/>
              <p:nvPr/>
            </p:nvSpPr>
            <p:spPr>
              <a:xfrm>
                <a:off x="3896238" y="4039712"/>
                <a:ext cx="1356397" cy="94230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panose="02040503050406030204" pitchFamily="18" charset="0"/>
                              <a:ea typeface="+mj-ea"/>
                            </a:rPr>
                          </m:ctrlPr>
                        </m:barPr>
                        <m:e>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𝑣</m:t>
                              </m:r>
                            </m:e>
                          </m:acc>
                        </m:e>
                      </m:bar>
                      <m:r>
                        <a:rPr lang="en-US" altLang="zh-CN" sz="2800" b="0" i="1" smtClean="0">
                          <a:solidFill>
                            <a:srgbClr val="0000FF"/>
                          </a:solidFill>
                          <a:latin typeface="Cambria Math" panose="02040503050406030204" pitchFamily="18" charset="0"/>
                          <a:ea typeface="+mj-ea"/>
                        </a:rPr>
                        <m:t>=</m:t>
                      </m:r>
                      <m:f>
                        <m:fPr>
                          <m:ctrlPr>
                            <a:rPr lang="en-US" altLang="zh-CN" sz="2800" b="0" i="1" smtClean="0">
                              <a:solidFill>
                                <a:srgbClr val="0000FF"/>
                              </a:solidFill>
                              <a:latin typeface="Cambria Math" panose="02040503050406030204" pitchFamily="18" charset="0"/>
                              <a:ea typeface="+mj-ea"/>
                            </a:rPr>
                          </m:ctrlPr>
                        </m:fPr>
                        <m:num>
                          <m:r>
                            <a:rPr lang="en-US" altLang="zh-CN" sz="2800" i="1">
                              <a:solidFill>
                                <a:srgbClr val="0000FF"/>
                              </a:solidFill>
                              <a:latin typeface="Cambria Math" panose="02040503050406030204" pitchFamily="18" charset="0"/>
                            </a:rPr>
                            <m:t>∆</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𝑟</m:t>
                              </m:r>
                            </m:e>
                          </m:acc>
                        </m:num>
                        <m:den>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𝑡</m:t>
                          </m:r>
                        </m:den>
                      </m:f>
                    </m:oMath>
                  </m:oMathPara>
                </a14:m>
                <a:endParaRPr lang="zh-CN" altLang="en-US" sz="2800" dirty="0">
                  <a:latin typeface="+mj-ea"/>
                  <a:ea typeface="+mj-ea"/>
                </a:endParaRPr>
              </a:p>
            </p:txBody>
          </p:sp>
        </mc:Choice>
        <mc:Fallback xmlns="">
          <p:sp>
            <p:nvSpPr>
              <p:cNvPr id="79" name="矩形 78"/>
              <p:cNvSpPr>
                <a:spLocks noRot="1" noChangeAspect="1" noMove="1" noResize="1" noEditPoints="1" noAdjustHandles="1" noChangeArrowheads="1" noChangeShapeType="1" noTextEdit="1"/>
              </p:cNvSpPr>
              <p:nvPr/>
            </p:nvSpPr>
            <p:spPr>
              <a:xfrm>
                <a:off x="3896238" y="4039712"/>
                <a:ext cx="1356397" cy="94230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p:cNvSpPr/>
              <p:nvPr/>
            </p:nvSpPr>
            <p:spPr>
              <a:xfrm>
                <a:off x="5138779" y="4059974"/>
                <a:ext cx="3356239"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𝑥</m:t>
                          </m:r>
                        </m:num>
                        <m:den>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𝑡</m:t>
                          </m:r>
                        </m:den>
                      </m:f>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𝑖</m:t>
                          </m:r>
                        </m:e>
                      </m:acc>
                      <m:r>
                        <a:rPr lang="en-US" altLang="zh-CN" sz="2800" i="1">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𝑦</m:t>
                          </m:r>
                        </m:num>
                        <m:den>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𝑡</m:t>
                          </m:r>
                        </m:den>
                      </m:f>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𝑗</m:t>
                          </m:r>
                        </m:e>
                      </m:acc>
                      <m:r>
                        <a:rPr lang="en-US" altLang="zh-CN" sz="2800" i="1">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𝑧</m:t>
                          </m:r>
                        </m:num>
                        <m:den>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𝑡</m:t>
                          </m:r>
                        </m:den>
                      </m:f>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𝑘</m:t>
                          </m:r>
                        </m:e>
                      </m:acc>
                    </m:oMath>
                  </m:oMathPara>
                </a14:m>
                <a:endParaRPr lang="zh-CN" altLang="en-US" sz="2800" dirty="0">
                  <a:latin typeface="+mn-lt"/>
                  <a:ea typeface="+mn-ea"/>
                </a:endParaRPr>
              </a:p>
            </p:txBody>
          </p:sp>
        </mc:Choice>
        <mc:Fallback xmlns="">
          <p:sp>
            <p:nvSpPr>
              <p:cNvPr id="80" name="矩形 79"/>
              <p:cNvSpPr>
                <a:spLocks noRot="1" noChangeAspect="1" noMove="1" noResize="1" noEditPoints="1" noAdjustHandles="1" noChangeArrowheads="1" noChangeShapeType="1" noTextEdit="1"/>
              </p:cNvSpPr>
              <p:nvPr/>
            </p:nvSpPr>
            <p:spPr>
              <a:xfrm>
                <a:off x="5138779" y="4059974"/>
                <a:ext cx="3356239" cy="90178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p:cNvSpPr/>
              <p:nvPr/>
            </p:nvSpPr>
            <p:spPr>
              <a:xfrm>
                <a:off x="8324047" y="4195459"/>
                <a:ext cx="3119957" cy="6308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bar>
                        <m:barPr>
                          <m:pos m:val="top"/>
                          <m:ctrlPr>
                            <a:rPr lang="en-US" altLang="zh-CN" sz="2800" b="0" i="1" smtClean="0">
                              <a:solidFill>
                                <a:srgbClr val="0000FF"/>
                              </a:solidFill>
                              <a:latin typeface="Cambria Math" panose="02040503050406030204" pitchFamily="18" charset="0"/>
                              <a:ea typeface="+mn-ea"/>
                            </a:rPr>
                          </m:ctrlPr>
                        </m:barPr>
                        <m:e>
                          <m:sSub>
                            <m:sSubPr>
                              <m:ctrlPr>
                                <a:rPr lang="en-US" altLang="zh-CN" sz="2800" b="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𝑣</m:t>
                              </m:r>
                            </m:e>
                            <m:sub>
                              <m:r>
                                <a:rPr lang="en-US" altLang="zh-CN" sz="2800" b="0" i="1" smtClean="0">
                                  <a:solidFill>
                                    <a:srgbClr val="0000FF"/>
                                  </a:solidFill>
                                  <a:latin typeface="Cambria Math" panose="02040503050406030204" pitchFamily="18" charset="0"/>
                                  <a:ea typeface="+mn-ea"/>
                                </a:rPr>
                                <m:t>𝑥</m:t>
                              </m:r>
                            </m:sub>
                          </m:sSub>
                        </m:e>
                      </m:ba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𝑖</m:t>
                          </m:r>
                        </m:e>
                      </m:acc>
                      <m:r>
                        <a:rPr lang="en-US" altLang="zh-CN" sz="2800" i="1">
                          <a:solidFill>
                            <a:srgbClr val="0000FF"/>
                          </a:solidFill>
                          <a:latin typeface="Cambria Math" panose="02040503050406030204" pitchFamily="18" charset="0"/>
                        </a:rPr>
                        <m:t>+</m:t>
                      </m:r>
                      <m:bar>
                        <m:barPr>
                          <m:pos m:val="top"/>
                          <m:ctrlPr>
                            <a:rPr lang="en-US" altLang="zh-CN" sz="2800" i="1">
                              <a:solidFill>
                                <a:srgbClr val="0000FF"/>
                              </a:solidFill>
                              <a:latin typeface="Cambria Math" panose="02040503050406030204" pitchFamily="18" charset="0"/>
                            </a:rPr>
                          </m:ctrlPr>
                        </m:barPr>
                        <m:e>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𝑦</m:t>
                              </m:r>
                            </m:sub>
                          </m:sSub>
                        </m:e>
                      </m:ba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𝑗</m:t>
                          </m:r>
                        </m:e>
                      </m:acc>
                      <m:r>
                        <a:rPr lang="en-US" altLang="zh-CN" sz="2800" i="1">
                          <a:solidFill>
                            <a:srgbClr val="0000FF"/>
                          </a:solidFill>
                          <a:latin typeface="Cambria Math" panose="02040503050406030204" pitchFamily="18" charset="0"/>
                        </a:rPr>
                        <m:t>+</m:t>
                      </m:r>
                      <m:bar>
                        <m:barPr>
                          <m:pos m:val="top"/>
                          <m:ctrlPr>
                            <a:rPr lang="en-US" altLang="zh-CN" sz="2800" i="1">
                              <a:solidFill>
                                <a:srgbClr val="0000FF"/>
                              </a:solidFill>
                              <a:latin typeface="Cambria Math" panose="02040503050406030204" pitchFamily="18" charset="0"/>
                            </a:rPr>
                          </m:ctrlPr>
                        </m:barPr>
                        <m:e>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𝑧</m:t>
                              </m:r>
                            </m:sub>
                          </m:sSub>
                        </m:e>
                      </m:ba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𝑘</m:t>
                          </m:r>
                        </m:e>
                      </m:acc>
                    </m:oMath>
                  </m:oMathPara>
                </a14:m>
                <a:endParaRPr lang="zh-CN" altLang="en-US" sz="2800" dirty="0">
                  <a:latin typeface="+mn-lt"/>
                  <a:ea typeface="+mn-ea"/>
                </a:endParaRPr>
              </a:p>
            </p:txBody>
          </p:sp>
        </mc:Choice>
        <mc:Fallback xmlns="">
          <p:sp>
            <p:nvSpPr>
              <p:cNvPr id="81" name="矩形 80"/>
              <p:cNvSpPr>
                <a:spLocks noRot="1" noChangeAspect="1" noMove="1" noResize="1" noEditPoints="1" noAdjustHandles="1" noChangeArrowheads="1" noChangeShapeType="1" noTextEdit="1"/>
              </p:cNvSpPr>
              <p:nvPr/>
            </p:nvSpPr>
            <p:spPr>
              <a:xfrm>
                <a:off x="8324047" y="4195459"/>
                <a:ext cx="3119957" cy="630814"/>
              </a:xfrm>
              <a:prstGeom prst="rect">
                <a:avLst/>
              </a:prstGeom>
              <a:blipFill>
                <a:blip r:embed="rId8"/>
                <a:stretch>
                  <a:fillRect/>
                </a:stretch>
              </a:blipFill>
            </p:spPr>
            <p:txBody>
              <a:bodyPr/>
              <a:lstStyle/>
              <a:p>
                <a:r>
                  <a:rPr lang="zh-CN" altLang="en-US">
                    <a:noFill/>
                  </a:rPr>
                  <a:t> </a:t>
                </a:r>
              </a:p>
            </p:txBody>
          </p:sp>
        </mc:Fallback>
      </mc:AlternateContent>
      <p:sp>
        <p:nvSpPr>
          <p:cNvPr id="88" name="Rectangle 3"/>
          <p:cNvSpPr>
            <a:spLocks noChangeArrowheads="1"/>
          </p:cNvSpPr>
          <p:nvPr/>
        </p:nvSpPr>
        <p:spPr bwMode="auto">
          <a:xfrm>
            <a:off x="885826" y="456544"/>
            <a:ext cx="38957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0000FF"/>
                </a:solidFill>
                <a:latin typeface="+mn-lt"/>
                <a:ea typeface="微软雅黑" panose="020B0503020204020204" pitchFamily="34" charset="-122"/>
              </a:rPr>
              <a:t>一、平均速度</a:t>
            </a:r>
          </a:p>
        </p:txBody>
      </p:sp>
      <p:sp>
        <p:nvSpPr>
          <p:cNvPr id="38" name="Rectangle 5"/>
          <p:cNvSpPr>
            <a:spLocks noChangeArrowheads="1"/>
          </p:cNvSpPr>
          <p:nvPr/>
        </p:nvSpPr>
        <p:spPr bwMode="auto">
          <a:xfrm>
            <a:off x="1484470" y="1250473"/>
            <a:ext cx="648234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FF0000"/>
                </a:solidFill>
                <a:latin typeface="+mn-lt"/>
                <a:ea typeface="+mn-ea"/>
              </a:rPr>
              <a:t>速度是描述质点位置随时间变化的快慢和方向的物理量。</a:t>
            </a:r>
          </a:p>
        </p:txBody>
      </p:sp>
      <p:sp>
        <p:nvSpPr>
          <p:cNvPr id="39" name="Text Box 6"/>
          <p:cNvSpPr txBox="1">
            <a:spLocks noChangeArrowheads="1"/>
          </p:cNvSpPr>
          <p:nvPr/>
        </p:nvSpPr>
        <p:spPr bwMode="auto">
          <a:xfrm>
            <a:off x="2340242" y="5260902"/>
            <a:ext cx="193944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defPPr>
              <a:defRPr lang="zh-CN"/>
            </a:defPPr>
            <a:lvl1pPr algn="just" eaLnBrk="1" hangingPunct="1">
              <a:spcBef>
                <a:spcPct val="50000"/>
              </a:spcBef>
              <a:buClrTx/>
              <a:buSzTx/>
              <a:buFontTx/>
              <a:buNone/>
              <a:defRPr kumimoji="1" sz="2800">
                <a:solidFill>
                  <a:srgbClr val="0000FF"/>
                </a:solidFill>
                <a:latin typeface="+mj-ea"/>
                <a:ea typeface="+mj-ea"/>
              </a:defRPr>
            </a:lvl1pPr>
            <a:lvl2pPr marL="742950" indent="-285750" eaLnBrk="0" hangingPunct="0">
              <a:spcBef>
                <a:spcPct val="20000"/>
              </a:spcBef>
              <a:buChar char="–"/>
              <a:defRPr kumimoji="1" sz="2800">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r>
              <a:rPr lang="zh-CN" altLang="en-US" dirty="0"/>
              <a:t>平均速率</a:t>
            </a:r>
          </a:p>
        </p:txBody>
      </p:sp>
      <mc:AlternateContent xmlns:mc="http://schemas.openxmlformats.org/markup-compatibility/2006" xmlns:a14="http://schemas.microsoft.com/office/drawing/2010/main">
        <mc:Choice Requires="a14">
          <p:sp>
            <p:nvSpPr>
              <p:cNvPr id="40" name="矩形 39"/>
              <p:cNvSpPr/>
              <p:nvPr/>
            </p:nvSpPr>
            <p:spPr>
              <a:xfrm>
                <a:off x="3903319" y="5060399"/>
                <a:ext cx="1349472" cy="901785"/>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panose="02040503050406030204" pitchFamily="18" charset="0"/>
                              <a:ea typeface="+mj-ea"/>
                            </a:rPr>
                          </m:ctrlPr>
                        </m:barPr>
                        <m:e>
                          <m:r>
                            <a:rPr lang="en-US" altLang="zh-CN" sz="2800" b="0" i="1" smtClean="0">
                              <a:solidFill>
                                <a:srgbClr val="0000FF"/>
                              </a:solidFill>
                              <a:latin typeface="Cambria Math" panose="02040503050406030204" pitchFamily="18" charset="0"/>
                              <a:ea typeface="+mj-ea"/>
                            </a:rPr>
                            <m:t>𝑣</m:t>
                          </m:r>
                        </m:e>
                      </m:bar>
                      <m:r>
                        <a:rPr lang="en-US" altLang="zh-CN" sz="2800" b="0" i="1" smtClean="0">
                          <a:solidFill>
                            <a:srgbClr val="0000FF"/>
                          </a:solidFill>
                          <a:latin typeface="Cambria Math" panose="02040503050406030204" pitchFamily="18" charset="0"/>
                          <a:ea typeface="+mj-ea"/>
                        </a:rPr>
                        <m:t>=</m:t>
                      </m:r>
                      <m:f>
                        <m:fPr>
                          <m:ctrlPr>
                            <a:rPr lang="en-US" altLang="zh-CN" sz="2800" b="0" i="1" smtClean="0">
                              <a:solidFill>
                                <a:srgbClr val="0000FF"/>
                              </a:solidFill>
                              <a:latin typeface="Cambria Math" panose="02040503050406030204" pitchFamily="18" charset="0"/>
                              <a:ea typeface="+mj-ea"/>
                            </a:rPr>
                          </m:ctrlPr>
                        </m:fPr>
                        <m:num>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𝑠</m:t>
                          </m:r>
                        </m:num>
                        <m:den>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𝑡</m:t>
                          </m:r>
                        </m:den>
                      </m:f>
                    </m:oMath>
                  </m:oMathPara>
                </a14:m>
                <a:endParaRPr lang="zh-CN" altLang="en-US" sz="2800" dirty="0">
                  <a:latin typeface="+mj-ea"/>
                  <a:ea typeface="+mj-ea"/>
                </a:endParaRPr>
              </a:p>
            </p:txBody>
          </p:sp>
        </mc:Choice>
        <mc:Fallback xmlns="">
          <p:sp>
            <p:nvSpPr>
              <p:cNvPr id="40" name="矩形 39"/>
              <p:cNvSpPr>
                <a:spLocks noRot="1" noChangeAspect="1" noMove="1" noResize="1" noEditPoints="1" noAdjustHandles="1" noChangeArrowheads="1" noChangeShapeType="1" noTextEdit="1"/>
              </p:cNvSpPr>
              <p:nvPr/>
            </p:nvSpPr>
            <p:spPr>
              <a:xfrm>
                <a:off x="3903319" y="5060399"/>
                <a:ext cx="1349472" cy="901785"/>
              </a:xfrm>
              <a:prstGeom prst="rect">
                <a:avLst/>
              </a:prstGeom>
              <a:blipFill>
                <a:blip r:embed="rId9"/>
                <a:stretch>
                  <a:fillRect/>
                </a:stretch>
              </a:blipFill>
            </p:spPr>
            <p:txBody>
              <a:bodyPr/>
              <a:lstStyle/>
              <a:p>
                <a:r>
                  <a:rPr lang="zh-CN" altLang="en-US">
                    <a:noFill/>
                  </a:rPr>
                  <a:t> </a:t>
                </a:r>
              </a:p>
            </p:txBody>
          </p:sp>
        </mc:Fallback>
      </mc:AlternateContent>
      <p:sp>
        <p:nvSpPr>
          <p:cNvPr id="34" name="Line 15"/>
          <p:cNvSpPr>
            <a:spLocks noChangeShapeType="1"/>
          </p:cNvSpPr>
          <p:nvPr/>
        </p:nvSpPr>
        <p:spPr bwMode="auto">
          <a:xfrm>
            <a:off x="8920249" y="2472805"/>
            <a:ext cx="1835150" cy="0"/>
          </a:xfrm>
          <a:prstGeom prst="line">
            <a:avLst/>
          </a:prstGeom>
          <a:noFill/>
          <a:ln w="25400">
            <a:solidFill>
              <a:srgbClr val="000000"/>
            </a:solidFill>
            <a:round/>
            <a:headEnd/>
            <a:tailEnd type="arrow" w="lg" len="lg"/>
          </a:ln>
          <a:extLst>
            <a:ext uri="{909E8E84-426E-40DD-AFC4-6F175D3DCCD1}">
              <a14:hiddenFill xmlns:a14="http://schemas.microsoft.com/office/drawing/2010/main">
                <a:noFill/>
              </a14:hiddenFill>
            </a:ext>
          </a:extLst>
        </p:spPr>
        <p:txBody>
          <a:bodyPr/>
          <a:lstStyle/>
          <a:p>
            <a:endParaRPr lang="zh-CN" altLang="en-US" sz="2800">
              <a:latin typeface="+mn-lt"/>
              <a:ea typeface="+mn-ea"/>
            </a:endParaRPr>
          </a:p>
        </p:txBody>
      </p:sp>
      <p:sp>
        <p:nvSpPr>
          <p:cNvPr id="35" name="Line 16"/>
          <p:cNvSpPr>
            <a:spLocks noChangeShapeType="1"/>
          </p:cNvSpPr>
          <p:nvPr/>
        </p:nvSpPr>
        <p:spPr bwMode="auto">
          <a:xfrm rot="7998593">
            <a:off x="7824081" y="2906987"/>
            <a:ext cx="1293813" cy="41275"/>
          </a:xfrm>
          <a:prstGeom prst="line">
            <a:avLst/>
          </a:prstGeom>
          <a:noFill/>
          <a:ln w="25400">
            <a:solidFill>
              <a:srgbClr val="000000"/>
            </a:solidFill>
            <a:round/>
            <a:headEnd/>
            <a:tailEnd type="arrow" w="lg" len="lg"/>
          </a:ln>
          <a:extLst>
            <a:ext uri="{909E8E84-426E-40DD-AFC4-6F175D3DCCD1}">
              <a14:hiddenFill xmlns:a14="http://schemas.microsoft.com/office/drawing/2010/main">
                <a:noFill/>
              </a14:hiddenFill>
            </a:ext>
          </a:extLst>
        </p:spPr>
        <p:txBody>
          <a:bodyPr/>
          <a:lstStyle/>
          <a:p>
            <a:endParaRPr lang="zh-CN" altLang="en-US" sz="2800">
              <a:latin typeface="+mn-lt"/>
              <a:ea typeface="+mn-ea"/>
            </a:endParaRPr>
          </a:p>
        </p:txBody>
      </p:sp>
      <p:sp>
        <p:nvSpPr>
          <p:cNvPr id="36" name="Line 17"/>
          <p:cNvSpPr>
            <a:spLocks noChangeShapeType="1"/>
          </p:cNvSpPr>
          <p:nvPr/>
        </p:nvSpPr>
        <p:spPr bwMode="auto">
          <a:xfrm rot="16200000">
            <a:off x="8051093" y="1578249"/>
            <a:ext cx="1766887" cy="0"/>
          </a:xfrm>
          <a:prstGeom prst="line">
            <a:avLst/>
          </a:prstGeom>
          <a:noFill/>
          <a:ln w="25400">
            <a:solidFill>
              <a:srgbClr val="000000"/>
            </a:solidFill>
            <a:round/>
            <a:headEnd/>
            <a:tailEnd type="arrow" w="lg" len="lg"/>
          </a:ln>
          <a:extLst>
            <a:ext uri="{909E8E84-426E-40DD-AFC4-6F175D3DCCD1}">
              <a14:hiddenFill xmlns:a14="http://schemas.microsoft.com/office/drawing/2010/main">
                <a:noFill/>
              </a14:hiddenFill>
            </a:ext>
          </a:extLst>
        </p:spPr>
        <p:txBody>
          <a:bodyPr/>
          <a:lstStyle/>
          <a:p>
            <a:endParaRPr lang="zh-CN" altLang="en-US" sz="2800">
              <a:latin typeface="+mn-lt"/>
              <a:ea typeface="+mn-ea"/>
            </a:endParaRPr>
          </a:p>
        </p:txBody>
      </p:sp>
      <p:sp>
        <p:nvSpPr>
          <p:cNvPr id="37" name="Line 18"/>
          <p:cNvSpPr>
            <a:spLocks noChangeShapeType="1"/>
          </p:cNvSpPr>
          <p:nvPr/>
        </p:nvSpPr>
        <p:spPr bwMode="auto">
          <a:xfrm flipV="1">
            <a:off x="8929774" y="1075806"/>
            <a:ext cx="736600" cy="1398587"/>
          </a:xfrm>
          <a:prstGeom prst="line">
            <a:avLst/>
          </a:prstGeom>
          <a:noFill/>
          <a:ln w="25400">
            <a:solidFill>
              <a:srgbClr val="000000"/>
            </a:solidFill>
            <a:round/>
            <a:headEnd/>
            <a:tailEnd type="arrow" w="lg" len="lg"/>
          </a:ln>
          <a:extLst>
            <a:ext uri="{909E8E84-426E-40DD-AFC4-6F175D3DCCD1}">
              <a14:hiddenFill xmlns:a14="http://schemas.microsoft.com/office/drawing/2010/main">
                <a:noFill/>
              </a14:hiddenFill>
            </a:ext>
          </a:extLst>
        </p:spPr>
        <p:txBody>
          <a:bodyPr/>
          <a:lstStyle/>
          <a:p>
            <a:endParaRPr lang="zh-CN" altLang="en-US" sz="2800">
              <a:latin typeface="+mn-lt"/>
              <a:ea typeface="+mn-ea"/>
            </a:endParaRPr>
          </a:p>
        </p:txBody>
      </p:sp>
      <p:sp>
        <p:nvSpPr>
          <p:cNvPr id="41" name="Freeform 33"/>
          <p:cNvSpPr>
            <a:spLocks/>
          </p:cNvSpPr>
          <p:nvPr/>
        </p:nvSpPr>
        <p:spPr bwMode="auto">
          <a:xfrm>
            <a:off x="9290138" y="1055168"/>
            <a:ext cx="1793874" cy="872486"/>
          </a:xfrm>
          <a:custGeom>
            <a:avLst/>
            <a:gdLst>
              <a:gd name="T0" fmla="*/ 0 w 1134"/>
              <a:gd name="T1" fmla="*/ 2147483647 h 574"/>
              <a:gd name="T2" fmla="*/ 2147483647 w 1134"/>
              <a:gd name="T3" fmla="*/ 2147483647 h 574"/>
              <a:gd name="T4" fmla="*/ 2147483647 w 1134"/>
              <a:gd name="T5" fmla="*/ 2147483647 h 574"/>
              <a:gd name="T6" fmla="*/ 2147483647 w 1134"/>
              <a:gd name="T7" fmla="*/ 2147483647 h 574"/>
              <a:gd name="T8" fmla="*/ 0 60000 65536"/>
              <a:gd name="T9" fmla="*/ 0 60000 65536"/>
              <a:gd name="T10" fmla="*/ 0 60000 65536"/>
              <a:gd name="T11" fmla="*/ 0 60000 65536"/>
              <a:gd name="T12" fmla="*/ 0 w 1134"/>
              <a:gd name="T13" fmla="*/ 0 h 574"/>
              <a:gd name="T14" fmla="*/ 1134 w 1134"/>
              <a:gd name="T15" fmla="*/ 574 h 574"/>
            </a:gdLst>
            <a:ahLst/>
            <a:cxnLst>
              <a:cxn ang="T8">
                <a:pos x="T0" y="T1"/>
              </a:cxn>
              <a:cxn ang="T9">
                <a:pos x="T2" y="T3"/>
              </a:cxn>
              <a:cxn ang="T10">
                <a:pos x="T4" y="T5"/>
              </a:cxn>
              <a:cxn ang="T11">
                <a:pos x="T6" y="T7"/>
              </a:cxn>
            </a:cxnLst>
            <a:rect l="T12" t="T13" r="T14" b="T15"/>
            <a:pathLst>
              <a:path w="1134" h="574">
                <a:moveTo>
                  <a:pt x="0" y="30"/>
                </a:moveTo>
                <a:cubicBezTo>
                  <a:pt x="155" y="15"/>
                  <a:pt x="310" y="0"/>
                  <a:pt x="453" y="30"/>
                </a:cubicBezTo>
                <a:cubicBezTo>
                  <a:pt x="596" y="60"/>
                  <a:pt x="749" y="120"/>
                  <a:pt x="862" y="211"/>
                </a:cubicBezTo>
                <a:cubicBezTo>
                  <a:pt x="975" y="302"/>
                  <a:pt x="1054" y="438"/>
                  <a:pt x="1134" y="574"/>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square">
            <a:spAutoFit/>
          </a:bodyPr>
          <a:lstStyle/>
          <a:p>
            <a:endParaRPr lang="zh-CN" altLang="en-US" sz="2800">
              <a:latin typeface="+mn-lt"/>
              <a:ea typeface="+mn-ea"/>
            </a:endParaRPr>
          </a:p>
        </p:txBody>
      </p:sp>
      <p:sp>
        <p:nvSpPr>
          <p:cNvPr id="42" name="Line 34"/>
          <p:cNvSpPr>
            <a:spLocks noChangeShapeType="1"/>
          </p:cNvSpPr>
          <p:nvPr/>
        </p:nvSpPr>
        <p:spPr bwMode="auto">
          <a:xfrm flipV="1">
            <a:off x="8959936" y="1585392"/>
            <a:ext cx="1900238" cy="871538"/>
          </a:xfrm>
          <a:prstGeom prst="line">
            <a:avLst/>
          </a:prstGeom>
          <a:noFill/>
          <a:ln w="25400">
            <a:solidFill>
              <a:srgbClr val="000000"/>
            </a:solidFill>
            <a:round/>
            <a:headEnd/>
            <a:tailEnd type="arrow" w="lg" len="lg"/>
          </a:ln>
          <a:extLst>
            <a:ext uri="{909E8E84-426E-40DD-AFC4-6F175D3DCCD1}">
              <a14:hiddenFill xmlns:a14="http://schemas.microsoft.com/office/drawing/2010/main">
                <a:noFill/>
              </a14:hiddenFill>
            </a:ext>
          </a:extLst>
        </p:spPr>
        <p:txBody>
          <a:bodyPr/>
          <a:lstStyle/>
          <a:p>
            <a:endParaRPr lang="zh-CN" altLang="en-US" sz="2800">
              <a:latin typeface="+mn-lt"/>
              <a:ea typeface="+mn-ea"/>
            </a:endParaRPr>
          </a:p>
        </p:txBody>
      </p:sp>
      <p:sp>
        <p:nvSpPr>
          <p:cNvPr id="43" name="Line 35"/>
          <p:cNvSpPr>
            <a:spLocks noChangeShapeType="1"/>
          </p:cNvSpPr>
          <p:nvPr/>
        </p:nvSpPr>
        <p:spPr bwMode="auto">
          <a:xfrm>
            <a:off x="9667962" y="1098030"/>
            <a:ext cx="1184275" cy="514350"/>
          </a:xfrm>
          <a:prstGeom prst="line">
            <a:avLst/>
          </a:prstGeom>
          <a:noFill/>
          <a:ln w="25400">
            <a:solidFill>
              <a:srgbClr val="FF0000"/>
            </a:solidFill>
            <a:round/>
            <a:headEnd/>
            <a:tailEnd type="arrow" w="lg" len="lg"/>
          </a:ln>
          <a:extLst>
            <a:ext uri="{909E8E84-426E-40DD-AFC4-6F175D3DCCD1}">
              <a14:hiddenFill xmlns:a14="http://schemas.microsoft.com/office/drawing/2010/main">
                <a:noFill/>
              </a14:hiddenFill>
            </a:ext>
          </a:extLst>
        </p:spPr>
        <p:txBody>
          <a:bodyPr/>
          <a:lstStyle/>
          <a:p>
            <a:endParaRPr lang="zh-CN" altLang="en-US" sz="2800">
              <a:latin typeface="+mn-lt"/>
              <a:ea typeface="+mn-ea"/>
            </a:endParaRPr>
          </a:p>
        </p:txBody>
      </p:sp>
      <p:sp>
        <p:nvSpPr>
          <p:cNvPr id="44" name="Line 36"/>
          <p:cNvSpPr>
            <a:spLocks noChangeShapeType="1"/>
          </p:cNvSpPr>
          <p:nvPr/>
        </p:nvSpPr>
        <p:spPr bwMode="auto">
          <a:xfrm>
            <a:off x="9661611" y="1086917"/>
            <a:ext cx="673100" cy="72548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spAutoFit/>
          </a:bodyPr>
          <a:lstStyle/>
          <a:p>
            <a:endParaRPr lang="zh-CN" altLang="en-US" sz="2800">
              <a:latin typeface="+mn-lt"/>
              <a:ea typeface="+mn-ea"/>
            </a:endParaRPr>
          </a:p>
        </p:txBody>
      </p:sp>
      <mc:AlternateContent xmlns:mc="http://schemas.openxmlformats.org/markup-compatibility/2006" xmlns:a14="http://schemas.microsoft.com/office/drawing/2010/main">
        <mc:Choice Requires="a14">
          <p:sp>
            <p:nvSpPr>
              <p:cNvPr id="45" name="矩形 44"/>
              <p:cNvSpPr/>
              <p:nvPr/>
            </p:nvSpPr>
            <p:spPr>
              <a:xfrm>
                <a:off x="8101939" y="2975603"/>
                <a:ext cx="4857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p>
            </p:txBody>
          </p:sp>
        </mc:Choice>
        <mc:Fallback xmlns="">
          <p:sp>
            <p:nvSpPr>
              <p:cNvPr id="45" name="矩形 44"/>
              <p:cNvSpPr>
                <a:spLocks noRot="1" noChangeAspect="1" noMove="1" noResize="1" noEditPoints="1" noAdjustHandles="1" noChangeArrowheads="1" noChangeShapeType="1" noTextEdit="1"/>
              </p:cNvSpPr>
              <p:nvPr/>
            </p:nvSpPr>
            <p:spPr>
              <a:xfrm>
                <a:off x="8101939" y="2975603"/>
                <a:ext cx="485710"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10641053" y="1974352"/>
                <a:ext cx="4905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𝑦</m:t>
                      </m:r>
                    </m:oMath>
                  </m:oMathPara>
                </a14:m>
                <a:endParaRPr lang="zh-CN" altLang="en-US" sz="2800" dirty="0"/>
              </a:p>
            </p:txBody>
          </p:sp>
        </mc:Choice>
        <mc:Fallback xmlns="">
          <p:sp>
            <p:nvSpPr>
              <p:cNvPr id="46" name="矩形 45"/>
              <p:cNvSpPr>
                <a:spLocks noRot="1" noChangeAspect="1" noMove="1" noResize="1" noEditPoints="1" noAdjustHandles="1" noChangeArrowheads="1" noChangeShapeType="1" noTextEdit="1"/>
              </p:cNvSpPr>
              <p:nvPr/>
            </p:nvSpPr>
            <p:spPr>
              <a:xfrm>
                <a:off x="10641053" y="1974352"/>
                <a:ext cx="490584"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8495018" y="445927"/>
                <a:ext cx="4633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𝑧</m:t>
                      </m:r>
                    </m:oMath>
                  </m:oMathPara>
                </a14:m>
                <a:endParaRPr lang="zh-CN" altLang="en-US" sz="2800" dirty="0"/>
              </a:p>
            </p:txBody>
          </p:sp>
        </mc:Choice>
        <mc:Fallback xmlns="">
          <p:sp>
            <p:nvSpPr>
              <p:cNvPr id="47" name="矩形 46"/>
              <p:cNvSpPr>
                <a:spLocks noRot="1" noChangeAspect="1" noMove="1" noResize="1" noEditPoints="1" noAdjustHandles="1" noChangeArrowheads="1" noChangeShapeType="1" noTextEdit="1"/>
              </p:cNvSpPr>
              <p:nvPr/>
            </p:nvSpPr>
            <p:spPr>
              <a:xfrm>
                <a:off x="8495018" y="445927"/>
                <a:ext cx="463332"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8469213" y="2109953"/>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p>
            </p:txBody>
          </p:sp>
        </mc:Choice>
        <mc:Fallback xmlns="">
          <p:sp>
            <p:nvSpPr>
              <p:cNvPr id="48" name="矩形 47"/>
              <p:cNvSpPr>
                <a:spLocks noRot="1" noChangeAspect="1" noMove="1" noResize="1" noEditPoints="1" noAdjustHandles="1" noChangeArrowheads="1" noChangeShapeType="1" noTextEdit="1"/>
              </p:cNvSpPr>
              <p:nvPr/>
            </p:nvSpPr>
            <p:spPr>
              <a:xfrm>
                <a:off x="8469213" y="2109953"/>
                <a:ext cx="534890"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8894811" y="1169900"/>
                <a:ext cx="5791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𝑟</m:t>
                              </m:r>
                            </m:e>
                          </m:acc>
                        </m:e>
                        <m:sub>
                          <m:r>
                            <a:rPr lang="en-US" altLang="zh-CN" sz="2800" b="0" i="1" smtClean="0">
                              <a:solidFill>
                                <a:srgbClr val="0000FF"/>
                              </a:solidFill>
                              <a:latin typeface="Cambria Math" panose="02040503050406030204" pitchFamily="18" charset="0"/>
                              <a:ea typeface="+mn-ea"/>
                            </a:rPr>
                            <m:t>𝐴</m:t>
                          </m:r>
                        </m:sub>
                      </m:sSub>
                    </m:oMath>
                  </m:oMathPara>
                </a14:m>
                <a:endParaRPr lang="zh-CN" altLang="en-US" sz="2800" dirty="0">
                  <a:latin typeface="+mn-lt"/>
                  <a:ea typeface="+mn-ea"/>
                </a:endParaRPr>
              </a:p>
            </p:txBody>
          </p:sp>
        </mc:Choice>
        <mc:Fallback xmlns="">
          <p:sp>
            <p:nvSpPr>
              <p:cNvPr id="49" name="矩形 48"/>
              <p:cNvSpPr>
                <a:spLocks noRot="1" noChangeAspect="1" noMove="1" noResize="1" noEditPoints="1" noAdjustHandles="1" noChangeArrowheads="1" noChangeShapeType="1" noTextEdit="1"/>
              </p:cNvSpPr>
              <p:nvPr/>
            </p:nvSpPr>
            <p:spPr>
              <a:xfrm>
                <a:off x="8894811" y="1169900"/>
                <a:ext cx="579198"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9477225" y="1532752"/>
                <a:ext cx="6063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𝑟</m:t>
                              </m:r>
                            </m:e>
                          </m:acc>
                        </m:e>
                        <m:sub>
                          <m:r>
                            <a:rPr lang="en-US" altLang="zh-CN" sz="2800" b="0" i="1" smtClean="0">
                              <a:solidFill>
                                <a:srgbClr val="0000FF"/>
                              </a:solidFill>
                              <a:latin typeface="Cambria Math" panose="02040503050406030204" pitchFamily="18" charset="0"/>
                              <a:ea typeface="+mn-ea"/>
                            </a:rPr>
                            <m:t>𝐵</m:t>
                          </m:r>
                        </m:sub>
                      </m:sSub>
                    </m:oMath>
                  </m:oMathPara>
                </a14:m>
                <a:endParaRPr lang="zh-CN" altLang="en-US" sz="2800" dirty="0">
                  <a:latin typeface="+mn-lt"/>
                  <a:ea typeface="+mn-ea"/>
                </a:endParaRPr>
              </a:p>
            </p:txBody>
          </p:sp>
        </mc:Choice>
        <mc:Fallback xmlns="">
          <p:sp>
            <p:nvSpPr>
              <p:cNvPr id="50" name="矩形 49"/>
              <p:cNvSpPr>
                <a:spLocks noRot="1" noChangeAspect="1" noMove="1" noResize="1" noEditPoints="1" noAdjustHandles="1" noChangeArrowheads="1" noChangeShapeType="1" noTextEdit="1"/>
              </p:cNvSpPr>
              <p:nvPr/>
            </p:nvSpPr>
            <p:spPr>
              <a:xfrm>
                <a:off x="9477225" y="1532752"/>
                <a:ext cx="606384"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9990439" y="1229417"/>
                <a:ext cx="66704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𝑟</m:t>
                          </m:r>
                        </m:e>
                      </m:acc>
                    </m:oMath>
                  </m:oMathPara>
                </a14:m>
                <a:endParaRPr lang="zh-CN" altLang="en-US" sz="2800" dirty="0">
                  <a:solidFill>
                    <a:srgbClr val="FF0000"/>
                  </a:solidFill>
                  <a:latin typeface="+mn-lt"/>
                  <a:ea typeface="+mn-ea"/>
                </a:endParaRPr>
              </a:p>
            </p:txBody>
          </p:sp>
        </mc:Choice>
        <mc:Fallback xmlns="">
          <p:sp>
            <p:nvSpPr>
              <p:cNvPr id="51" name="矩形 50"/>
              <p:cNvSpPr>
                <a:spLocks noRot="1" noChangeAspect="1" noMove="1" noResize="1" noEditPoints="1" noAdjustHandles="1" noChangeArrowheads="1" noChangeShapeType="1" noTextEdit="1"/>
              </p:cNvSpPr>
              <p:nvPr/>
            </p:nvSpPr>
            <p:spPr>
              <a:xfrm>
                <a:off x="9990439" y="1229417"/>
                <a:ext cx="667042"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10334711" y="1607838"/>
                <a:ext cx="66704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𝑟</m:t>
                      </m:r>
                    </m:oMath>
                  </m:oMathPara>
                </a14:m>
                <a:endParaRPr lang="zh-CN" altLang="en-US" sz="2800" dirty="0">
                  <a:latin typeface="+mn-lt"/>
                  <a:ea typeface="+mn-ea"/>
                </a:endParaRPr>
              </a:p>
            </p:txBody>
          </p:sp>
        </mc:Choice>
        <mc:Fallback xmlns="">
          <p:sp>
            <p:nvSpPr>
              <p:cNvPr id="52" name="矩形 51"/>
              <p:cNvSpPr>
                <a:spLocks noRot="1" noChangeAspect="1" noMove="1" noResize="1" noEditPoints="1" noAdjustHandles="1" noChangeArrowheads="1" noChangeShapeType="1" noTextEdit="1"/>
              </p:cNvSpPr>
              <p:nvPr/>
            </p:nvSpPr>
            <p:spPr>
              <a:xfrm>
                <a:off x="10334711" y="1607838"/>
                <a:ext cx="667042" cy="52322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9374135" y="585131"/>
                <a:ext cx="5055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𝐴</m:t>
                      </m:r>
                    </m:oMath>
                  </m:oMathPara>
                </a14:m>
                <a:endParaRPr lang="zh-CN" altLang="en-US" sz="2800" dirty="0">
                  <a:latin typeface="+mn-lt"/>
                  <a:ea typeface="+mn-ea"/>
                </a:endParaRPr>
              </a:p>
            </p:txBody>
          </p:sp>
        </mc:Choice>
        <mc:Fallback xmlns="">
          <p:sp>
            <p:nvSpPr>
              <p:cNvPr id="53" name="矩形 52"/>
              <p:cNvSpPr>
                <a:spLocks noRot="1" noChangeAspect="1" noMove="1" noResize="1" noEditPoints="1" noAdjustHandles="1" noChangeArrowheads="1" noChangeShapeType="1" noTextEdit="1"/>
              </p:cNvSpPr>
              <p:nvPr/>
            </p:nvSpPr>
            <p:spPr>
              <a:xfrm>
                <a:off x="9374135" y="585131"/>
                <a:ext cx="505587"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10784713" y="1229801"/>
                <a:ext cx="51969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𝐵</m:t>
                      </m:r>
                    </m:oMath>
                  </m:oMathPara>
                </a14:m>
                <a:endParaRPr lang="zh-CN" altLang="en-US" sz="2800" dirty="0">
                  <a:latin typeface="+mn-lt"/>
                  <a:ea typeface="+mn-ea"/>
                </a:endParaRPr>
              </a:p>
            </p:txBody>
          </p:sp>
        </mc:Choice>
        <mc:Fallback xmlns="">
          <p:sp>
            <p:nvSpPr>
              <p:cNvPr id="54" name="矩形 53"/>
              <p:cNvSpPr>
                <a:spLocks noRot="1" noChangeAspect="1" noMove="1" noResize="1" noEditPoints="1" noAdjustHandles="1" noChangeArrowheads="1" noChangeShapeType="1" noTextEdit="1"/>
              </p:cNvSpPr>
              <p:nvPr/>
            </p:nvSpPr>
            <p:spPr>
              <a:xfrm>
                <a:off x="10784713" y="1229801"/>
                <a:ext cx="519693" cy="52322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10155853" y="746476"/>
                <a:ext cx="6601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𝑠</m:t>
                      </m:r>
                    </m:oMath>
                  </m:oMathPara>
                </a14:m>
                <a:endParaRPr lang="zh-CN" altLang="en-US" sz="2800" dirty="0">
                  <a:latin typeface="+mn-lt"/>
                  <a:ea typeface="+mn-ea"/>
                </a:endParaRPr>
              </a:p>
            </p:txBody>
          </p:sp>
        </mc:Choice>
        <mc:Fallback xmlns="">
          <p:sp>
            <p:nvSpPr>
              <p:cNvPr id="57" name="矩形 56"/>
              <p:cNvSpPr>
                <a:spLocks noRot="1" noChangeAspect="1" noMove="1" noResize="1" noEditPoints="1" noAdjustHandles="1" noChangeArrowheads="1" noChangeShapeType="1" noTextEdit="1"/>
              </p:cNvSpPr>
              <p:nvPr/>
            </p:nvSpPr>
            <p:spPr>
              <a:xfrm>
                <a:off x="10155853" y="746476"/>
                <a:ext cx="660117" cy="523220"/>
              </a:xfrm>
              <a:prstGeom prst="rect">
                <a:avLst/>
              </a:prstGeom>
              <a:blipFill>
                <a:blip r:embed="rId2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99271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wipe(left)">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wipe(up)">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left)">
                                      <p:cBhvr>
                                        <p:cTn id="22" dur="500"/>
                                        <p:tgtEl>
                                          <p:spTgt spid="4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left)">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wipe(left)">
                                      <p:cBhvr>
                                        <p:cTn id="32" dur="500"/>
                                        <p:tgtEl>
                                          <p:spTgt spid="4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down)">
                                      <p:cBhvr>
                                        <p:cTn id="37" dur="5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wipe(left)">
                                      <p:cBhvr>
                                        <p:cTn id="42" dur="500"/>
                                        <p:tgtEl>
                                          <p:spTgt spid="4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wipe(left)">
                                      <p:cBhvr>
                                        <p:cTn id="47" dur="500"/>
                                        <p:tgtEl>
                                          <p:spTgt spid="4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wipe(left)">
                                      <p:cBhvr>
                                        <p:cTn id="52" dur="500"/>
                                        <p:tgtEl>
                                          <p:spTgt spid="3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wipe(left)">
                                      <p:cBhvr>
                                        <p:cTn id="57" dur="500"/>
                                        <p:tgtEl>
                                          <p:spTgt spid="5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wipe(left)">
                                      <p:cBhvr>
                                        <p:cTn id="62" dur="500"/>
                                        <p:tgtEl>
                                          <p:spTgt spid="4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wipe(left)">
                                      <p:cBhvr>
                                        <p:cTn id="67" dur="500"/>
                                        <p:tgtEl>
                                          <p:spTgt spid="4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54"/>
                                        </p:tgtEl>
                                        <p:attrNameLst>
                                          <p:attrName>style.visibility</p:attrName>
                                        </p:attrNameLst>
                                      </p:cBhvr>
                                      <p:to>
                                        <p:strVal val="visible"/>
                                      </p:to>
                                    </p:set>
                                    <p:animEffect transition="in" filter="wipe(left)">
                                      <p:cBhvr>
                                        <p:cTn id="72" dur="500"/>
                                        <p:tgtEl>
                                          <p:spTgt spid="54"/>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50"/>
                                        </p:tgtEl>
                                        <p:attrNameLst>
                                          <p:attrName>style.visibility</p:attrName>
                                        </p:attrNameLst>
                                      </p:cBhvr>
                                      <p:to>
                                        <p:strVal val="visible"/>
                                      </p:to>
                                    </p:set>
                                    <p:animEffect transition="in" filter="wipe(left)">
                                      <p:cBhvr>
                                        <p:cTn id="77" dur="500"/>
                                        <p:tgtEl>
                                          <p:spTgt spid="50"/>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43"/>
                                        </p:tgtEl>
                                        <p:attrNameLst>
                                          <p:attrName>style.visibility</p:attrName>
                                        </p:attrNameLst>
                                      </p:cBhvr>
                                      <p:to>
                                        <p:strVal val="visible"/>
                                      </p:to>
                                    </p:set>
                                    <p:animEffect transition="in" filter="wipe(left)">
                                      <p:cBhvr>
                                        <p:cTn id="82" dur="500"/>
                                        <p:tgtEl>
                                          <p:spTgt spid="4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51"/>
                                        </p:tgtEl>
                                        <p:attrNameLst>
                                          <p:attrName>style.visibility</p:attrName>
                                        </p:attrNameLst>
                                      </p:cBhvr>
                                      <p:to>
                                        <p:strVal val="visible"/>
                                      </p:to>
                                    </p:set>
                                    <p:animEffect transition="in" filter="wipe(left)">
                                      <p:cBhvr>
                                        <p:cTn id="87" dur="500"/>
                                        <p:tgtEl>
                                          <p:spTgt spid="51"/>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44"/>
                                        </p:tgtEl>
                                        <p:attrNameLst>
                                          <p:attrName>style.visibility</p:attrName>
                                        </p:attrNameLst>
                                      </p:cBhvr>
                                      <p:to>
                                        <p:strVal val="visible"/>
                                      </p:to>
                                    </p:set>
                                    <p:animEffect transition="in" filter="wipe(left)">
                                      <p:cBhvr>
                                        <p:cTn id="92" dur="500"/>
                                        <p:tgtEl>
                                          <p:spTgt spid="44"/>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52"/>
                                        </p:tgtEl>
                                        <p:attrNameLst>
                                          <p:attrName>style.visibility</p:attrName>
                                        </p:attrNameLst>
                                      </p:cBhvr>
                                      <p:to>
                                        <p:strVal val="visible"/>
                                      </p:to>
                                    </p:set>
                                    <p:animEffect transition="in" filter="wipe(left)">
                                      <p:cBhvr>
                                        <p:cTn id="97" dur="500"/>
                                        <p:tgtEl>
                                          <p:spTgt spid="52"/>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57"/>
                                        </p:tgtEl>
                                        <p:attrNameLst>
                                          <p:attrName>style.visibility</p:attrName>
                                        </p:attrNameLst>
                                      </p:cBhvr>
                                      <p:to>
                                        <p:strVal val="visible"/>
                                      </p:to>
                                    </p:set>
                                    <p:animEffect transition="in" filter="wipe(left)">
                                      <p:cBhvr>
                                        <p:cTn id="102" dur="500"/>
                                        <p:tgtEl>
                                          <p:spTgt spid="57"/>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55"/>
                                        </p:tgtEl>
                                        <p:attrNameLst>
                                          <p:attrName>style.visibility</p:attrName>
                                        </p:attrNameLst>
                                      </p:cBhvr>
                                      <p:to>
                                        <p:strVal val="visible"/>
                                      </p:to>
                                    </p:set>
                                    <p:animEffect transition="in" filter="wipe(left)">
                                      <p:cBhvr>
                                        <p:cTn id="107" dur="500"/>
                                        <p:tgtEl>
                                          <p:spTgt spid="55"/>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56"/>
                                        </p:tgtEl>
                                        <p:attrNameLst>
                                          <p:attrName>style.visibility</p:attrName>
                                        </p:attrNameLst>
                                      </p:cBhvr>
                                      <p:to>
                                        <p:strVal val="visible"/>
                                      </p:to>
                                    </p:set>
                                    <p:animEffect transition="in" filter="wipe(left)">
                                      <p:cBhvr>
                                        <p:cTn id="112" dur="500"/>
                                        <p:tgtEl>
                                          <p:spTgt spid="56"/>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58"/>
                                        </p:tgtEl>
                                        <p:attrNameLst>
                                          <p:attrName>style.visibility</p:attrName>
                                        </p:attrNameLst>
                                      </p:cBhvr>
                                      <p:to>
                                        <p:strVal val="visible"/>
                                      </p:to>
                                    </p:set>
                                    <p:animEffect transition="in" filter="wipe(left)">
                                      <p:cBhvr>
                                        <p:cTn id="117" dur="500"/>
                                        <p:tgtEl>
                                          <p:spTgt spid="58"/>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59"/>
                                        </p:tgtEl>
                                        <p:attrNameLst>
                                          <p:attrName>style.visibility</p:attrName>
                                        </p:attrNameLst>
                                      </p:cBhvr>
                                      <p:to>
                                        <p:strVal val="visible"/>
                                      </p:to>
                                    </p:set>
                                    <p:animEffect transition="in" filter="wipe(left)">
                                      <p:cBhvr>
                                        <p:cTn id="122" dur="500"/>
                                        <p:tgtEl>
                                          <p:spTgt spid="59"/>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57378"/>
                                        </p:tgtEl>
                                        <p:attrNameLst>
                                          <p:attrName>style.visibility</p:attrName>
                                        </p:attrNameLst>
                                      </p:cBhvr>
                                      <p:to>
                                        <p:strVal val="visible"/>
                                      </p:to>
                                    </p:set>
                                    <p:animEffect transition="in" filter="wipe(left)">
                                      <p:cBhvr>
                                        <p:cTn id="127" dur="500"/>
                                        <p:tgtEl>
                                          <p:spTgt spid="57378"/>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79"/>
                                        </p:tgtEl>
                                        <p:attrNameLst>
                                          <p:attrName>style.visibility</p:attrName>
                                        </p:attrNameLst>
                                      </p:cBhvr>
                                      <p:to>
                                        <p:strVal val="visible"/>
                                      </p:to>
                                    </p:set>
                                    <p:animEffect transition="in" filter="wipe(left)">
                                      <p:cBhvr>
                                        <p:cTn id="132" dur="500"/>
                                        <p:tgtEl>
                                          <p:spTgt spid="79"/>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80"/>
                                        </p:tgtEl>
                                        <p:attrNameLst>
                                          <p:attrName>style.visibility</p:attrName>
                                        </p:attrNameLst>
                                      </p:cBhvr>
                                      <p:to>
                                        <p:strVal val="visible"/>
                                      </p:to>
                                    </p:set>
                                    <p:animEffect transition="in" filter="wipe(left)">
                                      <p:cBhvr>
                                        <p:cTn id="137" dur="500"/>
                                        <p:tgtEl>
                                          <p:spTgt spid="80"/>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81"/>
                                        </p:tgtEl>
                                        <p:attrNameLst>
                                          <p:attrName>style.visibility</p:attrName>
                                        </p:attrNameLst>
                                      </p:cBhvr>
                                      <p:to>
                                        <p:strVal val="visible"/>
                                      </p:to>
                                    </p:set>
                                    <p:animEffect transition="in" filter="wipe(left)">
                                      <p:cBhvr>
                                        <p:cTn id="142" dur="500"/>
                                        <p:tgtEl>
                                          <p:spTgt spid="81"/>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grpId="0" nodeType="clickEffect">
                                  <p:stCondLst>
                                    <p:cond delay="0"/>
                                  </p:stCondLst>
                                  <p:childTnLst>
                                    <p:set>
                                      <p:cBhvr>
                                        <p:cTn id="146" dur="1" fill="hold">
                                          <p:stCondLst>
                                            <p:cond delay="0"/>
                                          </p:stCondLst>
                                        </p:cTn>
                                        <p:tgtEl>
                                          <p:spTgt spid="39"/>
                                        </p:tgtEl>
                                        <p:attrNameLst>
                                          <p:attrName>style.visibility</p:attrName>
                                        </p:attrNameLst>
                                      </p:cBhvr>
                                      <p:to>
                                        <p:strVal val="visible"/>
                                      </p:to>
                                    </p:set>
                                    <p:animEffect transition="in" filter="wipe(left)">
                                      <p:cBhvr>
                                        <p:cTn id="147" dur="500"/>
                                        <p:tgtEl>
                                          <p:spTgt spid="39"/>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8" fill="hold" grpId="0" nodeType="clickEffect">
                                  <p:stCondLst>
                                    <p:cond delay="0"/>
                                  </p:stCondLst>
                                  <p:childTnLst>
                                    <p:set>
                                      <p:cBhvr>
                                        <p:cTn id="151" dur="1" fill="hold">
                                          <p:stCondLst>
                                            <p:cond delay="0"/>
                                          </p:stCondLst>
                                        </p:cTn>
                                        <p:tgtEl>
                                          <p:spTgt spid="40"/>
                                        </p:tgtEl>
                                        <p:attrNameLst>
                                          <p:attrName>style.visibility</p:attrName>
                                        </p:attrNameLst>
                                      </p:cBhvr>
                                      <p:to>
                                        <p:strVal val="visible"/>
                                      </p:to>
                                    </p:set>
                                    <p:animEffect transition="in" filter="wipe(left)">
                                      <p:cBhvr>
                                        <p:cTn id="15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78" grpId="0"/>
      <p:bldP spid="55" grpId="0"/>
      <p:bldP spid="56" grpId="0"/>
      <p:bldP spid="58" grpId="0"/>
      <p:bldP spid="59" grpId="0"/>
      <p:bldP spid="79" grpId="0"/>
      <p:bldP spid="80" grpId="0"/>
      <p:bldP spid="81" grpId="0"/>
      <p:bldP spid="38" grpId="0"/>
      <p:bldP spid="39" grpId="0"/>
      <p:bldP spid="40" grpId="0"/>
      <p:bldP spid="45" grpId="0"/>
      <p:bldP spid="46" grpId="0"/>
      <p:bldP spid="47" grpId="0"/>
      <p:bldP spid="48" grpId="0"/>
      <p:bldP spid="49" grpId="0"/>
      <p:bldP spid="50" grpId="0"/>
      <p:bldP spid="51" grpId="0"/>
      <p:bldP spid="52" grpId="0"/>
      <p:bldP spid="53" grpId="0"/>
      <p:bldP spid="54" grpId="0"/>
      <p:bldP spid="5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55" name="Text Box 11"/>
          <p:cNvSpPr txBox="1">
            <a:spLocks noChangeArrowheads="1"/>
          </p:cNvSpPr>
          <p:nvPr/>
        </p:nvSpPr>
        <p:spPr bwMode="auto">
          <a:xfrm>
            <a:off x="2207933" y="3722611"/>
            <a:ext cx="353043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j-ea"/>
                <a:ea typeface="+mj-ea"/>
              </a:rPr>
              <a:t>瞬时速率（速率）</a:t>
            </a:r>
            <a:r>
              <a:rPr lang="zh-CN" altLang="en-US" sz="2800" dirty="0">
                <a:solidFill>
                  <a:srgbClr val="3333CC"/>
                </a:solidFill>
                <a:latin typeface="+mj-ea"/>
                <a:ea typeface="+mj-ea"/>
              </a:rPr>
              <a:t> </a:t>
            </a:r>
          </a:p>
        </p:txBody>
      </p:sp>
      <p:sp>
        <p:nvSpPr>
          <p:cNvPr id="57380" name="Text Box 36"/>
          <p:cNvSpPr txBox="1">
            <a:spLocks noChangeArrowheads="1"/>
          </p:cNvSpPr>
          <p:nvPr/>
        </p:nvSpPr>
        <p:spPr bwMode="auto">
          <a:xfrm>
            <a:off x="2207933" y="1468625"/>
            <a:ext cx="353043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j-ea"/>
                <a:ea typeface="+mj-ea"/>
              </a:rPr>
              <a:t>速度（瞬时速度）</a:t>
            </a:r>
          </a:p>
        </p:txBody>
      </p:sp>
      <p:grpSp>
        <p:nvGrpSpPr>
          <p:cNvPr id="2" name="组合 1"/>
          <p:cNvGrpSpPr/>
          <p:nvPr/>
        </p:nvGrpSpPr>
        <p:grpSpPr>
          <a:xfrm>
            <a:off x="7615547" y="504734"/>
            <a:ext cx="3406695" cy="2974221"/>
            <a:chOff x="7897711" y="445927"/>
            <a:chExt cx="3406695" cy="2974221"/>
          </a:xfrm>
        </p:grpSpPr>
        <p:sp>
          <p:nvSpPr>
            <p:cNvPr id="60" name="Line 15"/>
            <p:cNvSpPr>
              <a:spLocks noChangeShapeType="1"/>
            </p:cNvSpPr>
            <p:nvPr/>
          </p:nvSpPr>
          <p:spPr bwMode="auto">
            <a:xfrm>
              <a:off x="8920249" y="2472805"/>
              <a:ext cx="1835150" cy="0"/>
            </a:xfrm>
            <a:prstGeom prst="line">
              <a:avLst/>
            </a:prstGeom>
            <a:noFill/>
            <a:ln w="25400">
              <a:solidFill>
                <a:srgbClr val="000000"/>
              </a:solidFill>
              <a:round/>
              <a:headEnd/>
              <a:tailEnd type="arrow" w="lg" len="lg"/>
            </a:ln>
            <a:extLst>
              <a:ext uri="{909E8E84-426E-40DD-AFC4-6F175D3DCCD1}">
                <a14:hiddenFill xmlns:a14="http://schemas.microsoft.com/office/drawing/2010/main">
                  <a:noFill/>
                </a14:hiddenFill>
              </a:ext>
            </a:extLst>
          </p:spPr>
          <p:txBody>
            <a:bodyPr/>
            <a:lstStyle/>
            <a:p>
              <a:endParaRPr lang="zh-CN" altLang="en-US" sz="2800">
                <a:latin typeface="+mn-lt"/>
                <a:ea typeface="+mn-ea"/>
              </a:endParaRPr>
            </a:p>
          </p:txBody>
        </p:sp>
        <p:sp>
          <p:nvSpPr>
            <p:cNvPr id="61" name="Line 16"/>
            <p:cNvSpPr>
              <a:spLocks noChangeShapeType="1"/>
            </p:cNvSpPr>
            <p:nvPr/>
          </p:nvSpPr>
          <p:spPr bwMode="auto">
            <a:xfrm rot="7998593">
              <a:off x="7978770" y="2845998"/>
              <a:ext cx="1112800" cy="35500"/>
            </a:xfrm>
            <a:prstGeom prst="line">
              <a:avLst/>
            </a:prstGeom>
            <a:noFill/>
            <a:ln w="25400">
              <a:solidFill>
                <a:srgbClr val="000000"/>
              </a:solidFill>
              <a:round/>
              <a:headEnd/>
              <a:tailEnd type="arrow" w="lg" len="lg"/>
            </a:ln>
            <a:extLst>
              <a:ext uri="{909E8E84-426E-40DD-AFC4-6F175D3DCCD1}">
                <a14:hiddenFill xmlns:a14="http://schemas.microsoft.com/office/drawing/2010/main">
                  <a:noFill/>
                </a14:hiddenFill>
              </a:ext>
            </a:extLst>
          </p:spPr>
          <p:txBody>
            <a:bodyPr/>
            <a:lstStyle/>
            <a:p>
              <a:endParaRPr lang="zh-CN" altLang="en-US" sz="2800">
                <a:latin typeface="+mn-lt"/>
                <a:ea typeface="+mn-ea"/>
              </a:endParaRPr>
            </a:p>
          </p:txBody>
        </p:sp>
        <p:sp>
          <p:nvSpPr>
            <p:cNvPr id="62" name="Line 17"/>
            <p:cNvSpPr>
              <a:spLocks noChangeShapeType="1"/>
            </p:cNvSpPr>
            <p:nvPr/>
          </p:nvSpPr>
          <p:spPr bwMode="auto">
            <a:xfrm rot="16200000">
              <a:off x="8051093" y="1578249"/>
              <a:ext cx="1766887" cy="0"/>
            </a:xfrm>
            <a:prstGeom prst="line">
              <a:avLst/>
            </a:prstGeom>
            <a:noFill/>
            <a:ln w="25400">
              <a:solidFill>
                <a:srgbClr val="000000"/>
              </a:solidFill>
              <a:round/>
              <a:headEnd/>
              <a:tailEnd type="arrow" w="lg" len="lg"/>
            </a:ln>
            <a:extLst>
              <a:ext uri="{909E8E84-426E-40DD-AFC4-6F175D3DCCD1}">
                <a14:hiddenFill xmlns:a14="http://schemas.microsoft.com/office/drawing/2010/main">
                  <a:noFill/>
                </a14:hiddenFill>
              </a:ext>
            </a:extLst>
          </p:spPr>
          <p:txBody>
            <a:bodyPr/>
            <a:lstStyle/>
            <a:p>
              <a:endParaRPr lang="zh-CN" altLang="en-US" sz="2800">
                <a:latin typeface="+mn-lt"/>
                <a:ea typeface="+mn-ea"/>
              </a:endParaRPr>
            </a:p>
          </p:txBody>
        </p:sp>
        <p:sp>
          <p:nvSpPr>
            <p:cNvPr id="63" name="Line 18"/>
            <p:cNvSpPr>
              <a:spLocks noChangeShapeType="1"/>
            </p:cNvSpPr>
            <p:nvPr/>
          </p:nvSpPr>
          <p:spPr bwMode="auto">
            <a:xfrm flipV="1">
              <a:off x="8929774" y="1075806"/>
              <a:ext cx="736600" cy="1398587"/>
            </a:xfrm>
            <a:prstGeom prst="line">
              <a:avLst/>
            </a:prstGeom>
            <a:noFill/>
            <a:ln w="25400">
              <a:solidFill>
                <a:srgbClr val="000000"/>
              </a:solidFill>
              <a:round/>
              <a:headEnd/>
              <a:tailEnd type="arrow" w="lg" len="lg"/>
            </a:ln>
            <a:extLst>
              <a:ext uri="{909E8E84-426E-40DD-AFC4-6F175D3DCCD1}">
                <a14:hiddenFill xmlns:a14="http://schemas.microsoft.com/office/drawing/2010/main">
                  <a:noFill/>
                </a14:hiddenFill>
              </a:ext>
            </a:extLst>
          </p:spPr>
          <p:txBody>
            <a:bodyPr/>
            <a:lstStyle/>
            <a:p>
              <a:endParaRPr lang="zh-CN" altLang="en-US" sz="2800">
                <a:latin typeface="+mn-lt"/>
                <a:ea typeface="+mn-ea"/>
              </a:endParaRPr>
            </a:p>
          </p:txBody>
        </p:sp>
        <p:sp>
          <p:nvSpPr>
            <p:cNvPr id="64" name="Freeform 33"/>
            <p:cNvSpPr>
              <a:spLocks/>
            </p:cNvSpPr>
            <p:nvPr/>
          </p:nvSpPr>
          <p:spPr bwMode="auto">
            <a:xfrm>
              <a:off x="9290138" y="1055168"/>
              <a:ext cx="1793874" cy="872486"/>
            </a:xfrm>
            <a:custGeom>
              <a:avLst/>
              <a:gdLst>
                <a:gd name="T0" fmla="*/ 0 w 1134"/>
                <a:gd name="T1" fmla="*/ 2147483647 h 574"/>
                <a:gd name="T2" fmla="*/ 2147483647 w 1134"/>
                <a:gd name="T3" fmla="*/ 2147483647 h 574"/>
                <a:gd name="T4" fmla="*/ 2147483647 w 1134"/>
                <a:gd name="T5" fmla="*/ 2147483647 h 574"/>
                <a:gd name="T6" fmla="*/ 2147483647 w 1134"/>
                <a:gd name="T7" fmla="*/ 2147483647 h 574"/>
                <a:gd name="T8" fmla="*/ 0 60000 65536"/>
                <a:gd name="T9" fmla="*/ 0 60000 65536"/>
                <a:gd name="T10" fmla="*/ 0 60000 65536"/>
                <a:gd name="T11" fmla="*/ 0 60000 65536"/>
                <a:gd name="T12" fmla="*/ 0 w 1134"/>
                <a:gd name="T13" fmla="*/ 0 h 574"/>
                <a:gd name="T14" fmla="*/ 1134 w 1134"/>
                <a:gd name="T15" fmla="*/ 574 h 574"/>
              </a:gdLst>
              <a:ahLst/>
              <a:cxnLst>
                <a:cxn ang="T8">
                  <a:pos x="T0" y="T1"/>
                </a:cxn>
                <a:cxn ang="T9">
                  <a:pos x="T2" y="T3"/>
                </a:cxn>
                <a:cxn ang="T10">
                  <a:pos x="T4" y="T5"/>
                </a:cxn>
                <a:cxn ang="T11">
                  <a:pos x="T6" y="T7"/>
                </a:cxn>
              </a:cxnLst>
              <a:rect l="T12" t="T13" r="T14" b="T15"/>
              <a:pathLst>
                <a:path w="1134" h="574">
                  <a:moveTo>
                    <a:pt x="0" y="30"/>
                  </a:moveTo>
                  <a:cubicBezTo>
                    <a:pt x="155" y="15"/>
                    <a:pt x="310" y="0"/>
                    <a:pt x="453" y="30"/>
                  </a:cubicBezTo>
                  <a:cubicBezTo>
                    <a:pt x="596" y="60"/>
                    <a:pt x="749" y="120"/>
                    <a:pt x="862" y="211"/>
                  </a:cubicBezTo>
                  <a:cubicBezTo>
                    <a:pt x="975" y="302"/>
                    <a:pt x="1054" y="438"/>
                    <a:pt x="1134" y="574"/>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square">
              <a:spAutoFit/>
            </a:bodyPr>
            <a:lstStyle/>
            <a:p>
              <a:endParaRPr lang="zh-CN" altLang="en-US" sz="2800">
                <a:latin typeface="+mn-lt"/>
                <a:ea typeface="+mn-ea"/>
              </a:endParaRPr>
            </a:p>
          </p:txBody>
        </p:sp>
        <p:sp>
          <p:nvSpPr>
            <p:cNvPr id="65" name="Line 34"/>
            <p:cNvSpPr>
              <a:spLocks noChangeShapeType="1"/>
            </p:cNvSpPr>
            <p:nvPr/>
          </p:nvSpPr>
          <p:spPr bwMode="auto">
            <a:xfrm flipV="1">
              <a:off x="8959936" y="1585392"/>
              <a:ext cx="1900238" cy="871538"/>
            </a:xfrm>
            <a:prstGeom prst="line">
              <a:avLst/>
            </a:prstGeom>
            <a:noFill/>
            <a:ln w="25400">
              <a:solidFill>
                <a:srgbClr val="000000"/>
              </a:solidFill>
              <a:round/>
              <a:headEnd/>
              <a:tailEnd type="arrow" w="lg" len="lg"/>
            </a:ln>
            <a:extLst>
              <a:ext uri="{909E8E84-426E-40DD-AFC4-6F175D3DCCD1}">
                <a14:hiddenFill xmlns:a14="http://schemas.microsoft.com/office/drawing/2010/main">
                  <a:noFill/>
                </a14:hiddenFill>
              </a:ext>
            </a:extLst>
          </p:spPr>
          <p:txBody>
            <a:bodyPr/>
            <a:lstStyle/>
            <a:p>
              <a:endParaRPr lang="zh-CN" altLang="en-US" sz="2800">
                <a:latin typeface="+mn-lt"/>
                <a:ea typeface="+mn-ea"/>
              </a:endParaRPr>
            </a:p>
          </p:txBody>
        </p:sp>
        <p:sp>
          <p:nvSpPr>
            <p:cNvPr id="66" name="Line 35"/>
            <p:cNvSpPr>
              <a:spLocks noChangeShapeType="1"/>
            </p:cNvSpPr>
            <p:nvPr/>
          </p:nvSpPr>
          <p:spPr bwMode="auto">
            <a:xfrm>
              <a:off x="9667962" y="1098030"/>
              <a:ext cx="1184275" cy="514350"/>
            </a:xfrm>
            <a:prstGeom prst="line">
              <a:avLst/>
            </a:prstGeom>
            <a:noFill/>
            <a:ln w="25400">
              <a:solidFill>
                <a:srgbClr val="FF0000"/>
              </a:solidFill>
              <a:round/>
              <a:headEnd/>
              <a:tailEnd type="arrow" w="lg" len="lg"/>
            </a:ln>
            <a:extLst>
              <a:ext uri="{909E8E84-426E-40DD-AFC4-6F175D3DCCD1}">
                <a14:hiddenFill xmlns:a14="http://schemas.microsoft.com/office/drawing/2010/main">
                  <a:noFill/>
                </a14:hiddenFill>
              </a:ext>
            </a:extLst>
          </p:spPr>
          <p:txBody>
            <a:bodyPr/>
            <a:lstStyle/>
            <a:p>
              <a:endParaRPr lang="zh-CN" altLang="en-US" sz="2800">
                <a:latin typeface="+mn-lt"/>
                <a:ea typeface="+mn-ea"/>
              </a:endParaRPr>
            </a:p>
          </p:txBody>
        </p:sp>
        <p:sp>
          <p:nvSpPr>
            <p:cNvPr id="67" name="Line 36"/>
            <p:cNvSpPr>
              <a:spLocks noChangeShapeType="1"/>
            </p:cNvSpPr>
            <p:nvPr/>
          </p:nvSpPr>
          <p:spPr bwMode="auto">
            <a:xfrm>
              <a:off x="9661611" y="1086917"/>
              <a:ext cx="673100" cy="72548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spAutoFit/>
            </a:bodyPr>
            <a:lstStyle/>
            <a:p>
              <a:endParaRPr lang="zh-CN" altLang="en-US" sz="2800">
                <a:latin typeface="+mn-lt"/>
                <a:ea typeface="+mn-ea"/>
              </a:endParaRPr>
            </a:p>
          </p:txBody>
        </p:sp>
        <mc:AlternateContent xmlns:mc="http://schemas.openxmlformats.org/markup-compatibility/2006" xmlns:a14="http://schemas.microsoft.com/office/drawing/2010/main">
          <mc:Choice Requires="a14">
            <p:sp>
              <p:nvSpPr>
                <p:cNvPr id="68" name="矩形 67"/>
                <p:cNvSpPr/>
                <p:nvPr/>
              </p:nvSpPr>
              <p:spPr>
                <a:xfrm>
                  <a:off x="7897711" y="2642251"/>
                  <a:ext cx="4857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p>
              </p:txBody>
            </p:sp>
          </mc:Choice>
          <mc:Fallback xmlns="">
            <p:sp>
              <p:nvSpPr>
                <p:cNvPr id="68" name="矩形 67"/>
                <p:cNvSpPr>
                  <a:spLocks noRot="1" noChangeAspect="1" noMove="1" noResize="1" noEditPoints="1" noAdjustHandles="1" noChangeArrowheads="1" noChangeShapeType="1" noTextEdit="1"/>
                </p:cNvSpPr>
                <p:nvPr/>
              </p:nvSpPr>
              <p:spPr>
                <a:xfrm>
                  <a:off x="7897711" y="2642251"/>
                  <a:ext cx="485710" cy="523220"/>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p:cNvSpPr/>
                <p:nvPr/>
              </p:nvSpPr>
              <p:spPr>
                <a:xfrm>
                  <a:off x="10641053" y="1974352"/>
                  <a:ext cx="4905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𝑦</m:t>
                        </m:r>
                      </m:oMath>
                    </m:oMathPara>
                  </a14:m>
                  <a:endParaRPr lang="zh-CN" altLang="en-US" sz="2800" dirty="0"/>
                </a:p>
              </p:txBody>
            </p:sp>
          </mc:Choice>
          <mc:Fallback xmlns="">
            <p:sp>
              <p:nvSpPr>
                <p:cNvPr id="69" name="矩形 68"/>
                <p:cNvSpPr>
                  <a:spLocks noRot="1" noChangeAspect="1" noMove="1" noResize="1" noEditPoints="1" noAdjustHandles="1" noChangeArrowheads="1" noChangeShapeType="1" noTextEdit="1"/>
                </p:cNvSpPr>
                <p:nvPr/>
              </p:nvSpPr>
              <p:spPr>
                <a:xfrm>
                  <a:off x="10641053" y="1974352"/>
                  <a:ext cx="490584"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p:cNvSpPr/>
                <p:nvPr/>
              </p:nvSpPr>
              <p:spPr>
                <a:xfrm>
                  <a:off x="8495018" y="445927"/>
                  <a:ext cx="4633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𝑧</m:t>
                        </m:r>
                      </m:oMath>
                    </m:oMathPara>
                  </a14:m>
                  <a:endParaRPr lang="zh-CN" altLang="en-US" sz="2800" dirty="0"/>
                </a:p>
              </p:txBody>
            </p:sp>
          </mc:Choice>
          <mc:Fallback xmlns="">
            <p:sp>
              <p:nvSpPr>
                <p:cNvPr id="70" name="矩形 69"/>
                <p:cNvSpPr>
                  <a:spLocks noRot="1" noChangeAspect="1" noMove="1" noResize="1" noEditPoints="1" noAdjustHandles="1" noChangeArrowheads="1" noChangeShapeType="1" noTextEdit="1"/>
                </p:cNvSpPr>
                <p:nvPr/>
              </p:nvSpPr>
              <p:spPr>
                <a:xfrm>
                  <a:off x="8495018" y="445927"/>
                  <a:ext cx="463332"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矩形 70"/>
                <p:cNvSpPr/>
                <p:nvPr/>
              </p:nvSpPr>
              <p:spPr>
                <a:xfrm>
                  <a:off x="8469213" y="2109953"/>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p>
              </p:txBody>
            </p:sp>
          </mc:Choice>
          <mc:Fallback xmlns="">
            <p:sp>
              <p:nvSpPr>
                <p:cNvPr id="71" name="矩形 70"/>
                <p:cNvSpPr>
                  <a:spLocks noRot="1" noChangeAspect="1" noMove="1" noResize="1" noEditPoints="1" noAdjustHandles="1" noChangeArrowheads="1" noChangeShapeType="1" noTextEdit="1"/>
                </p:cNvSpPr>
                <p:nvPr/>
              </p:nvSpPr>
              <p:spPr>
                <a:xfrm>
                  <a:off x="8469213" y="2109953"/>
                  <a:ext cx="534890"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p:cNvSpPr/>
                <p:nvPr/>
              </p:nvSpPr>
              <p:spPr>
                <a:xfrm>
                  <a:off x="8894811" y="1169900"/>
                  <a:ext cx="5791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𝑟</m:t>
                                </m:r>
                              </m:e>
                            </m:acc>
                          </m:e>
                          <m:sub>
                            <m:r>
                              <a:rPr lang="en-US" altLang="zh-CN" sz="2800" b="0" i="1" smtClean="0">
                                <a:solidFill>
                                  <a:srgbClr val="0000FF"/>
                                </a:solidFill>
                                <a:latin typeface="Cambria Math" panose="02040503050406030204" pitchFamily="18" charset="0"/>
                                <a:ea typeface="+mn-ea"/>
                              </a:rPr>
                              <m:t>𝐴</m:t>
                            </m:r>
                          </m:sub>
                        </m:sSub>
                      </m:oMath>
                    </m:oMathPara>
                  </a14:m>
                  <a:endParaRPr lang="zh-CN" altLang="en-US" sz="2800" dirty="0">
                    <a:latin typeface="+mn-lt"/>
                    <a:ea typeface="+mn-ea"/>
                  </a:endParaRPr>
                </a:p>
              </p:txBody>
            </p:sp>
          </mc:Choice>
          <mc:Fallback xmlns="">
            <p:sp>
              <p:nvSpPr>
                <p:cNvPr id="72" name="矩形 71"/>
                <p:cNvSpPr>
                  <a:spLocks noRot="1" noChangeAspect="1" noMove="1" noResize="1" noEditPoints="1" noAdjustHandles="1" noChangeArrowheads="1" noChangeShapeType="1" noTextEdit="1"/>
                </p:cNvSpPr>
                <p:nvPr/>
              </p:nvSpPr>
              <p:spPr>
                <a:xfrm>
                  <a:off x="8894811" y="1169900"/>
                  <a:ext cx="579198"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9477225" y="1532752"/>
                  <a:ext cx="6063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𝑟</m:t>
                                </m:r>
                              </m:e>
                            </m:acc>
                          </m:e>
                          <m:sub>
                            <m:r>
                              <a:rPr lang="en-US" altLang="zh-CN" sz="2800" b="0" i="1" smtClean="0">
                                <a:solidFill>
                                  <a:srgbClr val="0000FF"/>
                                </a:solidFill>
                                <a:latin typeface="Cambria Math" panose="02040503050406030204" pitchFamily="18" charset="0"/>
                                <a:ea typeface="+mn-ea"/>
                              </a:rPr>
                              <m:t>𝐵</m:t>
                            </m:r>
                          </m:sub>
                        </m:sSub>
                      </m:oMath>
                    </m:oMathPara>
                  </a14:m>
                  <a:endParaRPr lang="zh-CN" altLang="en-US" sz="2800" dirty="0">
                    <a:latin typeface="+mn-lt"/>
                    <a:ea typeface="+mn-ea"/>
                  </a:endParaRPr>
                </a:p>
              </p:txBody>
            </p:sp>
          </mc:Choice>
          <mc:Fallback xmlns="">
            <p:sp>
              <p:nvSpPr>
                <p:cNvPr id="73" name="矩形 72"/>
                <p:cNvSpPr>
                  <a:spLocks noRot="1" noChangeAspect="1" noMove="1" noResize="1" noEditPoints="1" noAdjustHandles="1" noChangeArrowheads="1" noChangeShapeType="1" noTextEdit="1"/>
                </p:cNvSpPr>
                <p:nvPr/>
              </p:nvSpPr>
              <p:spPr>
                <a:xfrm>
                  <a:off x="9477225" y="1532752"/>
                  <a:ext cx="606384"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p:cNvSpPr/>
                <p:nvPr/>
              </p:nvSpPr>
              <p:spPr>
                <a:xfrm>
                  <a:off x="9990439" y="1229417"/>
                  <a:ext cx="66704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𝑟</m:t>
                            </m:r>
                          </m:e>
                        </m:acc>
                      </m:oMath>
                    </m:oMathPara>
                  </a14:m>
                  <a:endParaRPr lang="zh-CN" altLang="en-US" sz="2800" dirty="0">
                    <a:solidFill>
                      <a:srgbClr val="FF0000"/>
                    </a:solidFill>
                    <a:latin typeface="+mn-lt"/>
                    <a:ea typeface="+mn-ea"/>
                  </a:endParaRPr>
                </a:p>
              </p:txBody>
            </p:sp>
          </mc:Choice>
          <mc:Fallback xmlns="">
            <p:sp>
              <p:nvSpPr>
                <p:cNvPr id="74" name="矩形 73"/>
                <p:cNvSpPr>
                  <a:spLocks noRot="1" noChangeAspect="1" noMove="1" noResize="1" noEditPoints="1" noAdjustHandles="1" noChangeArrowheads="1" noChangeShapeType="1" noTextEdit="1"/>
                </p:cNvSpPr>
                <p:nvPr/>
              </p:nvSpPr>
              <p:spPr>
                <a:xfrm>
                  <a:off x="9990439" y="1229417"/>
                  <a:ext cx="667042"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p:cNvSpPr/>
                <p:nvPr/>
              </p:nvSpPr>
              <p:spPr>
                <a:xfrm>
                  <a:off x="10334711" y="1607838"/>
                  <a:ext cx="66704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𝑟</m:t>
                        </m:r>
                      </m:oMath>
                    </m:oMathPara>
                  </a14:m>
                  <a:endParaRPr lang="zh-CN" altLang="en-US" sz="2800" dirty="0">
                    <a:latin typeface="+mn-lt"/>
                    <a:ea typeface="+mn-ea"/>
                  </a:endParaRPr>
                </a:p>
              </p:txBody>
            </p:sp>
          </mc:Choice>
          <mc:Fallback xmlns="">
            <p:sp>
              <p:nvSpPr>
                <p:cNvPr id="75" name="矩形 74"/>
                <p:cNvSpPr>
                  <a:spLocks noRot="1" noChangeAspect="1" noMove="1" noResize="1" noEditPoints="1" noAdjustHandles="1" noChangeArrowheads="1" noChangeShapeType="1" noTextEdit="1"/>
                </p:cNvSpPr>
                <p:nvPr/>
              </p:nvSpPr>
              <p:spPr>
                <a:xfrm>
                  <a:off x="10334711" y="1607838"/>
                  <a:ext cx="667042"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p:cNvSpPr/>
                <p:nvPr/>
              </p:nvSpPr>
              <p:spPr>
                <a:xfrm>
                  <a:off x="9374135" y="585131"/>
                  <a:ext cx="5055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𝐴</m:t>
                        </m:r>
                      </m:oMath>
                    </m:oMathPara>
                  </a14:m>
                  <a:endParaRPr lang="zh-CN" altLang="en-US" sz="2800" dirty="0">
                    <a:latin typeface="+mn-lt"/>
                    <a:ea typeface="+mn-ea"/>
                  </a:endParaRPr>
                </a:p>
              </p:txBody>
            </p:sp>
          </mc:Choice>
          <mc:Fallback xmlns="">
            <p:sp>
              <p:nvSpPr>
                <p:cNvPr id="76" name="矩形 75"/>
                <p:cNvSpPr>
                  <a:spLocks noRot="1" noChangeAspect="1" noMove="1" noResize="1" noEditPoints="1" noAdjustHandles="1" noChangeArrowheads="1" noChangeShapeType="1" noTextEdit="1"/>
                </p:cNvSpPr>
                <p:nvPr/>
              </p:nvSpPr>
              <p:spPr>
                <a:xfrm>
                  <a:off x="9374135" y="585131"/>
                  <a:ext cx="505587"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p:cNvSpPr/>
                <p:nvPr/>
              </p:nvSpPr>
              <p:spPr>
                <a:xfrm>
                  <a:off x="10784713" y="1229801"/>
                  <a:ext cx="51969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𝐵</m:t>
                        </m:r>
                      </m:oMath>
                    </m:oMathPara>
                  </a14:m>
                  <a:endParaRPr lang="zh-CN" altLang="en-US" sz="2800" dirty="0">
                    <a:latin typeface="+mn-lt"/>
                    <a:ea typeface="+mn-ea"/>
                  </a:endParaRPr>
                </a:p>
              </p:txBody>
            </p:sp>
          </mc:Choice>
          <mc:Fallback xmlns="">
            <p:sp>
              <p:nvSpPr>
                <p:cNvPr id="77" name="矩形 76"/>
                <p:cNvSpPr>
                  <a:spLocks noRot="1" noChangeAspect="1" noMove="1" noResize="1" noEditPoints="1" noAdjustHandles="1" noChangeArrowheads="1" noChangeShapeType="1" noTextEdit="1"/>
                </p:cNvSpPr>
                <p:nvPr/>
              </p:nvSpPr>
              <p:spPr>
                <a:xfrm>
                  <a:off x="10784713" y="1229801"/>
                  <a:ext cx="519693"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p:cNvSpPr/>
                <p:nvPr/>
              </p:nvSpPr>
              <p:spPr>
                <a:xfrm>
                  <a:off x="10155853" y="746476"/>
                  <a:ext cx="6601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𝑠</m:t>
                        </m:r>
                      </m:oMath>
                    </m:oMathPara>
                  </a14:m>
                  <a:endParaRPr lang="zh-CN" altLang="en-US" sz="2800" dirty="0">
                    <a:latin typeface="+mn-lt"/>
                    <a:ea typeface="+mn-ea"/>
                  </a:endParaRPr>
                </a:p>
              </p:txBody>
            </p:sp>
          </mc:Choice>
          <mc:Fallback xmlns="">
            <p:sp>
              <p:nvSpPr>
                <p:cNvPr id="78" name="矩形 77"/>
                <p:cNvSpPr>
                  <a:spLocks noRot="1" noChangeAspect="1" noMove="1" noResize="1" noEditPoints="1" noAdjustHandles="1" noChangeArrowheads="1" noChangeShapeType="1" noTextEdit="1"/>
                </p:cNvSpPr>
                <p:nvPr/>
              </p:nvSpPr>
              <p:spPr>
                <a:xfrm>
                  <a:off x="10155853" y="746476"/>
                  <a:ext cx="660117" cy="523220"/>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2" name="矩形 81"/>
              <p:cNvSpPr/>
              <p:nvPr/>
            </p:nvSpPr>
            <p:spPr>
              <a:xfrm>
                <a:off x="3508537" y="2309146"/>
                <a:ext cx="2066078" cy="94230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𝑣</m:t>
                          </m:r>
                        </m:e>
                      </m:acc>
                      <m:r>
                        <a:rPr lang="en-US" altLang="zh-CN" sz="2800" b="0" i="1" smtClean="0">
                          <a:solidFill>
                            <a:srgbClr val="0000FF"/>
                          </a:solidFill>
                          <a:latin typeface="Cambria Math" panose="02040503050406030204" pitchFamily="18" charset="0"/>
                          <a:ea typeface="+mj-ea"/>
                        </a:rPr>
                        <m:t>=</m:t>
                      </m:r>
                      <m:func>
                        <m:funcPr>
                          <m:ctrlPr>
                            <a:rPr lang="en-US" altLang="zh-CN" sz="2800" b="0" i="1" smtClean="0">
                              <a:solidFill>
                                <a:srgbClr val="0000FF"/>
                              </a:solidFill>
                              <a:latin typeface="Cambria Math" panose="02040503050406030204" pitchFamily="18" charset="0"/>
                              <a:ea typeface="+mj-ea"/>
                            </a:rPr>
                          </m:ctrlPr>
                        </m:funcPr>
                        <m:fName>
                          <m:limLow>
                            <m:limLowPr>
                              <m:ctrlPr>
                                <a:rPr lang="en-US" altLang="zh-CN" sz="2800" b="0" i="1" smtClean="0">
                                  <a:solidFill>
                                    <a:srgbClr val="0000FF"/>
                                  </a:solidFill>
                                  <a:latin typeface="Cambria Math" panose="02040503050406030204" pitchFamily="18" charset="0"/>
                                  <a:ea typeface="+mj-ea"/>
                                </a:rPr>
                              </m:ctrlPr>
                            </m:limLowPr>
                            <m:e>
                              <m:r>
                                <m:rPr>
                                  <m:sty m:val="p"/>
                                </m:rPr>
                                <a:rPr lang="en-US" altLang="zh-CN" sz="2800" b="0" i="0" smtClean="0">
                                  <a:solidFill>
                                    <a:srgbClr val="0000FF"/>
                                  </a:solidFill>
                                  <a:latin typeface="Cambria Math" panose="02040503050406030204" pitchFamily="18" charset="0"/>
                                  <a:ea typeface="+mj-ea"/>
                                </a:rPr>
                                <m:t>lim</m:t>
                              </m:r>
                            </m:e>
                            <m:lim>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𝑡</m:t>
                              </m:r>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m:t>
                              </m:r>
                            </m:lim>
                          </m:limLow>
                        </m:fName>
                        <m:e>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𝑟</m:t>
                                  </m:r>
                                </m:e>
                              </m:acc>
                            </m:num>
                            <m:den>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𝑡</m:t>
                              </m:r>
                            </m:den>
                          </m:f>
                        </m:e>
                      </m:func>
                    </m:oMath>
                  </m:oMathPara>
                </a14:m>
                <a:endParaRPr lang="zh-CN" altLang="en-US" sz="2800" dirty="0">
                  <a:latin typeface="+mj-ea"/>
                  <a:ea typeface="+mj-ea"/>
                </a:endParaRPr>
              </a:p>
            </p:txBody>
          </p:sp>
        </mc:Choice>
        <mc:Fallback xmlns="">
          <p:sp>
            <p:nvSpPr>
              <p:cNvPr id="82" name="矩形 81"/>
              <p:cNvSpPr>
                <a:spLocks noRot="1" noChangeAspect="1" noMove="1" noResize="1" noEditPoints="1" noAdjustHandles="1" noChangeArrowheads="1" noChangeShapeType="1" noTextEdit="1"/>
              </p:cNvSpPr>
              <p:nvPr/>
            </p:nvSpPr>
            <p:spPr>
              <a:xfrm>
                <a:off x="3508537" y="2309146"/>
                <a:ext cx="2066078" cy="942309"/>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矩形 82"/>
              <p:cNvSpPr/>
              <p:nvPr/>
            </p:nvSpPr>
            <p:spPr>
              <a:xfrm>
                <a:off x="5385718" y="2309145"/>
                <a:ext cx="1057149" cy="94230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j-ea"/>
                        </a:rPr>
                        <m:t>=</m:t>
                      </m:r>
                      <m:f>
                        <m:fPr>
                          <m:ctrlPr>
                            <a:rPr lang="en-US" altLang="zh-CN" sz="2800" b="0" i="1" smtClean="0">
                              <a:solidFill>
                                <a:srgbClr val="FF0000"/>
                              </a:solidFill>
                              <a:latin typeface="Cambria Math" panose="02040503050406030204" pitchFamily="18" charset="0"/>
                              <a:ea typeface="+mj-ea"/>
                            </a:rPr>
                          </m:ctrlPr>
                        </m:fPr>
                        <m:num>
                          <m:r>
                            <a:rPr lang="en-US" altLang="zh-CN" sz="2800" b="0" i="1" smtClean="0">
                              <a:solidFill>
                                <a:srgbClr val="FF0000"/>
                              </a:solidFill>
                              <a:latin typeface="Cambria Math" panose="02040503050406030204" pitchFamily="18" charset="0"/>
                              <a:ea typeface="+mj-ea"/>
                            </a:rPr>
                            <m:t>𝑑</m:t>
                          </m:r>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𝑟</m:t>
                              </m:r>
                            </m:e>
                          </m:acc>
                        </m:num>
                        <m:den>
                          <m:r>
                            <a:rPr lang="en-US" altLang="zh-CN" sz="2800" b="0" i="1" smtClean="0">
                              <a:solidFill>
                                <a:srgbClr val="FF0000"/>
                              </a:solidFill>
                              <a:latin typeface="Cambria Math" panose="02040503050406030204" pitchFamily="18" charset="0"/>
                              <a:ea typeface="+mj-ea"/>
                            </a:rPr>
                            <m:t>𝑑</m:t>
                          </m:r>
                          <m:r>
                            <a:rPr lang="en-US" altLang="zh-CN" sz="2800" i="1">
                              <a:solidFill>
                                <a:srgbClr val="FF0000"/>
                              </a:solidFill>
                              <a:latin typeface="Cambria Math" panose="02040503050406030204" pitchFamily="18" charset="0"/>
                            </a:rPr>
                            <m:t>𝑡</m:t>
                          </m:r>
                        </m:den>
                      </m:f>
                    </m:oMath>
                  </m:oMathPara>
                </a14:m>
                <a:endParaRPr lang="zh-CN" altLang="en-US" sz="2800" dirty="0">
                  <a:solidFill>
                    <a:srgbClr val="FF0000"/>
                  </a:solidFill>
                  <a:latin typeface="+mj-ea"/>
                  <a:ea typeface="+mj-ea"/>
                </a:endParaRPr>
              </a:p>
            </p:txBody>
          </p:sp>
        </mc:Choice>
        <mc:Fallback xmlns="">
          <p:sp>
            <p:nvSpPr>
              <p:cNvPr id="83" name="矩形 82"/>
              <p:cNvSpPr>
                <a:spLocks noRot="1" noChangeAspect="1" noMove="1" noResize="1" noEditPoints="1" noAdjustHandles="1" noChangeArrowheads="1" noChangeShapeType="1" noTextEdit="1"/>
              </p:cNvSpPr>
              <p:nvPr/>
            </p:nvSpPr>
            <p:spPr>
              <a:xfrm>
                <a:off x="5385718" y="2309145"/>
                <a:ext cx="1057149" cy="942309"/>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p:cNvSpPr/>
              <p:nvPr/>
            </p:nvSpPr>
            <p:spPr>
              <a:xfrm>
                <a:off x="3508537" y="4720610"/>
                <a:ext cx="1397114"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rPr>
                        <m:t>𝑣</m:t>
                      </m:r>
                      <m:r>
                        <a:rPr lang="en-US" altLang="zh-CN" sz="2800" b="0" i="1" smtClean="0">
                          <a:solidFill>
                            <a:srgbClr val="0000FF"/>
                          </a:solidFill>
                          <a:latin typeface="Cambria Math" panose="02040503050406030204" pitchFamily="18" charset="0"/>
                        </a:rPr>
                        <m:t>=</m:t>
                      </m:r>
                      <m:d>
                        <m:dPr>
                          <m:begChr m:val="|"/>
                          <m:endChr m:val="|"/>
                          <m:ctrlPr>
                            <a:rPr lang="en-US" altLang="zh-CN" sz="2800" i="1" smtClean="0">
                              <a:solidFill>
                                <a:srgbClr val="0000FF"/>
                              </a:solidFill>
                              <a:latin typeface="Cambria Math" panose="02040503050406030204" pitchFamily="18" charset="0"/>
                            </a:rPr>
                          </m:ctrlPr>
                        </m:d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𝑣</m:t>
                              </m:r>
                            </m:e>
                          </m:acc>
                        </m:e>
                      </m:d>
                    </m:oMath>
                  </m:oMathPara>
                </a14:m>
                <a:endParaRPr lang="zh-CN" altLang="en-US" sz="2800" dirty="0">
                  <a:latin typeface="+mj-ea"/>
                  <a:ea typeface="+mj-ea"/>
                </a:endParaRPr>
              </a:p>
            </p:txBody>
          </p:sp>
        </mc:Choice>
        <mc:Fallback xmlns="">
          <p:sp>
            <p:nvSpPr>
              <p:cNvPr id="84" name="矩形 83"/>
              <p:cNvSpPr>
                <a:spLocks noRot="1" noChangeAspect="1" noMove="1" noResize="1" noEditPoints="1" noAdjustHandles="1" noChangeArrowheads="1" noChangeShapeType="1" noTextEdit="1"/>
              </p:cNvSpPr>
              <p:nvPr/>
            </p:nvSpPr>
            <p:spPr>
              <a:xfrm>
                <a:off x="3508537" y="4720610"/>
                <a:ext cx="1397114"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p:cNvSpPr/>
              <p:nvPr/>
            </p:nvSpPr>
            <p:spPr>
              <a:xfrm>
                <a:off x="4709582" y="4511065"/>
                <a:ext cx="1284391" cy="94230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j-ea"/>
                        </a:rPr>
                        <m:t>=</m:t>
                      </m:r>
                      <m:f>
                        <m:fPr>
                          <m:ctrlPr>
                            <a:rPr lang="en-US" altLang="zh-CN" sz="2800" b="0" i="1" smtClean="0">
                              <a:solidFill>
                                <a:srgbClr val="0000FF"/>
                              </a:solidFill>
                              <a:latin typeface="Cambria Math" panose="02040503050406030204" pitchFamily="18" charset="0"/>
                              <a:ea typeface="+mj-ea"/>
                            </a:rPr>
                          </m:ctrlPr>
                        </m:fPr>
                        <m:num>
                          <m:d>
                            <m:dPr>
                              <m:begChr m:val="|"/>
                              <m:endChr m:val="|"/>
                              <m:ctrlPr>
                                <a:rPr lang="en-US" altLang="zh-CN" sz="2800" b="0" i="1" smtClean="0">
                                  <a:solidFill>
                                    <a:srgbClr val="0000FF"/>
                                  </a:solidFill>
                                  <a:latin typeface="Cambria Math" panose="02040503050406030204" pitchFamily="18" charset="0"/>
                                  <a:ea typeface="+mj-ea"/>
                                </a:rPr>
                              </m:ctrlPr>
                            </m:dPr>
                            <m:e>
                              <m:r>
                                <a:rPr lang="en-US" altLang="zh-CN" sz="2800" i="1">
                                  <a:solidFill>
                                    <a:srgbClr val="0000FF"/>
                                  </a:solidFill>
                                  <a:latin typeface="Cambria Math" panose="02040503050406030204" pitchFamily="18" charset="0"/>
                                </a:rPr>
                                <m:t>𝑑</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𝑟</m:t>
                                  </m:r>
                                </m:e>
                              </m:acc>
                            </m:e>
                          </m:d>
                        </m:num>
                        <m:den>
                          <m:r>
                            <a:rPr lang="en-US" altLang="zh-CN" sz="2800" b="0" i="1" smtClean="0">
                              <a:solidFill>
                                <a:srgbClr val="0000FF"/>
                              </a:solidFill>
                              <a:latin typeface="Cambria Math" panose="02040503050406030204" pitchFamily="18" charset="0"/>
                              <a:ea typeface="+mj-ea"/>
                            </a:rPr>
                            <m:t>𝑑</m:t>
                          </m:r>
                          <m:r>
                            <a:rPr lang="en-US" altLang="zh-CN" sz="2800" i="1">
                              <a:solidFill>
                                <a:srgbClr val="0000FF"/>
                              </a:solidFill>
                              <a:latin typeface="Cambria Math" panose="02040503050406030204" pitchFamily="18" charset="0"/>
                            </a:rPr>
                            <m:t>𝑡</m:t>
                          </m:r>
                        </m:den>
                      </m:f>
                    </m:oMath>
                  </m:oMathPara>
                </a14:m>
                <a:endParaRPr lang="zh-CN" altLang="en-US" sz="2800" dirty="0">
                  <a:latin typeface="+mj-ea"/>
                  <a:ea typeface="+mj-ea"/>
                </a:endParaRPr>
              </a:p>
            </p:txBody>
          </p:sp>
        </mc:Choice>
        <mc:Fallback xmlns="">
          <p:sp>
            <p:nvSpPr>
              <p:cNvPr id="85" name="矩形 84"/>
              <p:cNvSpPr>
                <a:spLocks noRot="1" noChangeAspect="1" noMove="1" noResize="1" noEditPoints="1" noAdjustHandles="1" noChangeArrowheads="1" noChangeShapeType="1" noTextEdit="1"/>
              </p:cNvSpPr>
              <p:nvPr/>
            </p:nvSpPr>
            <p:spPr>
              <a:xfrm>
                <a:off x="4709582" y="4511065"/>
                <a:ext cx="1284391" cy="942309"/>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p:cNvSpPr/>
              <p:nvPr/>
            </p:nvSpPr>
            <p:spPr>
              <a:xfrm>
                <a:off x="5824295" y="4542997"/>
                <a:ext cx="1038810" cy="91037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j-ea"/>
                        </a:rPr>
                        <m:t>=</m:t>
                      </m:r>
                      <m:f>
                        <m:fPr>
                          <m:ctrlPr>
                            <a:rPr lang="en-US" altLang="zh-CN" sz="2800" b="0" i="1" smtClean="0">
                              <a:solidFill>
                                <a:srgbClr val="FF0000"/>
                              </a:solidFill>
                              <a:latin typeface="Cambria Math" panose="02040503050406030204" pitchFamily="18" charset="0"/>
                              <a:ea typeface="+mj-ea"/>
                            </a:rPr>
                          </m:ctrlPr>
                        </m:fPr>
                        <m:num>
                          <m:r>
                            <a:rPr lang="en-US" altLang="zh-CN" sz="2800" b="0" i="1" smtClean="0">
                              <a:solidFill>
                                <a:srgbClr val="FF0000"/>
                              </a:solidFill>
                              <a:latin typeface="Cambria Math" panose="02040503050406030204" pitchFamily="18" charset="0"/>
                              <a:ea typeface="+mj-ea"/>
                            </a:rPr>
                            <m:t>𝑑𝑠</m:t>
                          </m:r>
                        </m:num>
                        <m:den>
                          <m:r>
                            <a:rPr lang="en-US" altLang="zh-CN" sz="2800" b="0" i="1" smtClean="0">
                              <a:solidFill>
                                <a:srgbClr val="FF0000"/>
                              </a:solidFill>
                              <a:latin typeface="Cambria Math" panose="02040503050406030204" pitchFamily="18" charset="0"/>
                              <a:ea typeface="+mj-ea"/>
                            </a:rPr>
                            <m:t>𝑑</m:t>
                          </m:r>
                          <m:r>
                            <a:rPr lang="en-US" altLang="zh-CN" sz="2800" i="1">
                              <a:solidFill>
                                <a:srgbClr val="FF0000"/>
                              </a:solidFill>
                              <a:latin typeface="Cambria Math" panose="02040503050406030204" pitchFamily="18" charset="0"/>
                            </a:rPr>
                            <m:t>𝑡</m:t>
                          </m:r>
                        </m:den>
                      </m:f>
                    </m:oMath>
                  </m:oMathPara>
                </a14:m>
                <a:endParaRPr lang="zh-CN" altLang="en-US" sz="2800" dirty="0">
                  <a:solidFill>
                    <a:srgbClr val="FF0000"/>
                  </a:solidFill>
                  <a:latin typeface="+mj-ea"/>
                  <a:ea typeface="+mj-ea"/>
                </a:endParaRPr>
              </a:p>
            </p:txBody>
          </p:sp>
        </mc:Choice>
        <mc:Fallback xmlns="">
          <p:sp>
            <p:nvSpPr>
              <p:cNvPr id="86" name="矩形 85"/>
              <p:cNvSpPr>
                <a:spLocks noRot="1" noChangeAspect="1" noMove="1" noResize="1" noEditPoints="1" noAdjustHandles="1" noChangeArrowheads="1" noChangeShapeType="1" noTextEdit="1"/>
              </p:cNvSpPr>
              <p:nvPr/>
            </p:nvSpPr>
            <p:spPr>
              <a:xfrm>
                <a:off x="5824295" y="4542997"/>
                <a:ext cx="1038810" cy="910377"/>
              </a:xfrm>
              <a:prstGeom prst="rect">
                <a:avLst/>
              </a:prstGeom>
              <a:blipFill>
                <a:blip r:embed="rId17"/>
                <a:stretch>
                  <a:fillRect/>
                </a:stretch>
              </a:blipFill>
            </p:spPr>
            <p:txBody>
              <a:bodyPr/>
              <a:lstStyle/>
              <a:p>
                <a:r>
                  <a:rPr lang="zh-CN" altLang="en-US">
                    <a:noFill/>
                  </a:rPr>
                  <a:t> </a:t>
                </a:r>
              </a:p>
            </p:txBody>
          </p:sp>
        </mc:Fallback>
      </mc:AlternateContent>
      <p:sp>
        <p:nvSpPr>
          <p:cNvPr id="88" name="Rectangle 3"/>
          <p:cNvSpPr>
            <a:spLocks noChangeArrowheads="1"/>
          </p:cNvSpPr>
          <p:nvPr/>
        </p:nvSpPr>
        <p:spPr bwMode="auto">
          <a:xfrm>
            <a:off x="1678890" y="445927"/>
            <a:ext cx="38957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0000FF"/>
                </a:solidFill>
                <a:latin typeface="+mn-lt"/>
                <a:ea typeface="微软雅黑" panose="020B0503020204020204" pitchFamily="34" charset="-122"/>
              </a:rPr>
              <a:t>二、瞬时速度</a:t>
            </a:r>
          </a:p>
        </p:txBody>
      </p:sp>
    </p:spTree>
    <p:extLst>
      <p:ext uri="{BB962C8B-B14F-4D97-AF65-F5344CB8AC3E}">
        <p14:creationId xmlns:p14="http://schemas.microsoft.com/office/powerpoint/2010/main" val="2258890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7380"/>
                                        </p:tgtEl>
                                        <p:attrNameLst>
                                          <p:attrName>style.visibility</p:attrName>
                                        </p:attrNameLst>
                                      </p:cBhvr>
                                      <p:to>
                                        <p:strVal val="visible"/>
                                      </p:to>
                                    </p:set>
                                    <p:animEffect transition="in" filter="wipe(left)">
                                      <p:cBhvr>
                                        <p:cTn id="7" dur="500"/>
                                        <p:tgtEl>
                                          <p:spTgt spid="5738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wipe(left)">
                                      <p:cBhvr>
                                        <p:cTn id="12" dur="500"/>
                                        <p:tgtEl>
                                          <p:spTgt spid="8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3"/>
                                        </p:tgtEl>
                                        <p:attrNameLst>
                                          <p:attrName>style.visibility</p:attrName>
                                        </p:attrNameLst>
                                      </p:cBhvr>
                                      <p:to>
                                        <p:strVal val="visible"/>
                                      </p:to>
                                    </p:set>
                                    <p:animEffect transition="in" filter="wipe(left)">
                                      <p:cBhvr>
                                        <p:cTn id="17" dur="500"/>
                                        <p:tgtEl>
                                          <p:spTgt spid="8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7355"/>
                                        </p:tgtEl>
                                        <p:attrNameLst>
                                          <p:attrName>style.visibility</p:attrName>
                                        </p:attrNameLst>
                                      </p:cBhvr>
                                      <p:to>
                                        <p:strVal val="visible"/>
                                      </p:to>
                                    </p:set>
                                    <p:animEffect transition="in" filter="wipe(left)">
                                      <p:cBhvr>
                                        <p:cTn id="22" dur="500"/>
                                        <p:tgtEl>
                                          <p:spTgt spid="5735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4"/>
                                        </p:tgtEl>
                                        <p:attrNameLst>
                                          <p:attrName>style.visibility</p:attrName>
                                        </p:attrNameLst>
                                      </p:cBhvr>
                                      <p:to>
                                        <p:strVal val="visible"/>
                                      </p:to>
                                    </p:set>
                                    <p:animEffect transition="in" filter="wipe(left)">
                                      <p:cBhvr>
                                        <p:cTn id="27" dur="500"/>
                                        <p:tgtEl>
                                          <p:spTgt spid="8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5"/>
                                        </p:tgtEl>
                                        <p:attrNameLst>
                                          <p:attrName>style.visibility</p:attrName>
                                        </p:attrNameLst>
                                      </p:cBhvr>
                                      <p:to>
                                        <p:strVal val="visible"/>
                                      </p:to>
                                    </p:set>
                                    <p:animEffect transition="in" filter="wipe(left)">
                                      <p:cBhvr>
                                        <p:cTn id="32" dur="500"/>
                                        <p:tgtEl>
                                          <p:spTgt spid="8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6"/>
                                        </p:tgtEl>
                                        <p:attrNameLst>
                                          <p:attrName>style.visibility</p:attrName>
                                        </p:attrNameLst>
                                      </p:cBhvr>
                                      <p:to>
                                        <p:strVal val="visible"/>
                                      </p:to>
                                    </p:set>
                                    <p:animEffect transition="in" filter="wipe(left)">
                                      <p:cBhvr>
                                        <p:cTn id="37"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55" grpId="0"/>
      <p:bldP spid="57380" grpId="0"/>
      <p:bldP spid="82" grpId="0"/>
      <p:bldP spid="83" grpId="0"/>
      <p:bldP spid="84" grpId="0"/>
      <p:bldP spid="85" grpId="0"/>
      <p:bldP spid="8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8" name="Text Box 10"/>
          <p:cNvSpPr txBox="1">
            <a:spLocks noChangeArrowheads="1"/>
          </p:cNvSpPr>
          <p:nvPr/>
        </p:nvSpPr>
        <p:spPr bwMode="auto">
          <a:xfrm>
            <a:off x="1878012" y="965201"/>
            <a:ext cx="64230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mn-lt"/>
                <a:ea typeface="+mn-ea"/>
              </a:rPr>
              <a:t>速度是矢量，在直角坐标系中</a:t>
            </a:r>
            <a:r>
              <a:rPr lang="zh-CN" altLang="en-US" sz="2800" dirty="0">
                <a:solidFill>
                  <a:srgbClr val="3333CC"/>
                </a:solidFill>
                <a:latin typeface="+mn-lt"/>
                <a:ea typeface="+mn-ea"/>
              </a:rPr>
              <a:t> </a:t>
            </a:r>
          </a:p>
        </p:txBody>
      </p:sp>
      <p:sp>
        <p:nvSpPr>
          <p:cNvPr id="58379" name="Text Box 11"/>
          <p:cNvSpPr txBox="1">
            <a:spLocks noChangeArrowheads="1"/>
          </p:cNvSpPr>
          <p:nvPr/>
        </p:nvSpPr>
        <p:spPr bwMode="auto">
          <a:xfrm>
            <a:off x="1878012" y="3406776"/>
            <a:ext cx="2895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latin typeface="+mn-lt"/>
                <a:ea typeface="+mn-ea"/>
              </a:rPr>
              <a:t>速度的大小： </a:t>
            </a:r>
          </a:p>
        </p:txBody>
      </p:sp>
      <p:sp>
        <p:nvSpPr>
          <p:cNvPr id="58381" name="Text Box 13"/>
          <p:cNvSpPr txBox="1">
            <a:spLocks noChangeArrowheads="1"/>
          </p:cNvSpPr>
          <p:nvPr/>
        </p:nvSpPr>
        <p:spPr bwMode="auto">
          <a:xfrm>
            <a:off x="1878012" y="289247"/>
            <a:ext cx="5867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spcBef>
                <a:spcPct val="50000"/>
              </a:spcBef>
              <a:buClrTx/>
              <a:buSzTx/>
              <a:buFontTx/>
              <a:buNone/>
              <a:defRPr kumimoji="1" sz="2800">
                <a:solidFill>
                  <a:srgbClr val="0000FF"/>
                </a:solidFill>
                <a:latin typeface="+mn-lt"/>
                <a:ea typeface="+mn-ea"/>
              </a:defRPr>
            </a:lvl1pPr>
            <a:lvl2pPr marL="742950" indent="-285750" eaLnBrk="0" hangingPunct="0">
              <a:spcBef>
                <a:spcPct val="20000"/>
              </a:spcBef>
              <a:buChar char="–"/>
              <a:defRPr kumimoji="1" sz="2800">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r>
              <a:rPr lang="zh-CN" altLang="en-US" dirty="0"/>
              <a:t>速度：矢量性、瞬时性、相对性 </a:t>
            </a:r>
          </a:p>
        </p:txBody>
      </p:sp>
      <mc:AlternateContent xmlns:mc="http://schemas.openxmlformats.org/markup-compatibility/2006" xmlns:a14="http://schemas.microsoft.com/office/drawing/2010/main">
        <mc:Choice Requires="a14">
          <p:sp>
            <p:nvSpPr>
              <p:cNvPr id="58382" name="Text Box 14"/>
              <p:cNvSpPr txBox="1">
                <a:spLocks noChangeArrowheads="1"/>
              </p:cNvSpPr>
              <p:nvPr/>
            </p:nvSpPr>
            <p:spPr bwMode="auto">
              <a:xfrm>
                <a:off x="1878012" y="5259401"/>
                <a:ext cx="9715726"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eaLnBrk="1" hangingPunct="1">
                  <a:spcBef>
                    <a:spcPct val="50000"/>
                  </a:spcBef>
                  <a:buClrTx/>
                  <a:buSzTx/>
                  <a:buFontTx/>
                  <a:buNone/>
                  <a:defRPr kumimoji="1" sz="2800">
                    <a:solidFill>
                      <a:srgbClr val="0000FF"/>
                    </a:solidFill>
                    <a:latin typeface="+mn-lt"/>
                    <a:ea typeface="+mn-ea"/>
                  </a:defRPr>
                </a:lvl1pPr>
                <a:lvl2pPr marL="742950" indent="-285750" eaLnBrk="0" hangingPunct="0">
                  <a:spcBef>
                    <a:spcPct val="20000"/>
                  </a:spcBef>
                  <a:buChar char="–"/>
                  <a:defRPr kumimoji="1" sz="2800">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r>
                  <a:rPr lang="zh-CN" altLang="en-US" dirty="0"/>
                  <a:t>速度的方向：当</a:t>
                </a:r>
                <a14:m>
                  <m:oMath xmlns:m="http://schemas.openxmlformats.org/officeDocument/2006/math">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oMath>
                </a14:m>
                <a:r>
                  <a:rPr lang="zh-CN" altLang="en-US" dirty="0"/>
                  <a:t>时位移</a:t>
                </a:r>
                <a14:m>
                  <m:oMath xmlns:m="http://schemas.openxmlformats.org/officeDocument/2006/math">
                    <m:r>
                      <a:rPr lang="en-US" altLang="zh-CN" i="1">
                        <a:latin typeface="Cambria Math" panose="02040503050406030204" pitchFamily="18" charset="0"/>
                        <a:ea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𝑟</m:t>
                        </m:r>
                      </m:e>
                    </m:acc>
                  </m:oMath>
                </a14:m>
                <a:r>
                  <a:rPr lang="zh-CN" altLang="en-US" dirty="0"/>
                  <a:t>的极限方向。和这个时刻质点所在处的轨道曲线相切，指向质点前进的一侧。 </a:t>
                </a:r>
              </a:p>
            </p:txBody>
          </p:sp>
        </mc:Choice>
        <mc:Fallback xmlns="">
          <p:sp>
            <p:nvSpPr>
              <p:cNvPr id="58382" name="Text Box 14"/>
              <p:cNvSpPr txBox="1">
                <a:spLocks noRot="1" noChangeAspect="1" noMove="1" noResize="1" noEditPoints="1" noAdjustHandles="1" noChangeArrowheads="1" noChangeShapeType="1" noTextEdit="1"/>
              </p:cNvSpPr>
              <p:nvPr/>
            </p:nvSpPr>
            <p:spPr bwMode="auto">
              <a:xfrm>
                <a:off x="1878012" y="5259401"/>
                <a:ext cx="9715726" cy="954107"/>
              </a:xfrm>
              <a:prstGeom prst="rect">
                <a:avLst/>
              </a:prstGeom>
              <a:blipFill>
                <a:blip r:embed="rId2"/>
                <a:stretch>
                  <a:fillRect l="-1255" t="-7051"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855913" y="1601210"/>
                <a:ext cx="3271472" cy="6362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mn-ea"/>
                            </a:rPr>
                          </m:ctrlPr>
                        </m:accPr>
                        <m:e>
                          <m:r>
                            <a:rPr lang="en-US" altLang="zh-CN" sz="2800" b="0" i="1" smtClean="0">
                              <a:solidFill>
                                <a:srgbClr val="0000FF"/>
                              </a:solidFill>
                              <a:latin typeface="Cambria Math" panose="02040503050406030204" pitchFamily="18" charset="0"/>
                              <a:ea typeface="+mn-ea"/>
                            </a:rPr>
                            <m:t>𝑣</m:t>
                          </m:r>
                        </m:e>
                      </m:acc>
                      <m:r>
                        <a:rPr lang="en-US" altLang="zh-CN" sz="2800" b="0" i="1" smtClean="0">
                          <a:solidFill>
                            <a:srgbClr val="0000FF"/>
                          </a:solidFill>
                          <a:latin typeface="Cambria Math" panose="02040503050406030204" pitchFamily="18" charset="0"/>
                          <a:ea typeface="+mn-ea"/>
                        </a:rPr>
                        <m:t>=</m:t>
                      </m:r>
                      <m:sSub>
                        <m:sSubPr>
                          <m:ctrlPr>
                            <a:rPr lang="en-US" altLang="zh-CN" sz="280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𝑣</m:t>
                          </m:r>
                        </m:e>
                        <m:sub>
                          <m:r>
                            <a:rPr lang="en-US" altLang="zh-CN" sz="2800" b="0" i="1" smtClean="0">
                              <a:solidFill>
                                <a:srgbClr val="0000FF"/>
                              </a:solidFill>
                              <a:latin typeface="Cambria Math" panose="02040503050406030204" pitchFamily="18" charset="0"/>
                              <a:ea typeface="+mn-ea"/>
                            </a:rPr>
                            <m:t>𝑥</m:t>
                          </m:r>
                        </m:sub>
                      </m:sSub>
                      <m:acc>
                        <m:accPr>
                          <m:chr m:val="⃑"/>
                          <m:ctrlPr>
                            <a:rPr lang="en-US" altLang="zh-CN" sz="2800" i="1">
                              <a:solidFill>
                                <a:srgbClr val="0000FF"/>
                              </a:solidFill>
                              <a:latin typeface="Cambria Math" panose="02040503050406030204" pitchFamily="18" charset="0"/>
                              <a:ea typeface="+mn-ea"/>
                            </a:rPr>
                          </m:ctrlPr>
                        </m:accPr>
                        <m:e>
                          <m:r>
                            <a:rPr lang="en-US" altLang="zh-CN" sz="2800" b="0" i="1">
                              <a:solidFill>
                                <a:srgbClr val="0000FF"/>
                              </a:solidFill>
                              <a:latin typeface="Cambria Math" panose="02040503050406030204" pitchFamily="18" charset="0"/>
                              <a:ea typeface="+mn-ea"/>
                            </a:rPr>
                            <m:t>𝑖</m:t>
                          </m:r>
                        </m:e>
                      </m:acc>
                      <m:r>
                        <a:rPr lang="en-US" altLang="zh-CN" sz="2800" b="0" i="1">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ea typeface="+mn-ea"/>
                            </a:rPr>
                          </m:ctrlPr>
                        </m:sSubPr>
                        <m:e>
                          <m:r>
                            <a:rPr lang="en-US" altLang="zh-CN" sz="2800" b="0" i="1">
                              <a:solidFill>
                                <a:srgbClr val="0000FF"/>
                              </a:solidFill>
                              <a:latin typeface="Cambria Math" panose="02040503050406030204" pitchFamily="18" charset="0"/>
                              <a:ea typeface="+mn-ea"/>
                            </a:rPr>
                            <m:t>𝑣</m:t>
                          </m:r>
                        </m:e>
                        <m:sub>
                          <m:r>
                            <a:rPr lang="en-US" altLang="zh-CN" sz="2800" b="0" i="1" smtClean="0">
                              <a:solidFill>
                                <a:srgbClr val="0000FF"/>
                              </a:solidFill>
                              <a:latin typeface="Cambria Math" panose="02040503050406030204" pitchFamily="18" charset="0"/>
                              <a:ea typeface="+mn-ea"/>
                            </a:rPr>
                            <m:t>𝑦</m:t>
                          </m:r>
                        </m:sub>
                      </m:sSub>
                      <m:acc>
                        <m:accPr>
                          <m:chr m:val="⃑"/>
                          <m:ctrlPr>
                            <a:rPr lang="en-US" altLang="zh-CN" sz="2800" i="1">
                              <a:solidFill>
                                <a:srgbClr val="0000FF"/>
                              </a:solidFill>
                              <a:latin typeface="Cambria Math" panose="02040503050406030204" pitchFamily="18" charset="0"/>
                              <a:ea typeface="+mn-ea"/>
                            </a:rPr>
                          </m:ctrlPr>
                        </m:accPr>
                        <m:e>
                          <m:r>
                            <a:rPr lang="en-US" altLang="zh-CN" sz="2800" b="0" i="1">
                              <a:solidFill>
                                <a:srgbClr val="0000FF"/>
                              </a:solidFill>
                              <a:latin typeface="Cambria Math" panose="02040503050406030204" pitchFamily="18" charset="0"/>
                              <a:ea typeface="+mn-ea"/>
                            </a:rPr>
                            <m:t>𝑗</m:t>
                          </m:r>
                        </m:e>
                      </m:acc>
                      <m:r>
                        <a:rPr lang="en-US" altLang="zh-CN" sz="2800" b="0" i="1">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ea typeface="+mn-ea"/>
                            </a:rPr>
                          </m:ctrlPr>
                        </m:sSubPr>
                        <m:e>
                          <m:r>
                            <a:rPr lang="en-US" altLang="zh-CN" sz="2800" b="0" i="1">
                              <a:solidFill>
                                <a:srgbClr val="0000FF"/>
                              </a:solidFill>
                              <a:latin typeface="Cambria Math" panose="02040503050406030204" pitchFamily="18" charset="0"/>
                              <a:ea typeface="+mn-ea"/>
                            </a:rPr>
                            <m:t>𝑣</m:t>
                          </m:r>
                        </m:e>
                        <m:sub>
                          <m:r>
                            <a:rPr lang="en-US" altLang="zh-CN" sz="2800" b="0" i="1" smtClean="0">
                              <a:solidFill>
                                <a:srgbClr val="0000FF"/>
                              </a:solidFill>
                              <a:latin typeface="Cambria Math" panose="02040503050406030204" pitchFamily="18" charset="0"/>
                              <a:ea typeface="+mn-ea"/>
                            </a:rPr>
                            <m:t>𝑧</m:t>
                          </m:r>
                        </m:sub>
                      </m:sSub>
                      <m:acc>
                        <m:accPr>
                          <m:chr m:val="⃑"/>
                          <m:ctrlPr>
                            <a:rPr lang="en-US" altLang="zh-CN" sz="2800" i="1">
                              <a:solidFill>
                                <a:srgbClr val="0000FF"/>
                              </a:solidFill>
                              <a:latin typeface="Cambria Math" panose="02040503050406030204" pitchFamily="18" charset="0"/>
                              <a:ea typeface="+mn-ea"/>
                            </a:rPr>
                          </m:ctrlPr>
                        </m:accPr>
                        <m:e>
                          <m:r>
                            <a:rPr lang="en-US" altLang="zh-CN" sz="2800" b="0" i="1">
                              <a:solidFill>
                                <a:srgbClr val="0000FF"/>
                              </a:solidFill>
                              <a:latin typeface="Cambria Math" panose="02040503050406030204" pitchFamily="18" charset="0"/>
                              <a:ea typeface="+mn-ea"/>
                            </a:rPr>
                            <m:t>𝑘</m:t>
                          </m:r>
                        </m:e>
                      </m:acc>
                    </m:oMath>
                  </m:oMathPara>
                </a14:m>
                <a:endParaRPr lang="zh-CN" altLang="en-US" sz="2800" dirty="0">
                  <a:latin typeface="+mn-lt"/>
                  <a:ea typeface="+mn-ea"/>
                </a:endParaRPr>
              </a:p>
            </p:txBody>
          </p:sp>
        </mc:Choice>
        <mc:Fallback xmlns="">
          <p:sp>
            <p:nvSpPr>
              <p:cNvPr id="11" name="矩形 10"/>
              <p:cNvSpPr>
                <a:spLocks noRot="1" noChangeAspect="1" noMove="1" noResize="1" noEditPoints="1" noAdjustHandles="1" noChangeArrowheads="1" noChangeShapeType="1" noTextEdit="1"/>
              </p:cNvSpPr>
              <p:nvPr/>
            </p:nvSpPr>
            <p:spPr>
              <a:xfrm>
                <a:off x="2855913" y="1601210"/>
                <a:ext cx="3271472" cy="63626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2855913" y="2348920"/>
                <a:ext cx="1503680"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mn-ea"/>
                            </a:rPr>
                          </m:ctrlPr>
                        </m:sSubPr>
                        <m:e>
                          <m:r>
                            <a:rPr lang="en-US" altLang="zh-CN" sz="2800" b="0" i="1">
                              <a:solidFill>
                                <a:srgbClr val="FF0000"/>
                              </a:solidFill>
                              <a:latin typeface="Cambria Math" panose="02040503050406030204" pitchFamily="18" charset="0"/>
                              <a:ea typeface="+mn-ea"/>
                            </a:rPr>
                            <m:t>𝑣</m:t>
                          </m:r>
                        </m:e>
                        <m:sub>
                          <m:r>
                            <a:rPr lang="en-US" altLang="zh-CN" sz="2800" b="0" i="1">
                              <a:solidFill>
                                <a:srgbClr val="FF0000"/>
                              </a:solidFill>
                              <a:latin typeface="Cambria Math" panose="02040503050406030204" pitchFamily="18" charset="0"/>
                              <a:ea typeface="+mn-ea"/>
                            </a:rPr>
                            <m:t>𝑥</m:t>
                          </m:r>
                        </m:sub>
                      </m:sSub>
                      <m:r>
                        <a:rPr lang="en-US" altLang="zh-CN" sz="2800" b="0" i="1" smtClean="0">
                          <a:solidFill>
                            <a:srgbClr val="FF0000"/>
                          </a:solidFill>
                          <a:latin typeface="Cambria Math" panose="02040503050406030204" pitchFamily="18" charset="0"/>
                          <a:ea typeface="+mn-ea"/>
                        </a:rPr>
                        <m:t>=</m:t>
                      </m:r>
                      <m:f>
                        <m:fPr>
                          <m:ctrlPr>
                            <a:rPr lang="en-US" altLang="zh-CN" sz="2800" i="1" smtClean="0">
                              <a:solidFill>
                                <a:srgbClr val="FF0000"/>
                              </a:solidFill>
                              <a:latin typeface="Cambria Math" panose="02040503050406030204" pitchFamily="18" charset="0"/>
                              <a:ea typeface="+mn-ea"/>
                            </a:rPr>
                          </m:ctrlPr>
                        </m:fPr>
                        <m:num>
                          <m:r>
                            <a:rPr lang="en-US" altLang="zh-CN" sz="2800" b="0" i="1" smtClean="0">
                              <a:solidFill>
                                <a:srgbClr val="FF0000"/>
                              </a:solidFill>
                              <a:latin typeface="Cambria Math" panose="02040503050406030204" pitchFamily="18" charset="0"/>
                              <a:ea typeface="+mn-ea"/>
                            </a:rPr>
                            <m:t>𝑑</m:t>
                          </m:r>
                          <m:r>
                            <a:rPr lang="en-US" altLang="zh-CN" sz="2800" b="0" i="1">
                              <a:solidFill>
                                <a:srgbClr val="FF0000"/>
                              </a:solidFill>
                              <a:latin typeface="Cambria Math" panose="02040503050406030204" pitchFamily="18" charset="0"/>
                              <a:ea typeface="+mn-ea"/>
                            </a:rPr>
                            <m:t>𝑥</m:t>
                          </m:r>
                        </m:num>
                        <m:den>
                          <m:r>
                            <a:rPr lang="en-US" altLang="zh-CN" sz="2800" b="0" i="1" smtClean="0">
                              <a:solidFill>
                                <a:srgbClr val="FF0000"/>
                              </a:solidFill>
                              <a:latin typeface="Cambria Math" panose="02040503050406030204" pitchFamily="18" charset="0"/>
                              <a:ea typeface="+mn-ea"/>
                            </a:rPr>
                            <m:t>𝑑</m:t>
                          </m:r>
                          <m:r>
                            <a:rPr lang="en-US" altLang="zh-CN" sz="2800" b="0" i="1">
                              <a:solidFill>
                                <a:srgbClr val="FF0000"/>
                              </a:solidFill>
                              <a:latin typeface="Cambria Math" panose="02040503050406030204" pitchFamily="18" charset="0"/>
                              <a:ea typeface="+mn-ea"/>
                            </a:rPr>
                            <m:t>𝑡</m:t>
                          </m:r>
                        </m:den>
                      </m:f>
                    </m:oMath>
                  </m:oMathPara>
                </a14:m>
                <a:endParaRPr lang="zh-CN" altLang="en-US" sz="2800" dirty="0">
                  <a:solidFill>
                    <a:srgbClr val="FF0000"/>
                  </a:solidFill>
                  <a:latin typeface="+mn-lt"/>
                  <a:ea typeface="+mn-ea"/>
                </a:endParaRPr>
              </a:p>
            </p:txBody>
          </p:sp>
        </mc:Choice>
        <mc:Fallback xmlns="">
          <p:sp>
            <p:nvSpPr>
              <p:cNvPr id="12" name="矩形 11"/>
              <p:cNvSpPr>
                <a:spLocks noRot="1" noChangeAspect="1" noMove="1" noResize="1" noEditPoints="1" noAdjustHandles="1" noChangeArrowheads="1" noChangeShapeType="1" noTextEdit="1"/>
              </p:cNvSpPr>
              <p:nvPr/>
            </p:nvSpPr>
            <p:spPr>
              <a:xfrm>
                <a:off x="2855913" y="2348920"/>
                <a:ext cx="1503680" cy="91037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4940387" y="2348920"/>
                <a:ext cx="1519134"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mn-ea"/>
                            </a:rPr>
                          </m:ctrlPr>
                        </m:sSubPr>
                        <m:e>
                          <m:r>
                            <a:rPr lang="en-US" altLang="zh-CN" sz="2800" b="0" i="1">
                              <a:solidFill>
                                <a:srgbClr val="FF0000"/>
                              </a:solidFill>
                              <a:latin typeface="Cambria Math" panose="02040503050406030204" pitchFamily="18" charset="0"/>
                              <a:ea typeface="+mn-ea"/>
                            </a:rPr>
                            <m:t>𝑣</m:t>
                          </m:r>
                        </m:e>
                        <m:sub>
                          <m:r>
                            <a:rPr lang="en-US" altLang="zh-CN" sz="2800" b="0" i="1" smtClean="0">
                              <a:solidFill>
                                <a:srgbClr val="FF0000"/>
                              </a:solidFill>
                              <a:latin typeface="Cambria Math" panose="02040503050406030204" pitchFamily="18" charset="0"/>
                              <a:ea typeface="+mn-ea"/>
                            </a:rPr>
                            <m:t>𝑦</m:t>
                          </m:r>
                        </m:sub>
                      </m:sSub>
                      <m:r>
                        <a:rPr lang="en-US" altLang="zh-CN" sz="2800" b="0" i="1" smtClean="0">
                          <a:solidFill>
                            <a:srgbClr val="FF0000"/>
                          </a:solidFill>
                          <a:latin typeface="Cambria Math" panose="02040503050406030204" pitchFamily="18" charset="0"/>
                          <a:ea typeface="+mn-ea"/>
                        </a:rPr>
                        <m:t>=</m:t>
                      </m:r>
                      <m:f>
                        <m:fPr>
                          <m:ctrlPr>
                            <a:rPr lang="en-US" altLang="zh-CN" sz="2800" i="1" smtClean="0">
                              <a:solidFill>
                                <a:srgbClr val="FF0000"/>
                              </a:solidFill>
                              <a:latin typeface="Cambria Math" panose="02040503050406030204" pitchFamily="18" charset="0"/>
                              <a:ea typeface="+mn-ea"/>
                            </a:rPr>
                          </m:ctrlPr>
                        </m:fPr>
                        <m:num>
                          <m:r>
                            <a:rPr lang="en-US" altLang="zh-CN" sz="2800" b="0" i="1" smtClean="0">
                              <a:solidFill>
                                <a:srgbClr val="FF0000"/>
                              </a:solidFill>
                              <a:latin typeface="Cambria Math" panose="02040503050406030204" pitchFamily="18" charset="0"/>
                              <a:ea typeface="+mn-ea"/>
                            </a:rPr>
                            <m:t>𝑑𝑦</m:t>
                          </m:r>
                        </m:num>
                        <m:den>
                          <m:r>
                            <a:rPr lang="en-US" altLang="zh-CN" sz="2800" b="0" i="1" smtClean="0">
                              <a:solidFill>
                                <a:srgbClr val="FF0000"/>
                              </a:solidFill>
                              <a:latin typeface="Cambria Math" panose="02040503050406030204" pitchFamily="18" charset="0"/>
                              <a:ea typeface="+mn-ea"/>
                            </a:rPr>
                            <m:t>𝑑</m:t>
                          </m:r>
                          <m:r>
                            <a:rPr lang="en-US" altLang="zh-CN" sz="2800" b="0" i="1">
                              <a:solidFill>
                                <a:srgbClr val="FF0000"/>
                              </a:solidFill>
                              <a:latin typeface="Cambria Math" panose="02040503050406030204" pitchFamily="18" charset="0"/>
                              <a:ea typeface="+mn-ea"/>
                            </a:rPr>
                            <m:t>𝑡</m:t>
                          </m:r>
                        </m:den>
                      </m:f>
                    </m:oMath>
                  </m:oMathPara>
                </a14:m>
                <a:endParaRPr lang="zh-CN" altLang="en-US" sz="2800" dirty="0">
                  <a:solidFill>
                    <a:srgbClr val="FF0000"/>
                  </a:solidFill>
                  <a:latin typeface="+mn-lt"/>
                  <a:ea typeface="+mn-ea"/>
                </a:endParaRPr>
              </a:p>
            </p:txBody>
          </p:sp>
        </mc:Choice>
        <mc:Fallback xmlns="">
          <p:sp>
            <p:nvSpPr>
              <p:cNvPr id="13" name="矩形 12"/>
              <p:cNvSpPr>
                <a:spLocks noRot="1" noChangeAspect="1" noMove="1" noResize="1" noEditPoints="1" noAdjustHandles="1" noChangeArrowheads="1" noChangeShapeType="1" noTextEdit="1"/>
              </p:cNvSpPr>
              <p:nvPr/>
            </p:nvSpPr>
            <p:spPr>
              <a:xfrm>
                <a:off x="4940387" y="2348920"/>
                <a:ext cx="1519134" cy="91037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7040315" y="2348920"/>
                <a:ext cx="1449884"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mn-ea"/>
                            </a:rPr>
                          </m:ctrlPr>
                        </m:sSubPr>
                        <m:e>
                          <m:r>
                            <a:rPr lang="en-US" altLang="zh-CN" sz="2800" b="0" i="1">
                              <a:solidFill>
                                <a:srgbClr val="FF0000"/>
                              </a:solidFill>
                              <a:latin typeface="Cambria Math" panose="02040503050406030204" pitchFamily="18" charset="0"/>
                              <a:ea typeface="+mn-ea"/>
                            </a:rPr>
                            <m:t>𝑣</m:t>
                          </m:r>
                        </m:e>
                        <m:sub>
                          <m:r>
                            <a:rPr lang="en-US" altLang="zh-CN" sz="2800" b="0" i="1" smtClean="0">
                              <a:solidFill>
                                <a:srgbClr val="FF0000"/>
                              </a:solidFill>
                              <a:latin typeface="Cambria Math" panose="02040503050406030204" pitchFamily="18" charset="0"/>
                              <a:ea typeface="+mn-ea"/>
                            </a:rPr>
                            <m:t>𝑧</m:t>
                          </m:r>
                        </m:sub>
                      </m:sSub>
                      <m:r>
                        <a:rPr lang="en-US" altLang="zh-CN" sz="2800" b="0" i="1" smtClean="0">
                          <a:solidFill>
                            <a:srgbClr val="FF0000"/>
                          </a:solidFill>
                          <a:latin typeface="Cambria Math" panose="02040503050406030204" pitchFamily="18" charset="0"/>
                          <a:ea typeface="+mn-ea"/>
                        </a:rPr>
                        <m:t>=</m:t>
                      </m:r>
                      <m:f>
                        <m:fPr>
                          <m:ctrlPr>
                            <a:rPr lang="en-US" altLang="zh-CN" sz="2800" i="1" smtClean="0">
                              <a:solidFill>
                                <a:srgbClr val="FF0000"/>
                              </a:solidFill>
                              <a:latin typeface="Cambria Math" panose="02040503050406030204" pitchFamily="18" charset="0"/>
                              <a:ea typeface="+mn-ea"/>
                            </a:rPr>
                          </m:ctrlPr>
                        </m:fPr>
                        <m:num>
                          <m:r>
                            <a:rPr lang="en-US" altLang="zh-CN" sz="2800" b="0" i="1" smtClean="0">
                              <a:solidFill>
                                <a:srgbClr val="FF0000"/>
                              </a:solidFill>
                              <a:latin typeface="Cambria Math" panose="02040503050406030204" pitchFamily="18" charset="0"/>
                              <a:ea typeface="+mn-ea"/>
                            </a:rPr>
                            <m:t>𝑑𝑧</m:t>
                          </m:r>
                        </m:num>
                        <m:den>
                          <m:r>
                            <a:rPr lang="en-US" altLang="zh-CN" sz="2800" b="0" i="1" smtClean="0">
                              <a:solidFill>
                                <a:srgbClr val="FF0000"/>
                              </a:solidFill>
                              <a:latin typeface="Cambria Math" panose="02040503050406030204" pitchFamily="18" charset="0"/>
                              <a:ea typeface="+mn-ea"/>
                            </a:rPr>
                            <m:t>𝑑</m:t>
                          </m:r>
                          <m:r>
                            <a:rPr lang="en-US" altLang="zh-CN" sz="2800" b="0" i="1">
                              <a:solidFill>
                                <a:srgbClr val="FF0000"/>
                              </a:solidFill>
                              <a:latin typeface="Cambria Math" panose="02040503050406030204" pitchFamily="18" charset="0"/>
                              <a:ea typeface="+mn-ea"/>
                            </a:rPr>
                            <m:t>𝑡</m:t>
                          </m:r>
                        </m:den>
                      </m:f>
                    </m:oMath>
                  </m:oMathPara>
                </a14:m>
                <a:endParaRPr lang="zh-CN" altLang="en-US" sz="2800" dirty="0">
                  <a:solidFill>
                    <a:srgbClr val="FF0000"/>
                  </a:solidFill>
                  <a:latin typeface="+mn-lt"/>
                  <a:ea typeface="+mn-ea"/>
                </a:endParaRPr>
              </a:p>
            </p:txBody>
          </p:sp>
        </mc:Choice>
        <mc:Fallback xmlns="">
          <p:sp>
            <p:nvSpPr>
              <p:cNvPr id="14" name="矩形 13"/>
              <p:cNvSpPr>
                <a:spLocks noRot="1" noChangeAspect="1" noMove="1" noResize="1" noEditPoints="1" noAdjustHandles="1" noChangeArrowheads="1" noChangeShapeType="1" noTextEdit="1"/>
              </p:cNvSpPr>
              <p:nvPr/>
            </p:nvSpPr>
            <p:spPr>
              <a:xfrm>
                <a:off x="7040315" y="2348920"/>
                <a:ext cx="1449884" cy="91037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2855913" y="4048040"/>
                <a:ext cx="3286604" cy="9691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𝑣</m:t>
                      </m:r>
                      <m:r>
                        <a:rPr lang="en-US" altLang="zh-CN" sz="2800" b="0" i="1" smtClean="0">
                          <a:solidFill>
                            <a:srgbClr val="0000FF"/>
                          </a:solidFill>
                          <a:latin typeface="Cambria Math" panose="02040503050406030204" pitchFamily="18" charset="0"/>
                          <a:ea typeface="+mn-ea"/>
                        </a:rPr>
                        <m:t>=</m:t>
                      </m:r>
                      <m:rad>
                        <m:radPr>
                          <m:degHide m:val="on"/>
                          <m:ctrlPr>
                            <a:rPr lang="en-US" altLang="zh-CN" sz="2800" i="1" smtClean="0">
                              <a:solidFill>
                                <a:srgbClr val="0000FF"/>
                              </a:solidFill>
                              <a:latin typeface="Cambria Math" panose="02040503050406030204" pitchFamily="18" charset="0"/>
                              <a:ea typeface="+mn-ea"/>
                            </a:rPr>
                          </m:ctrlPr>
                        </m:radPr>
                        <m:deg/>
                        <m:e>
                          <m:sSubSup>
                            <m:sSubSupPr>
                              <m:ctrlPr>
                                <a:rPr lang="en-US" altLang="zh-CN" sz="2800" i="1" smtClean="0">
                                  <a:solidFill>
                                    <a:srgbClr val="0000FF"/>
                                  </a:solidFill>
                                  <a:latin typeface="Cambria Math" panose="02040503050406030204" pitchFamily="18" charset="0"/>
                                  <a:ea typeface="+mn-ea"/>
                                </a:rPr>
                              </m:ctrlPr>
                            </m:sSubSupPr>
                            <m:e>
                              <m:r>
                                <a:rPr lang="en-US" altLang="zh-CN" sz="2800" b="0" i="1" smtClean="0">
                                  <a:solidFill>
                                    <a:srgbClr val="0000FF"/>
                                  </a:solidFill>
                                  <a:latin typeface="Cambria Math" panose="02040503050406030204" pitchFamily="18" charset="0"/>
                                  <a:ea typeface="+mn-ea"/>
                                </a:rPr>
                                <m:t>𝑣</m:t>
                              </m:r>
                            </m:e>
                            <m:sub>
                              <m:r>
                                <a:rPr lang="en-US" altLang="zh-CN" sz="2800" b="0" i="1" smtClean="0">
                                  <a:solidFill>
                                    <a:srgbClr val="0000FF"/>
                                  </a:solidFill>
                                  <a:latin typeface="Cambria Math" panose="02040503050406030204" pitchFamily="18" charset="0"/>
                                  <a:ea typeface="+mn-ea"/>
                                </a:rPr>
                                <m:t>𝑥</m:t>
                              </m:r>
                            </m:sub>
                            <m:sup>
                              <m:r>
                                <a:rPr lang="en-US" altLang="zh-CN" sz="2800" b="0" i="1" smtClean="0">
                                  <a:solidFill>
                                    <a:srgbClr val="0000FF"/>
                                  </a:solidFill>
                                  <a:latin typeface="Cambria Math" panose="02040503050406030204" pitchFamily="18" charset="0"/>
                                  <a:ea typeface="+mn-ea"/>
                                </a:rPr>
                                <m:t>2</m:t>
                              </m:r>
                            </m:sup>
                          </m:sSubSup>
                          <m:r>
                            <a:rPr lang="en-US" altLang="zh-CN" sz="2800" b="0" i="1" smtClean="0">
                              <a:solidFill>
                                <a:srgbClr val="0000FF"/>
                              </a:solidFill>
                              <a:latin typeface="Cambria Math" panose="02040503050406030204" pitchFamily="18" charset="0"/>
                              <a:ea typeface="+mn-ea"/>
                            </a:rPr>
                            <m:t>+</m:t>
                          </m:r>
                          <m:sSubSup>
                            <m:sSubSupPr>
                              <m:ctrlPr>
                                <a:rPr lang="en-US" altLang="zh-CN" sz="2800" i="1">
                                  <a:solidFill>
                                    <a:srgbClr val="0000FF"/>
                                  </a:solidFill>
                                  <a:latin typeface="Cambria Math" panose="02040503050406030204" pitchFamily="18" charset="0"/>
                                  <a:ea typeface="+mn-ea"/>
                                </a:rPr>
                              </m:ctrlPr>
                            </m:sSubSupPr>
                            <m:e>
                              <m:r>
                                <a:rPr lang="en-US" altLang="zh-CN" sz="2800" b="0" i="1">
                                  <a:solidFill>
                                    <a:srgbClr val="0000FF"/>
                                  </a:solidFill>
                                  <a:latin typeface="Cambria Math" panose="02040503050406030204" pitchFamily="18" charset="0"/>
                                  <a:ea typeface="+mn-ea"/>
                                </a:rPr>
                                <m:t>𝑣</m:t>
                              </m:r>
                            </m:e>
                            <m:sub>
                              <m:r>
                                <a:rPr lang="en-US" altLang="zh-CN" sz="2800" b="0" i="1" smtClean="0">
                                  <a:solidFill>
                                    <a:srgbClr val="0000FF"/>
                                  </a:solidFill>
                                  <a:latin typeface="Cambria Math" panose="02040503050406030204" pitchFamily="18" charset="0"/>
                                  <a:ea typeface="+mn-ea"/>
                                </a:rPr>
                                <m:t>𝑦</m:t>
                              </m:r>
                            </m:sub>
                            <m:sup>
                              <m:r>
                                <a:rPr lang="en-US" altLang="zh-CN" sz="2800" b="0" i="1">
                                  <a:solidFill>
                                    <a:srgbClr val="0000FF"/>
                                  </a:solidFill>
                                  <a:latin typeface="Cambria Math" panose="02040503050406030204" pitchFamily="18" charset="0"/>
                                  <a:ea typeface="+mn-ea"/>
                                </a:rPr>
                                <m:t>2</m:t>
                              </m:r>
                            </m:sup>
                          </m:sSubSup>
                          <m:r>
                            <a:rPr lang="en-US" altLang="zh-CN" sz="2800" b="0" i="1" smtClean="0">
                              <a:solidFill>
                                <a:srgbClr val="0000FF"/>
                              </a:solidFill>
                              <a:latin typeface="Cambria Math" panose="02040503050406030204" pitchFamily="18" charset="0"/>
                              <a:ea typeface="+mn-ea"/>
                            </a:rPr>
                            <m:t>+</m:t>
                          </m:r>
                          <m:sSubSup>
                            <m:sSubSupPr>
                              <m:ctrlPr>
                                <a:rPr lang="en-US" altLang="zh-CN" sz="2800" i="1">
                                  <a:solidFill>
                                    <a:srgbClr val="0000FF"/>
                                  </a:solidFill>
                                  <a:latin typeface="Cambria Math" panose="02040503050406030204" pitchFamily="18" charset="0"/>
                                  <a:ea typeface="+mn-ea"/>
                                </a:rPr>
                              </m:ctrlPr>
                            </m:sSubSupPr>
                            <m:e>
                              <m:r>
                                <a:rPr lang="en-US" altLang="zh-CN" sz="2800" b="0" i="1">
                                  <a:solidFill>
                                    <a:srgbClr val="0000FF"/>
                                  </a:solidFill>
                                  <a:latin typeface="Cambria Math" panose="02040503050406030204" pitchFamily="18" charset="0"/>
                                  <a:ea typeface="+mn-ea"/>
                                </a:rPr>
                                <m:t>𝑣</m:t>
                              </m:r>
                            </m:e>
                            <m:sub>
                              <m:r>
                                <a:rPr lang="en-US" altLang="zh-CN" sz="2800" b="0" i="1" smtClean="0">
                                  <a:solidFill>
                                    <a:srgbClr val="0000FF"/>
                                  </a:solidFill>
                                  <a:latin typeface="Cambria Math" panose="02040503050406030204" pitchFamily="18" charset="0"/>
                                  <a:ea typeface="+mn-ea"/>
                                </a:rPr>
                                <m:t>𝑧</m:t>
                              </m:r>
                            </m:sub>
                            <m:sup>
                              <m:r>
                                <a:rPr lang="en-US" altLang="zh-CN" sz="2800" b="0" i="1">
                                  <a:solidFill>
                                    <a:srgbClr val="0000FF"/>
                                  </a:solidFill>
                                  <a:latin typeface="Cambria Math" panose="02040503050406030204" pitchFamily="18" charset="0"/>
                                  <a:ea typeface="+mn-ea"/>
                                </a:rPr>
                                <m:t>2</m:t>
                              </m:r>
                            </m:sup>
                          </m:sSubSup>
                        </m:e>
                      </m:rad>
                    </m:oMath>
                  </m:oMathPara>
                </a14:m>
                <a:endParaRPr lang="zh-CN" altLang="en-US" sz="2800" dirty="0">
                  <a:latin typeface="+mn-lt"/>
                  <a:ea typeface="+mn-ea"/>
                </a:endParaRPr>
              </a:p>
            </p:txBody>
          </p:sp>
        </mc:Choice>
        <mc:Fallback xmlns="">
          <p:sp>
            <p:nvSpPr>
              <p:cNvPr id="15" name="矩形 14"/>
              <p:cNvSpPr>
                <a:spLocks noRot="1" noChangeAspect="1" noMove="1" noResize="1" noEditPoints="1" noAdjustHandles="1" noChangeArrowheads="1" noChangeShapeType="1" noTextEdit="1"/>
              </p:cNvSpPr>
              <p:nvPr/>
            </p:nvSpPr>
            <p:spPr>
              <a:xfrm>
                <a:off x="2855913" y="4048040"/>
                <a:ext cx="3286604" cy="96917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6585958" y="3849941"/>
                <a:ext cx="5007781" cy="13653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𝑣</m:t>
                      </m:r>
                      <m:r>
                        <a:rPr lang="en-US" altLang="zh-CN" sz="2800" b="0" i="1" smtClean="0">
                          <a:solidFill>
                            <a:srgbClr val="0000FF"/>
                          </a:solidFill>
                          <a:latin typeface="Cambria Math" panose="02040503050406030204" pitchFamily="18" charset="0"/>
                          <a:ea typeface="+mn-ea"/>
                        </a:rPr>
                        <m:t>=</m:t>
                      </m:r>
                      <m:rad>
                        <m:radPr>
                          <m:degHide m:val="on"/>
                          <m:ctrlPr>
                            <a:rPr lang="en-US" altLang="zh-CN" sz="2800" i="1" smtClean="0">
                              <a:solidFill>
                                <a:srgbClr val="0000FF"/>
                              </a:solidFill>
                              <a:latin typeface="Cambria Math" panose="02040503050406030204" pitchFamily="18" charset="0"/>
                              <a:ea typeface="+mn-ea"/>
                            </a:rPr>
                          </m:ctrlPr>
                        </m:radPr>
                        <m:deg/>
                        <m:e>
                          <m:sSup>
                            <m:sSupPr>
                              <m:ctrlPr>
                                <a:rPr lang="en-US" altLang="zh-CN" sz="2800" i="1" smtClean="0">
                                  <a:solidFill>
                                    <a:srgbClr val="0000FF"/>
                                  </a:solidFill>
                                  <a:latin typeface="Cambria Math" panose="02040503050406030204" pitchFamily="18" charset="0"/>
                                  <a:ea typeface="+mn-ea"/>
                                </a:rPr>
                              </m:ctrlPr>
                            </m:sSupPr>
                            <m:e>
                              <m:d>
                                <m:dPr>
                                  <m:ctrlPr>
                                    <a:rPr lang="en-US" altLang="zh-CN" sz="2800" i="1">
                                      <a:solidFill>
                                        <a:srgbClr val="0000FF"/>
                                      </a:solidFill>
                                      <a:latin typeface="Cambria Math" panose="02040503050406030204" pitchFamily="18" charset="0"/>
                                      <a:ea typeface="+mn-ea"/>
                                    </a:rPr>
                                  </m:ctrlPr>
                                </m:dPr>
                                <m:e>
                                  <m:f>
                                    <m:fPr>
                                      <m:ctrlPr>
                                        <a:rPr lang="en-US" altLang="zh-CN" sz="2800" i="1">
                                          <a:solidFill>
                                            <a:srgbClr val="0000FF"/>
                                          </a:solidFill>
                                          <a:latin typeface="Cambria Math" panose="02040503050406030204" pitchFamily="18" charset="0"/>
                                          <a:ea typeface="+mn-ea"/>
                                        </a:rPr>
                                      </m:ctrlPr>
                                    </m:fPr>
                                    <m:num>
                                      <m:r>
                                        <a:rPr lang="en-US" altLang="zh-CN" sz="2800" b="0" i="1">
                                          <a:solidFill>
                                            <a:srgbClr val="0000FF"/>
                                          </a:solidFill>
                                          <a:latin typeface="Cambria Math" panose="02040503050406030204" pitchFamily="18" charset="0"/>
                                          <a:ea typeface="+mn-ea"/>
                                        </a:rPr>
                                        <m:t>𝑑𝑥</m:t>
                                      </m:r>
                                    </m:num>
                                    <m:den>
                                      <m:r>
                                        <a:rPr lang="en-US" altLang="zh-CN" sz="2800" b="0" i="1">
                                          <a:solidFill>
                                            <a:srgbClr val="0000FF"/>
                                          </a:solidFill>
                                          <a:latin typeface="Cambria Math" panose="02040503050406030204" pitchFamily="18" charset="0"/>
                                          <a:ea typeface="+mn-ea"/>
                                        </a:rPr>
                                        <m:t>𝑑𝑡</m:t>
                                      </m:r>
                                    </m:den>
                                  </m:f>
                                </m:e>
                              </m:d>
                            </m:e>
                            <m:sup>
                              <m:r>
                                <a:rPr lang="en-US" altLang="zh-CN" sz="2800" b="0" i="1" smtClean="0">
                                  <a:solidFill>
                                    <a:srgbClr val="0000FF"/>
                                  </a:solidFill>
                                  <a:latin typeface="Cambria Math" panose="02040503050406030204" pitchFamily="18" charset="0"/>
                                  <a:ea typeface="+mn-ea"/>
                                </a:rPr>
                                <m:t>2</m:t>
                              </m:r>
                            </m:sup>
                          </m:sSup>
                          <m:r>
                            <a:rPr lang="en-US" altLang="zh-CN" sz="2800" b="0" i="1" smtClean="0">
                              <a:solidFill>
                                <a:srgbClr val="0000FF"/>
                              </a:solidFill>
                              <a:latin typeface="Cambria Math" panose="02040503050406030204" pitchFamily="18" charset="0"/>
                              <a:ea typeface="+mn-ea"/>
                            </a:rPr>
                            <m:t>+</m:t>
                          </m:r>
                          <m:sSup>
                            <m:sSupPr>
                              <m:ctrlPr>
                                <a:rPr lang="en-US" altLang="zh-CN" sz="2800" i="1">
                                  <a:solidFill>
                                    <a:srgbClr val="0000FF"/>
                                  </a:solidFill>
                                  <a:latin typeface="Cambria Math" panose="02040503050406030204" pitchFamily="18" charset="0"/>
                                  <a:ea typeface="+mn-ea"/>
                                </a:rPr>
                              </m:ctrlPr>
                            </m:sSupPr>
                            <m:e>
                              <m:d>
                                <m:dPr>
                                  <m:ctrlPr>
                                    <a:rPr lang="en-US" altLang="zh-CN" sz="2800" i="1">
                                      <a:solidFill>
                                        <a:srgbClr val="0000FF"/>
                                      </a:solidFill>
                                      <a:latin typeface="Cambria Math" panose="02040503050406030204" pitchFamily="18" charset="0"/>
                                      <a:ea typeface="+mn-ea"/>
                                    </a:rPr>
                                  </m:ctrlPr>
                                </m:dPr>
                                <m:e>
                                  <m:f>
                                    <m:fPr>
                                      <m:ctrlPr>
                                        <a:rPr lang="en-US" altLang="zh-CN" sz="2800" i="1">
                                          <a:solidFill>
                                            <a:srgbClr val="0000FF"/>
                                          </a:solidFill>
                                          <a:latin typeface="Cambria Math" panose="02040503050406030204" pitchFamily="18" charset="0"/>
                                          <a:ea typeface="+mn-ea"/>
                                        </a:rPr>
                                      </m:ctrlPr>
                                    </m:fPr>
                                    <m:num>
                                      <m:r>
                                        <a:rPr lang="en-US" altLang="zh-CN" sz="2800" b="0" i="1">
                                          <a:solidFill>
                                            <a:srgbClr val="0000FF"/>
                                          </a:solidFill>
                                          <a:latin typeface="Cambria Math" panose="02040503050406030204" pitchFamily="18" charset="0"/>
                                          <a:ea typeface="+mn-ea"/>
                                        </a:rPr>
                                        <m:t>𝑑</m:t>
                                      </m:r>
                                      <m:r>
                                        <a:rPr lang="en-US" altLang="zh-CN" sz="2800" b="0" i="1" smtClean="0">
                                          <a:solidFill>
                                            <a:srgbClr val="0000FF"/>
                                          </a:solidFill>
                                          <a:latin typeface="Cambria Math" panose="02040503050406030204" pitchFamily="18" charset="0"/>
                                          <a:ea typeface="+mn-ea"/>
                                        </a:rPr>
                                        <m:t>𝑦</m:t>
                                      </m:r>
                                    </m:num>
                                    <m:den>
                                      <m:r>
                                        <a:rPr lang="en-US" altLang="zh-CN" sz="2800" b="0" i="1">
                                          <a:solidFill>
                                            <a:srgbClr val="0000FF"/>
                                          </a:solidFill>
                                          <a:latin typeface="Cambria Math" panose="02040503050406030204" pitchFamily="18" charset="0"/>
                                          <a:ea typeface="+mn-ea"/>
                                        </a:rPr>
                                        <m:t>𝑑𝑡</m:t>
                                      </m:r>
                                    </m:den>
                                  </m:f>
                                </m:e>
                              </m:d>
                            </m:e>
                            <m:sup>
                              <m:r>
                                <a:rPr lang="en-US" altLang="zh-CN" sz="2800" b="0" i="1">
                                  <a:solidFill>
                                    <a:srgbClr val="0000FF"/>
                                  </a:solidFill>
                                  <a:latin typeface="Cambria Math" panose="02040503050406030204" pitchFamily="18" charset="0"/>
                                  <a:ea typeface="+mn-ea"/>
                                </a:rPr>
                                <m:t>2</m:t>
                              </m:r>
                            </m:sup>
                          </m:sSup>
                          <m:r>
                            <a:rPr lang="en-US" altLang="zh-CN" sz="2800" b="0" i="1" smtClean="0">
                              <a:solidFill>
                                <a:srgbClr val="0000FF"/>
                              </a:solidFill>
                              <a:latin typeface="Cambria Math" panose="02040503050406030204" pitchFamily="18" charset="0"/>
                              <a:ea typeface="+mn-ea"/>
                            </a:rPr>
                            <m:t>+</m:t>
                          </m:r>
                          <m:sSup>
                            <m:sSupPr>
                              <m:ctrlPr>
                                <a:rPr lang="en-US" altLang="zh-CN" sz="2800" i="1">
                                  <a:solidFill>
                                    <a:srgbClr val="0000FF"/>
                                  </a:solidFill>
                                  <a:latin typeface="Cambria Math" panose="02040503050406030204" pitchFamily="18" charset="0"/>
                                  <a:ea typeface="+mn-ea"/>
                                </a:rPr>
                              </m:ctrlPr>
                            </m:sSupPr>
                            <m:e>
                              <m:d>
                                <m:dPr>
                                  <m:ctrlPr>
                                    <a:rPr lang="en-US" altLang="zh-CN" sz="2800" i="1">
                                      <a:solidFill>
                                        <a:srgbClr val="0000FF"/>
                                      </a:solidFill>
                                      <a:latin typeface="Cambria Math" panose="02040503050406030204" pitchFamily="18" charset="0"/>
                                      <a:ea typeface="+mn-ea"/>
                                    </a:rPr>
                                  </m:ctrlPr>
                                </m:dPr>
                                <m:e>
                                  <m:f>
                                    <m:fPr>
                                      <m:ctrlPr>
                                        <a:rPr lang="en-US" altLang="zh-CN" sz="2800" i="1">
                                          <a:solidFill>
                                            <a:srgbClr val="0000FF"/>
                                          </a:solidFill>
                                          <a:latin typeface="Cambria Math" panose="02040503050406030204" pitchFamily="18" charset="0"/>
                                          <a:ea typeface="+mn-ea"/>
                                        </a:rPr>
                                      </m:ctrlPr>
                                    </m:fPr>
                                    <m:num>
                                      <m:r>
                                        <a:rPr lang="en-US" altLang="zh-CN" sz="2800" b="0" i="1">
                                          <a:solidFill>
                                            <a:srgbClr val="0000FF"/>
                                          </a:solidFill>
                                          <a:latin typeface="Cambria Math" panose="02040503050406030204" pitchFamily="18" charset="0"/>
                                          <a:ea typeface="+mn-ea"/>
                                        </a:rPr>
                                        <m:t>𝑑</m:t>
                                      </m:r>
                                      <m:r>
                                        <a:rPr lang="en-US" altLang="zh-CN" sz="2800" b="0" i="1" smtClean="0">
                                          <a:solidFill>
                                            <a:srgbClr val="0000FF"/>
                                          </a:solidFill>
                                          <a:latin typeface="Cambria Math" panose="02040503050406030204" pitchFamily="18" charset="0"/>
                                          <a:ea typeface="+mn-ea"/>
                                        </a:rPr>
                                        <m:t>𝑧</m:t>
                                      </m:r>
                                    </m:num>
                                    <m:den>
                                      <m:r>
                                        <a:rPr lang="en-US" altLang="zh-CN" sz="2800" b="0" i="1">
                                          <a:solidFill>
                                            <a:srgbClr val="0000FF"/>
                                          </a:solidFill>
                                          <a:latin typeface="Cambria Math" panose="02040503050406030204" pitchFamily="18" charset="0"/>
                                          <a:ea typeface="+mn-ea"/>
                                        </a:rPr>
                                        <m:t>𝑑𝑡</m:t>
                                      </m:r>
                                    </m:den>
                                  </m:f>
                                </m:e>
                              </m:d>
                            </m:e>
                            <m:sup>
                              <m:r>
                                <a:rPr lang="en-US" altLang="zh-CN" sz="2800" b="0" i="1">
                                  <a:solidFill>
                                    <a:srgbClr val="0000FF"/>
                                  </a:solidFill>
                                  <a:latin typeface="Cambria Math" panose="02040503050406030204" pitchFamily="18" charset="0"/>
                                  <a:ea typeface="+mn-ea"/>
                                </a:rPr>
                                <m:t>2</m:t>
                              </m:r>
                            </m:sup>
                          </m:sSup>
                        </m:e>
                      </m:rad>
                    </m:oMath>
                  </m:oMathPara>
                </a14:m>
                <a:endParaRPr lang="zh-CN" altLang="en-US" sz="2800" dirty="0">
                  <a:latin typeface="+mn-lt"/>
                  <a:ea typeface="+mn-ea"/>
                </a:endParaRPr>
              </a:p>
            </p:txBody>
          </p:sp>
        </mc:Choice>
        <mc:Fallback xmlns="">
          <p:sp>
            <p:nvSpPr>
              <p:cNvPr id="16" name="矩形 15"/>
              <p:cNvSpPr>
                <a:spLocks noRot="1" noChangeAspect="1" noMove="1" noResize="1" noEditPoints="1" noAdjustHandles="1" noChangeArrowheads="1" noChangeShapeType="1" noTextEdit="1"/>
              </p:cNvSpPr>
              <p:nvPr/>
            </p:nvSpPr>
            <p:spPr>
              <a:xfrm>
                <a:off x="6585958" y="3849941"/>
                <a:ext cx="5007781" cy="1365374"/>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42526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8381"/>
                                        </p:tgtEl>
                                        <p:attrNameLst>
                                          <p:attrName>style.visibility</p:attrName>
                                        </p:attrNameLst>
                                      </p:cBhvr>
                                      <p:to>
                                        <p:strVal val="visible"/>
                                      </p:to>
                                    </p:set>
                                    <p:animEffect transition="in" filter="wipe(left)">
                                      <p:cBhvr>
                                        <p:cTn id="7" dur="500"/>
                                        <p:tgtEl>
                                          <p:spTgt spid="5838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8378"/>
                                        </p:tgtEl>
                                        <p:attrNameLst>
                                          <p:attrName>style.visibility</p:attrName>
                                        </p:attrNameLst>
                                      </p:cBhvr>
                                      <p:to>
                                        <p:strVal val="visible"/>
                                      </p:to>
                                    </p:set>
                                    <p:animEffect transition="in" filter="wipe(left)">
                                      <p:cBhvr>
                                        <p:cTn id="12" dur="500"/>
                                        <p:tgtEl>
                                          <p:spTgt spid="5837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8379"/>
                                        </p:tgtEl>
                                        <p:attrNameLst>
                                          <p:attrName>style.visibility</p:attrName>
                                        </p:attrNameLst>
                                      </p:cBhvr>
                                      <p:to>
                                        <p:strVal val="visible"/>
                                      </p:to>
                                    </p:set>
                                    <p:animEffect transition="in" filter="wipe(left)">
                                      <p:cBhvr>
                                        <p:cTn id="37" dur="500"/>
                                        <p:tgtEl>
                                          <p:spTgt spid="5837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8382"/>
                                        </p:tgtEl>
                                        <p:attrNameLst>
                                          <p:attrName>style.visibility</p:attrName>
                                        </p:attrNameLst>
                                      </p:cBhvr>
                                      <p:to>
                                        <p:strVal val="visible"/>
                                      </p:to>
                                    </p:set>
                                    <p:animEffect transition="in" filter="wipe(left)">
                                      <p:cBhvr>
                                        <p:cTn id="52" dur="500"/>
                                        <p:tgtEl>
                                          <p:spTgt spid="583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8" grpId="0"/>
      <p:bldP spid="58379" grpId="0"/>
      <p:bldP spid="58381" grpId="0"/>
      <p:bldP spid="58382" grpId="0"/>
      <p:bldP spid="11" grpId="0"/>
      <p:bldP spid="12" grpId="0"/>
      <p:bldP spid="13" grpId="0"/>
      <p:bldP spid="14" grpId="0"/>
      <p:bldP spid="15" grpId="0"/>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0" name="Text Box 10"/>
          <p:cNvSpPr txBox="1">
            <a:spLocks noChangeArrowheads="1"/>
          </p:cNvSpPr>
          <p:nvPr/>
        </p:nvSpPr>
        <p:spPr bwMode="auto">
          <a:xfrm>
            <a:off x="3220567" y="4381115"/>
            <a:ext cx="26828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mn-lt"/>
                <a:ea typeface="+mn-ea"/>
              </a:rPr>
              <a:t>速度的方向： </a:t>
            </a:r>
          </a:p>
        </p:txBody>
      </p:sp>
      <p:sp>
        <p:nvSpPr>
          <p:cNvPr id="92171" name="Text Box 11"/>
          <p:cNvSpPr txBox="1">
            <a:spLocks noChangeArrowheads="1"/>
          </p:cNvSpPr>
          <p:nvPr/>
        </p:nvSpPr>
        <p:spPr bwMode="auto">
          <a:xfrm>
            <a:off x="3220567" y="5063740"/>
            <a:ext cx="848128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和这个时刻质点所在处的轨道曲线相切，并指向运动方向</a:t>
            </a:r>
          </a:p>
        </p:txBody>
      </p:sp>
    </p:spTree>
    <p:controls>
      <mc:AlternateContent xmlns:mc="http://schemas.openxmlformats.org/markup-compatibility/2006">
        <mc:Choice xmlns:v="urn:schemas-microsoft-com:vml" Requires="v">
          <p:control spid="84095" name="ShockwaveFlash1" r:id="rId2" imgW="3657600" imgH="3581280"/>
        </mc:Choice>
        <mc:Fallback>
          <p:control name="ShockwaveFlash1" r:id="rId2" imgW="3657600" imgH="3581280">
            <p:pic>
              <p:nvPicPr>
                <p:cNvPr id="1026" name="ShockwaveFlash1"/>
                <p:cNvPicPr preferRelativeResize="0">
                  <a:picLocks noChangeArrowheads="1" noChangeShapeType="1"/>
                </p:cNvPicPr>
                <p:nvPr/>
              </p:nvPicPr>
              <p:blipFill>
                <a:blip r:embed="rId4"/>
                <a:srcRect/>
                <a:stretch>
                  <a:fillRect/>
                </a:stretch>
              </p:blipFill>
              <p:spPr bwMode="auto">
                <a:xfrm>
                  <a:off x="5165254" y="636202"/>
                  <a:ext cx="3657600" cy="35814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35000755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2170"/>
                                        </p:tgtEl>
                                        <p:attrNameLst>
                                          <p:attrName>style.visibility</p:attrName>
                                        </p:attrNameLst>
                                      </p:cBhvr>
                                      <p:to>
                                        <p:strVal val="visible"/>
                                      </p:to>
                                    </p:set>
                                    <p:animEffect transition="in" filter="wipe(left)">
                                      <p:cBhvr>
                                        <p:cTn id="7" dur="500"/>
                                        <p:tgtEl>
                                          <p:spTgt spid="921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2171"/>
                                        </p:tgtEl>
                                        <p:attrNameLst>
                                          <p:attrName>style.visibility</p:attrName>
                                        </p:attrNameLst>
                                      </p:cBhvr>
                                      <p:to>
                                        <p:strVal val="visible"/>
                                      </p:to>
                                    </p:set>
                                    <p:animEffect transition="in" filter="wipe(left)">
                                      <p:cBhvr>
                                        <p:cTn id="12" dur="500"/>
                                        <p:tgtEl>
                                          <p:spTgt spid="92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70" grpId="0"/>
      <p:bldP spid="9217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
          <p:cNvSpPr txBox="1">
            <a:spLocks noChangeArrowheads="1"/>
          </p:cNvSpPr>
          <p:nvPr/>
        </p:nvSpPr>
        <p:spPr bwMode="auto">
          <a:xfrm>
            <a:off x="1952368" y="603250"/>
            <a:ext cx="3505200" cy="523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lang="zh-CN" altLang="zh-CN" sz="2800" dirty="0">
                <a:solidFill>
                  <a:srgbClr val="0000FF"/>
                </a:solidFill>
                <a:latin typeface="+mn-lt"/>
                <a:ea typeface="+mn-ea"/>
              </a:rPr>
              <a:t>平均速率</a:t>
            </a:r>
          </a:p>
        </p:txBody>
      </p:sp>
      <p:sp>
        <p:nvSpPr>
          <p:cNvPr id="27" name="Rectangle 24"/>
          <p:cNvSpPr>
            <a:spLocks noChangeArrowheads="1"/>
          </p:cNvSpPr>
          <p:nvPr/>
        </p:nvSpPr>
        <p:spPr bwMode="auto">
          <a:xfrm>
            <a:off x="1952368" y="1629030"/>
            <a:ext cx="1964724"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zh-CN" sz="2800" dirty="0">
                <a:solidFill>
                  <a:srgbClr val="0000FF"/>
                </a:solidFill>
                <a:latin typeface="+mn-lt"/>
                <a:ea typeface="+mn-ea"/>
              </a:rPr>
              <a:t>瞬时速率</a:t>
            </a:r>
          </a:p>
        </p:txBody>
      </p:sp>
      <p:grpSp>
        <p:nvGrpSpPr>
          <p:cNvPr id="28" name="Group 25"/>
          <p:cNvGrpSpPr>
            <a:grpSpLocks/>
          </p:cNvGrpSpPr>
          <p:nvPr/>
        </p:nvGrpSpPr>
        <p:grpSpPr bwMode="auto">
          <a:xfrm>
            <a:off x="2090737" y="2536758"/>
            <a:ext cx="1295400" cy="838200"/>
            <a:chOff x="0" y="0"/>
            <a:chExt cx="816" cy="528"/>
          </a:xfrm>
        </p:grpSpPr>
        <p:sp>
          <p:nvSpPr>
            <p:cNvPr id="29" name="AutoShape 26"/>
            <p:cNvSpPr>
              <a:spLocks noChangeArrowheads="1"/>
            </p:cNvSpPr>
            <p:nvPr/>
          </p:nvSpPr>
          <p:spPr bwMode="auto">
            <a:xfrm>
              <a:off x="0" y="0"/>
              <a:ext cx="816" cy="528"/>
            </a:xfrm>
            <a:prstGeom prst="horizontalScroll">
              <a:avLst>
                <a:gd name="adj" fmla="val 12500"/>
              </a:avLst>
            </a:prstGeom>
            <a:gradFill rotWithShape="0">
              <a:gsLst>
                <a:gs pos="0">
                  <a:schemeClr val="accent1"/>
                </a:gs>
                <a:gs pos="50000">
                  <a:schemeClr val="bg1"/>
                </a:gs>
                <a:gs pos="100000">
                  <a:schemeClr val="accent1"/>
                </a:gs>
              </a:gsLst>
              <a:lin ang="5400000" scaled="1"/>
            </a:gradFill>
            <a:ln w="9525" cmpd="sng">
              <a:solidFill>
                <a:schemeClr val="tx1"/>
              </a:solidFill>
              <a:round/>
              <a:headEnd/>
              <a:tailEnd/>
            </a:ln>
            <a:effectLst>
              <a:outerShdw dist="107763" dir="13500000" algn="ctr" rotWithShape="0">
                <a:srgbClr val="009900"/>
              </a:outerShdw>
            </a:effectLst>
          </p:spPr>
          <p:txBody>
            <a:bodyPr wrap="none" anchor="ctr"/>
            <a:lstStyle/>
            <a:p>
              <a:endParaRPr lang="zh-CN" altLang="en-US" sz="2800">
                <a:solidFill>
                  <a:srgbClr val="0000FF"/>
                </a:solidFill>
                <a:latin typeface="+mn-lt"/>
                <a:ea typeface="+mn-ea"/>
              </a:endParaRPr>
            </a:p>
          </p:txBody>
        </p:sp>
        <p:sp>
          <p:nvSpPr>
            <p:cNvPr id="30" name="Text Box 27"/>
            <p:cNvSpPr txBox="1">
              <a:spLocks noChangeArrowheads="1"/>
            </p:cNvSpPr>
            <p:nvPr/>
          </p:nvSpPr>
          <p:spPr bwMode="auto">
            <a:xfrm>
              <a:off x="128" y="104"/>
              <a:ext cx="633"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zh-CN" sz="2800" dirty="0">
                  <a:solidFill>
                    <a:srgbClr val="0000FF"/>
                  </a:solidFill>
                  <a:latin typeface="+mn-lt"/>
                  <a:ea typeface="+mn-ea"/>
                </a:rPr>
                <a:t>讨论</a:t>
              </a:r>
            </a:p>
          </p:txBody>
        </p:sp>
      </p:grpSp>
      <mc:AlternateContent xmlns:mc="http://schemas.openxmlformats.org/markup-compatibility/2006" xmlns:a14="http://schemas.microsoft.com/office/drawing/2010/main">
        <mc:Choice Requires="a14">
          <p:sp>
            <p:nvSpPr>
              <p:cNvPr id="32" name="Text Box 32"/>
              <p:cNvSpPr txBox="1">
                <a:spLocks noChangeArrowheads="1"/>
              </p:cNvSpPr>
              <p:nvPr/>
            </p:nvSpPr>
            <p:spPr bwMode="auto">
              <a:xfrm>
                <a:off x="1952368" y="3473245"/>
                <a:ext cx="9724767" cy="1476374"/>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spcBef>
                    <a:spcPct val="50000"/>
                  </a:spcBef>
                </a:pPr>
                <a:r>
                  <a:rPr lang="en-US" altLang="zh-CN" sz="2800" dirty="0">
                    <a:solidFill>
                      <a:srgbClr val="FF0000"/>
                    </a:solidFill>
                    <a:latin typeface="+mn-lt"/>
                    <a:ea typeface="+mn-ea"/>
                  </a:rPr>
                  <a:t>1001</a:t>
                </a:r>
                <a:r>
                  <a:rPr lang="zh-CN" altLang="zh-CN" sz="2800" dirty="0">
                    <a:solidFill>
                      <a:srgbClr val="0000FF"/>
                    </a:solidFill>
                    <a:latin typeface="+mn-lt"/>
                    <a:ea typeface="+mn-ea"/>
                  </a:rPr>
                  <a:t>一质点在平面上作一般曲线运动，其瞬时速度为</a:t>
                </a:r>
                <a14:m>
                  <m:oMath xmlns:m="http://schemas.openxmlformats.org/officeDocument/2006/math">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𝑣</m:t>
                        </m:r>
                      </m:e>
                    </m:acc>
                  </m:oMath>
                </a14:m>
                <a:r>
                  <a:rPr lang="zh-CN" altLang="zh-CN" sz="2800" dirty="0">
                    <a:solidFill>
                      <a:srgbClr val="0000FF"/>
                    </a:solidFill>
                    <a:latin typeface="+mn-lt"/>
                    <a:ea typeface="+mn-ea"/>
                  </a:rPr>
                  <a:t>，瞬时速率为</a:t>
                </a:r>
                <a14:m>
                  <m:oMath xmlns:m="http://schemas.openxmlformats.org/officeDocument/2006/math">
                    <m:r>
                      <a:rPr lang="en-US" altLang="zh-CN" sz="2800" i="1">
                        <a:solidFill>
                          <a:srgbClr val="0000FF"/>
                        </a:solidFill>
                        <a:latin typeface="Cambria Math" panose="02040503050406030204" pitchFamily="18" charset="0"/>
                      </a:rPr>
                      <m:t>𝑣</m:t>
                    </m:r>
                  </m:oMath>
                </a14:m>
                <a:r>
                  <a:rPr lang="zh-CN" altLang="zh-CN" sz="2800" dirty="0">
                    <a:solidFill>
                      <a:srgbClr val="0000FF"/>
                    </a:solidFill>
                    <a:latin typeface="+mn-lt"/>
                    <a:ea typeface="+mn-ea"/>
                  </a:rPr>
                  <a:t>，某一时间内的平均速度为</a:t>
                </a:r>
                <a14:m>
                  <m:oMath xmlns:m="http://schemas.openxmlformats.org/officeDocument/2006/math">
                    <m:bar>
                      <m:barPr>
                        <m:pos m:val="top"/>
                        <m:ctrlPr>
                          <a:rPr lang="en-US" altLang="zh-CN" sz="2800" i="1">
                            <a:solidFill>
                              <a:srgbClr val="0000FF"/>
                            </a:solidFill>
                            <a:latin typeface="Cambria Math" panose="02040503050406030204" pitchFamily="18" charset="0"/>
                          </a:rPr>
                        </m:ctrlPr>
                      </m:bar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𝑣</m:t>
                            </m:r>
                          </m:e>
                        </m:acc>
                      </m:e>
                    </m:bar>
                  </m:oMath>
                </a14:m>
                <a:r>
                  <a:rPr lang="zh-CN" altLang="zh-CN" sz="2800" dirty="0">
                    <a:solidFill>
                      <a:srgbClr val="0000FF"/>
                    </a:solidFill>
                    <a:latin typeface="+mn-lt"/>
                    <a:ea typeface="+mn-ea"/>
                  </a:rPr>
                  <a:t>，平均速率为</a:t>
                </a:r>
                <a14:m>
                  <m:oMath xmlns:m="http://schemas.openxmlformats.org/officeDocument/2006/math">
                    <m:bar>
                      <m:barPr>
                        <m:pos m:val="top"/>
                        <m:ctrlPr>
                          <a:rPr lang="en-US" altLang="zh-CN" sz="2800" i="1">
                            <a:solidFill>
                              <a:srgbClr val="0000FF"/>
                            </a:solidFill>
                            <a:latin typeface="Cambria Math" panose="02040503050406030204" pitchFamily="18" charset="0"/>
                          </a:rPr>
                        </m:ctrlPr>
                      </m:barPr>
                      <m:e>
                        <m:r>
                          <a:rPr lang="en-US" altLang="zh-CN" sz="2800" i="1">
                            <a:solidFill>
                              <a:srgbClr val="0000FF"/>
                            </a:solidFill>
                            <a:latin typeface="Cambria Math" panose="02040503050406030204" pitchFamily="18" charset="0"/>
                          </a:rPr>
                          <m:t>𝑣</m:t>
                        </m:r>
                      </m:e>
                    </m:bar>
                  </m:oMath>
                </a14:m>
                <a:r>
                  <a:rPr lang="zh-CN" altLang="zh-CN" sz="2800" dirty="0">
                    <a:solidFill>
                      <a:srgbClr val="0000FF"/>
                    </a:solidFill>
                    <a:latin typeface="+mn-lt"/>
                    <a:ea typeface="+mn-ea"/>
                  </a:rPr>
                  <a:t>，它们之间的关系必定有</a:t>
                </a:r>
              </a:p>
            </p:txBody>
          </p:sp>
        </mc:Choice>
        <mc:Fallback xmlns="">
          <p:sp>
            <p:nvSpPr>
              <p:cNvPr id="32" name="Text Box 32"/>
              <p:cNvSpPr txBox="1">
                <a:spLocks noRot="1" noChangeAspect="1" noMove="1" noResize="1" noEditPoints="1" noAdjustHandles="1" noChangeArrowheads="1" noChangeShapeType="1" noTextEdit="1"/>
              </p:cNvSpPr>
              <p:nvPr/>
            </p:nvSpPr>
            <p:spPr bwMode="auto">
              <a:xfrm>
                <a:off x="1952368" y="3473245"/>
                <a:ext cx="9724767" cy="1476374"/>
              </a:xfrm>
              <a:prstGeom prst="rect">
                <a:avLst/>
              </a:prstGeom>
              <a:blipFill>
                <a:blip r:embed="rId2"/>
                <a:stretch>
                  <a:fillRect l="-1253" t="-4545" r="-439" b="-1074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42" name="AutoShape 44"/>
          <p:cNvSpPr>
            <a:spLocks noChangeArrowheads="1"/>
          </p:cNvSpPr>
          <p:nvPr/>
        </p:nvSpPr>
        <p:spPr bwMode="auto">
          <a:xfrm>
            <a:off x="6841248" y="5755635"/>
            <a:ext cx="762000" cy="685800"/>
          </a:xfrm>
          <a:prstGeom prst="star5">
            <a:avLst/>
          </a:prstGeom>
          <a:gradFill rotWithShape="0">
            <a:gsLst>
              <a:gs pos="0">
                <a:srgbClr val="FFFFFF"/>
              </a:gs>
              <a:gs pos="100000">
                <a:srgbClr val="FF3300"/>
              </a:gs>
            </a:gsLst>
            <a:path path="shape">
              <a:fillToRect l="50000" t="50000" r="50000" b="50000"/>
            </a:path>
          </a:gradFill>
          <a:ln w="19050" cmpd="sng">
            <a:solidFill>
              <a:srgbClr val="CC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43" name="矩形 42"/>
              <p:cNvSpPr/>
              <p:nvPr/>
            </p:nvSpPr>
            <p:spPr>
              <a:xfrm>
                <a:off x="3748806" y="392820"/>
                <a:ext cx="1349472" cy="901785"/>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bar>
                        <m:barPr>
                          <m:pos m:val="top"/>
                          <m:ctrlPr>
                            <a:rPr lang="en-US" altLang="zh-CN" sz="2800" b="0" i="1" smtClean="0">
                              <a:solidFill>
                                <a:srgbClr val="0000FF"/>
                              </a:solidFill>
                              <a:latin typeface="Cambria Math" panose="02040503050406030204" pitchFamily="18" charset="0"/>
                              <a:ea typeface="+mj-ea"/>
                            </a:rPr>
                          </m:ctrlPr>
                        </m:barPr>
                        <m:e>
                          <m:r>
                            <a:rPr lang="en-US" altLang="zh-CN" sz="2800" b="0" i="1" smtClean="0">
                              <a:solidFill>
                                <a:srgbClr val="0000FF"/>
                              </a:solidFill>
                              <a:latin typeface="Cambria Math" panose="02040503050406030204" pitchFamily="18" charset="0"/>
                              <a:ea typeface="+mj-ea"/>
                            </a:rPr>
                            <m:t>𝑣</m:t>
                          </m:r>
                        </m:e>
                      </m:bar>
                      <m:r>
                        <a:rPr lang="en-US" altLang="zh-CN" sz="2800" b="0" i="1" smtClean="0">
                          <a:solidFill>
                            <a:srgbClr val="0000FF"/>
                          </a:solidFill>
                          <a:latin typeface="Cambria Math" panose="02040503050406030204" pitchFamily="18" charset="0"/>
                          <a:ea typeface="+mj-ea"/>
                        </a:rPr>
                        <m:t>=</m:t>
                      </m:r>
                      <m:f>
                        <m:fPr>
                          <m:ctrlPr>
                            <a:rPr lang="en-US" altLang="zh-CN" sz="2800" b="0" i="1" smtClean="0">
                              <a:solidFill>
                                <a:srgbClr val="0000FF"/>
                              </a:solidFill>
                              <a:latin typeface="Cambria Math" panose="02040503050406030204" pitchFamily="18" charset="0"/>
                              <a:ea typeface="+mj-ea"/>
                            </a:rPr>
                          </m:ctrlPr>
                        </m:fPr>
                        <m:num>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mj-ea"/>
                            </a:rPr>
                            <m:t>𝑠</m:t>
                          </m:r>
                        </m:num>
                        <m:den>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𝑡</m:t>
                          </m:r>
                        </m:den>
                      </m:f>
                    </m:oMath>
                  </m:oMathPara>
                </a14:m>
                <a:endParaRPr lang="zh-CN" altLang="en-US" sz="2800" dirty="0">
                  <a:latin typeface="+mj-ea"/>
                  <a:ea typeface="+mj-ea"/>
                </a:endParaRPr>
              </a:p>
            </p:txBody>
          </p:sp>
        </mc:Choice>
        <mc:Fallback xmlns="">
          <p:sp>
            <p:nvSpPr>
              <p:cNvPr id="43" name="矩形 42"/>
              <p:cNvSpPr>
                <a:spLocks noRot="1" noChangeAspect="1" noMove="1" noResize="1" noEditPoints="1" noAdjustHandles="1" noChangeArrowheads="1" noChangeShapeType="1" noTextEdit="1"/>
              </p:cNvSpPr>
              <p:nvPr/>
            </p:nvSpPr>
            <p:spPr>
              <a:xfrm>
                <a:off x="3748806" y="392820"/>
                <a:ext cx="1349472" cy="90178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3753615" y="1427083"/>
                <a:ext cx="1344663" cy="91037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j-ea"/>
                        </a:rPr>
                        <m:t>𝑣</m:t>
                      </m:r>
                      <m:r>
                        <a:rPr lang="en-US" altLang="zh-CN" sz="2800" b="0" i="1" smtClean="0">
                          <a:solidFill>
                            <a:srgbClr val="FF0000"/>
                          </a:solidFill>
                          <a:latin typeface="Cambria Math" panose="02040503050406030204" pitchFamily="18" charset="0"/>
                          <a:ea typeface="+mj-ea"/>
                        </a:rPr>
                        <m:t>=</m:t>
                      </m:r>
                      <m:f>
                        <m:fPr>
                          <m:ctrlPr>
                            <a:rPr lang="en-US" altLang="zh-CN" sz="2800" b="0" i="1" smtClean="0">
                              <a:solidFill>
                                <a:srgbClr val="FF0000"/>
                              </a:solidFill>
                              <a:latin typeface="Cambria Math" panose="02040503050406030204" pitchFamily="18" charset="0"/>
                              <a:ea typeface="+mj-ea"/>
                            </a:rPr>
                          </m:ctrlPr>
                        </m:fPr>
                        <m:num>
                          <m:r>
                            <a:rPr lang="en-US" altLang="zh-CN" sz="2800" b="0" i="1" smtClean="0">
                              <a:solidFill>
                                <a:srgbClr val="FF0000"/>
                              </a:solidFill>
                              <a:latin typeface="Cambria Math" panose="02040503050406030204" pitchFamily="18" charset="0"/>
                              <a:ea typeface="+mj-ea"/>
                            </a:rPr>
                            <m:t>𝑑𝑠</m:t>
                          </m:r>
                        </m:num>
                        <m:den>
                          <m:r>
                            <a:rPr lang="en-US" altLang="zh-CN" sz="2800" b="0" i="1" smtClean="0">
                              <a:solidFill>
                                <a:srgbClr val="FF0000"/>
                              </a:solidFill>
                              <a:latin typeface="Cambria Math" panose="02040503050406030204" pitchFamily="18" charset="0"/>
                              <a:ea typeface="+mj-ea"/>
                            </a:rPr>
                            <m:t>𝑑</m:t>
                          </m:r>
                          <m:r>
                            <a:rPr lang="en-US" altLang="zh-CN" sz="2800" i="1">
                              <a:solidFill>
                                <a:srgbClr val="FF0000"/>
                              </a:solidFill>
                              <a:latin typeface="Cambria Math" panose="02040503050406030204" pitchFamily="18" charset="0"/>
                            </a:rPr>
                            <m:t>𝑡</m:t>
                          </m:r>
                        </m:den>
                      </m:f>
                    </m:oMath>
                  </m:oMathPara>
                </a14:m>
                <a:endParaRPr lang="zh-CN" altLang="en-US" sz="2800" dirty="0">
                  <a:solidFill>
                    <a:srgbClr val="FF0000"/>
                  </a:solidFill>
                  <a:latin typeface="+mj-ea"/>
                  <a:ea typeface="+mj-ea"/>
                </a:endParaRPr>
              </a:p>
            </p:txBody>
          </p:sp>
        </mc:Choice>
        <mc:Fallback xmlns="">
          <p:sp>
            <p:nvSpPr>
              <p:cNvPr id="44" name="矩形 43"/>
              <p:cNvSpPr>
                <a:spLocks noRot="1" noChangeAspect="1" noMove="1" noResize="1" noEditPoints="1" noAdjustHandles="1" noChangeArrowheads="1" noChangeShapeType="1" noTextEdit="1"/>
              </p:cNvSpPr>
              <p:nvPr/>
            </p:nvSpPr>
            <p:spPr>
              <a:xfrm>
                <a:off x="3753615" y="1427083"/>
                <a:ext cx="1344663" cy="910377"/>
              </a:xfrm>
              <a:prstGeom prst="rect">
                <a:avLst/>
              </a:prstGeom>
              <a:blipFill>
                <a:blip r:embed="rId4"/>
                <a:stretch>
                  <a:fillRect/>
                </a:stretch>
              </a:blipFill>
            </p:spPr>
            <p:txBody>
              <a:bodyPr/>
              <a:lstStyle/>
              <a:p>
                <a:r>
                  <a:rPr lang="zh-CN" altLang="en-US">
                    <a:noFill/>
                  </a:rPr>
                  <a:t> </a:t>
                </a:r>
              </a:p>
            </p:txBody>
          </p:sp>
        </mc:Fallback>
      </mc:AlternateContent>
      <p:grpSp>
        <p:nvGrpSpPr>
          <p:cNvPr id="2" name="组合 1"/>
          <p:cNvGrpSpPr/>
          <p:nvPr/>
        </p:nvGrpSpPr>
        <p:grpSpPr>
          <a:xfrm>
            <a:off x="7770384" y="510672"/>
            <a:ext cx="3429000" cy="2752725"/>
            <a:chOff x="7770384" y="510672"/>
            <a:chExt cx="3429000" cy="2752725"/>
          </a:xfrm>
        </p:grpSpPr>
        <p:grpSp>
          <p:nvGrpSpPr>
            <p:cNvPr id="8" name="Group 5"/>
            <p:cNvGrpSpPr>
              <a:grpSpLocks/>
            </p:cNvGrpSpPr>
            <p:nvPr/>
          </p:nvGrpSpPr>
          <p:grpSpPr bwMode="auto">
            <a:xfrm>
              <a:off x="7770384" y="510672"/>
              <a:ext cx="3429000" cy="2743200"/>
              <a:chOff x="0" y="0"/>
              <a:chExt cx="2160" cy="1728"/>
            </a:xfrm>
          </p:grpSpPr>
          <p:sp>
            <p:nvSpPr>
              <p:cNvPr id="9" name="Rectangle 6"/>
              <p:cNvSpPr>
                <a:spLocks noChangeArrowheads="1"/>
              </p:cNvSpPr>
              <p:nvPr/>
            </p:nvSpPr>
            <p:spPr bwMode="auto">
              <a:xfrm>
                <a:off x="0" y="0"/>
                <a:ext cx="2160" cy="1728"/>
              </a:xfrm>
              <a:prstGeom prst="rect">
                <a:avLst/>
              </a:prstGeom>
              <a:solidFill>
                <a:srgbClr val="FFFFFF"/>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FF"/>
                  </a:solidFill>
                  <a:latin typeface="+mn-lt"/>
                  <a:ea typeface="+mn-ea"/>
                </a:endParaRPr>
              </a:p>
            </p:txBody>
          </p:sp>
          <p:sp>
            <p:nvSpPr>
              <p:cNvPr id="10" name="未知"/>
              <p:cNvSpPr>
                <a:spLocks/>
              </p:cNvSpPr>
              <p:nvPr/>
            </p:nvSpPr>
            <p:spPr bwMode="auto">
              <a:xfrm>
                <a:off x="398" y="309"/>
                <a:ext cx="1301" cy="1220"/>
              </a:xfrm>
              <a:custGeom>
                <a:avLst/>
                <a:gdLst>
                  <a:gd name="T0" fmla="*/ 0 w 1301"/>
                  <a:gd name="T1" fmla="*/ 164 h 1220"/>
                  <a:gd name="T2" fmla="*/ 397 w 1301"/>
                  <a:gd name="T3" fmla="*/ 48 h 1220"/>
                  <a:gd name="T4" fmla="*/ 871 w 1301"/>
                  <a:gd name="T5" fmla="*/ 49 h 1220"/>
                  <a:gd name="T6" fmla="*/ 1261 w 1301"/>
                  <a:gd name="T7" fmla="*/ 342 h 1220"/>
                  <a:gd name="T8" fmla="*/ 1111 w 1301"/>
                  <a:gd name="T9" fmla="*/ 973 h 1220"/>
                  <a:gd name="T10" fmla="*/ 1213 w 1301"/>
                  <a:gd name="T11" fmla="*/ 1220 h 1220"/>
                </a:gdLst>
                <a:ahLst/>
                <a:cxnLst>
                  <a:cxn ang="0">
                    <a:pos x="T0" y="T1"/>
                  </a:cxn>
                  <a:cxn ang="0">
                    <a:pos x="T2" y="T3"/>
                  </a:cxn>
                  <a:cxn ang="0">
                    <a:pos x="T4" y="T5"/>
                  </a:cxn>
                  <a:cxn ang="0">
                    <a:pos x="T6" y="T7"/>
                  </a:cxn>
                  <a:cxn ang="0">
                    <a:pos x="T8" y="T9"/>
                  </a:cxn>
                  <a:cxn ang="0">
                    <a:pos x="T10" y="T11"/>
                  </a:cxn>
                </a:cxnLst>
                <a:rect l="0" t="0" r="r" b="b"/>
                <a:pathLst>
                  <a:path w="1301" h="1220">
                    <a:moveTo>
                      <a:pt x="0" y="164"/>
                    </a:moveTo>
                    <a:cubicBezTo>
                      <a:pt x="66" y="145"/>
                      <a:pt x="252" y="67"/>
                      <a:pt x="397" y="48"/>
                    </a:cubicBezTo>
                    <a:cubicBezTo>
                      <a:pt x="542" y="29"/>
                      <a:pt x="727" y="0"/>
                      <a:pt x="871" y="49"/>
                    </a:cubicBezTo>
                    <a:cubicBezTo>
                      <a:pt x="1015" y="98"/>
                      <a:pt x="1221" y="188"/>
                      <a:pt x="1261" y="342"/>
                    </a:cubicBezTo>
                    <a:cubicBezTo>
                      <a:pt x="1301" y="496"/>
                      <a:pt x="1119" y="827"/>
                      <a:pt x="1111" y="973"/>
                    </a:cubicBezTo>
                    <a:cubicBezTo>
                      <a:pt x="1103" y="1119"/>
                      <a:pt x="1192" y="1169"/>
                      <a:pt x="1213" y="1220"/>
                    </a:cubicBezTo>
                  </a:path>
                </a:pathLst>
              </a:custGeom>
              <a:noFill/>
              <a:ln w="19050" cap="flat" cmpd="sng">
                <a:solidFill>
                  <a:srgbClr val="0000FF"/>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sz="2800">
                  <a:solidFill>
                    <a:srgbClr val="0000FF"/>
                  </a:solidFill>
                  <a:latin typeface="+mn-lt"/>
                  <a:ea typeface="+mn-ea"/>
                </a:endParaRPr>
              </a:p>
            </p:txBody>
          </p:sp>
          <p:sp>
            <p:nvSpPr>
              <p:cNvPr id="11" name="Line 8"/>
              <p:cNvSpPr>
                <a:spLocks noChangeShapeType="1"/>
              </p:cNvSpPr>
              <p:nvPr/>
            </p:nvSpPr>
            <p:spPr bwMode="auto">
              <a:xfrm>
                <a:off x="1248" y="336"/>
                <a:ext cx="336" cy="624"/>
              </a:xfrm>
              <a:prstGeom prst="line">
                <a:avLst/>
              </a:prstGeom>
              <a:noFill/>
              <a:ln w="38100" cmpd="sng">
                <a:solidFill>
                  <a:srgbClr val="FF3300"/>
                </a:solidFill>
                <a:round/>
                <a:headEnd type="triangle" w="sm" len="lg"/>
                <a:tailEnd/>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13" name="Line 10"/>
              <p:cNvSpPr>
                <a:spLocks noChangeShapeType="1"/>
              </p:cNvSpPr>
              <p:nvPr/>
            </p:nvSpPr>
            <p:spPr bwMode="auto">
              <a:xfrm flipV="1">
                <a:off x="288" y="960"/>
                <a:ext cx="1296" cy="624"/>
              </a:xfrm>
              <a:prstGeom prst="line">
                <a:avLst/>
              </a:prstGeom>
              <a:noFill/>
              <a:ln w="38100" cmpd="sng">
                <a:solidFill>
                  <a:srgbClr val="D60093"/>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16" name="Line 13"/>
              <p:cNvSpPr>
                <a:spLocks noChangeShapeType="1"/>
              </p:cNvSpPr>
              <p:nvPr/>
            </p:nvSpPr>
            <p:spPr bwMode="auto">
              <a:xfrm flipV="1">
                <a:off x="288" y="336"/>
                <a:ext cx="960" cy="1248"/>
              </a:xfrm>
              <a:prstGeom prst="line">
                <a:avLst/>
              </a:prstGeom>
              <a:noFill/>
              <a:ln w="38100" cmpd="sng">
                <a:solidFill>
                  <a:srgbClr val="0099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19" name="Line 16"/>
              <p:cNvSpPr>
                <a:spLocks noChangeShapeType="1"/>
              </p:cNvSpPr>
              <p:nvPr/>
            </p:nvSpPr>
            <p:spPr bwMode="auto">
              <a:xfrm flipH="1" flipV="1">
                <a:off x="288" y="240"/>
                <a:ext cx="0" cy="1344"/>
              </a:xfrm>
              <a:prstGeom prst="line">
                <a:avLst/>
              </a:prstGeom>
              <a:noFill/>
              <a:ln w="12700" cmpd="sng">
                <a:solidFill>
                  <a:srgbClr val="1C1C1C"/>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20" name="Line 17"/>
              <p:cNvSpPr>
                <a:spLocks noChangeShapeType="1"/>
              </p:cNvSpPr>
              <p:nvPr/>
            </p:nvSpPr>
            <p:spPr bwMode="auto">
              <a:xfrm>
                <a:off x="288" y="1584"/>
                <a:ext cx="1617" cy="1"/>
              </a:xfrm>
              <a:prstGeom prst="line">
                <a:avLst/>
              </a:prstGeom>
              <a:noFill/>
              <a:ln w="12700" cmpd="sng">
                <a:solidFill>
                  <a:srgbClr val="1C1C1C"/>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grpSp>
        <mc:AlternateContent xmlns:mc="http://schemas.openxmlformats.org/markup-compatibility/2006" xmlns:a14="http://schemas.microsoft.com/office/drawing/2010/main">
          <mc:Choice Requires="a14">
            <p:sp>
              <p:nvSpPr>
                <p:cNvPr id="45" name="矩形 44"/>
                <p:cNvSpPr/>
                <p:nvPr/>
              </p:nvSpPr>
              <p:spPr>
                <a:xfrm>
                  <a:off x="10242760" y="993600"/>
                  <a:ext cx="6601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𝑠</m:t>
                        </m:r>
                      </m:oMath>
                    </m:oMathPara>
                  </a14:m>
                  <a:endParaRPr lang="zh-CN" altLang="en-US" sz="2800" dirty="0">
                    <a:latin typeface="+mn-lt"/>
                    <a:ea typeface="+mn-ea"/>
                  </a:endParaRPr>
                </a:p>
              </p:txBody>
            </p:sp>
          </mc:Choice>
          <mc:Fallback xmlns="">
            <p:sp>
              <p:nvSpPr>
                <p:cNvPr id="45" name="矩形 44"/>
                <p:cNvSpPr>
                  <a:spLocks noRot="1" noChangeAspect="1" noMove="1" noResize="1" noEditPoints="1" noAdjustHandles="1" noChangeArrowheads="1" noChangeShapeType="1" noTextEdit="1"/>
                </p:cNvSpPr>
                <p:nvPr/>
              </p:nvSpPr>
              <p:spPr>
                <a:xfrm>
                  <a:off x="10242760" y="993600"/>
                  <a:ext cx="660117"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10519867" y="2537692"/>
                  <a:ext cx="4857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p>
              </p:txBody>
            </p:sp>
          </mc:Choice>
          <mc:Fallback xmlns="">
            <p:sp>
              <p:nvSpPr>
                <p:cNvPr id="46" name="矩形 45"/>
                <p:cNvSpPr>
                  <a:spLocks noRot="1" noChangeAspect="1" noMove="1" noResize="1" noEditPoints="1" noAdjustHandles="1" noChangeArrowheads="1" noChangeShapeType="1" noTextEdit="1"/>
                </p:cNvSpPr>
                <p:nvPr/>
              </p:nvSpPr>
              <p:spPr>
                <a:xfrm>
                  <a:off x="10519867" y="2537692"/>
                  <a:ext cx="485710"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7809124" y="703034"/>
                  <a:ext cx="4905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𝑦</m:t>
                        </m:r>
                      </m:oMath>
                    </m:oMathPara>
                  </a14:m>
                  <a:endParaRPr lang="zh-CN" altLang="en-US" sz="2800" dirty="0"/>
                </a:p>
              </p:txBody>
            </p:sp>
          </mc:Choice>
          <mc:Fallback xmlns="">
            <p:sp>
              <p:nvSpPr>
                <p:cNvPr id="47" name="矩形 46"/>
                <p:cNvSpPr>
                  <a:spLocks noRot="1" noChangeAspect="1" noMove="1" noResize="1" noEditPoints="1" noAdjustHandles="1" noChangeArrowheads="1" noChangeShapeType="1" noTextEdit="1"/>
                </p:cNvSpPr>
                <p:nvPr/>
              </p:nvSpPr>
              <p:spPr>
                <a:xfrm>
                  <a:off x="7809124" y="703034"/>
                  <a:ext cx="490584"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7786971" y="2740177"/>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p>
              </p:txBody>
            </p:sp>
          </mc:Choice>
          <mc:Fallback xmlns="">
            <p:sp>
              <p:nvSpPr>
                <p:cNvPr id="48" name="矩形 47"/>
                <p:cNvSpPr>
                  <a:spLocks noRot="1" noChangeAspect="1" noMove="1" noResize="1" noEditPoints="1" noAdjustHandles="1" noChangeArrowheads="1" noChangeShapeType="1" noTextEdit="1"/>
                </p:cNvSpPr>
                <p:nvPr/>
              </p:nvSpPr>
              <p:spPr>
                <a:xfrm>
                  <a:off x="7786971" y="2740177"/>
                  <a:ext cx="534890"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9521955" y="1576176"/>
                  <a:ext cx="66704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𝑟</m:t>
                            </m:r>
                          </m:e>
                        </m:acc>
                      </m:oMath>
                    </m:oMathPara>
                  </a14:m>
                  <a:endParaRPr lang="zh-CN" altLang="en-US" sz="2800" dirty="0">
                    <a:solidFill>
                      <a:srgbClr val="FF0000"/>
                    </a:solidFill>
                    <a:latin typeface="+mn-lt"/>
                    <a:ea typeface="+mn-ea"/>
                  </a:endParaRPr>
                </a:p>
              </p:txBody>
            </p:sp>
          </mc:Choice>
          <mc:Fallback xmlns="">
            <p:sp>
              <p:nvSpPr>
                <p:cNvPr id="49" name="矩形 48"/>
                <p:cNvSpPr>
                  <a:spLocks noRot="1" noChangeAspect="1" noMove="1" noResize="1" noEditPoints="1" noAdjustHandles="1" noChangeArrowheads="1" noChangeShapeType="1" noTextEdit="1"/>
                </p:cNvSpPr>
                <p:nvPr/>
              </p:nvSpPr>
              <p:spPr>
                <a:xfrm>
                  <a:off x="9521955" y="1576176"/>
                  <a:ext cx="667042"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9160151" y="2440119"/>
                  <a:ext cx="90172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ea typeface="+mn-ea"/>
                              </a:rPr>
                            </m:ctrlPr>
                          </m:accPr>
                          <m:e>
                            <m:r>
                              <a:rPr lang="en-US" altLang="zh-CN" sz="2800" b="0" i="1">
                                <a:solidFill>
                                  <a:srgbClr val="0000FF"/>
                                </a:solidFill>
                                <a:latin typeface="Cambria Math" panose="02040503050406030204" pitchFamily="18" charset="0"/>
                                <a:ea typeface="+mn-ea"/>
                              </a:rPr>
                              <m:t>𝑟</m:t>
                            </m:r>
                          </m:e>
                        </m:acc>
                        <m:d>
                          <m:dPr>
                            <m:ctrlPr>
                              <a:rPr lang="en-US" altLang="zh-CN" sz="2800" i="1" smtClean="0">
                                <a:solidFill>
                                  <a:srgbClr val="0000FF"/>
                                </a:solidFill>
                                <a:latin typeface="Cambria Math" panose="02040503050406030204" pitchFamily="18" charset="0"/>
                                <a:ea typeface="+mn-ea"/>
                              </a:rPr>
                            </m:ctrlPr>
                          </m:dPr>
                          <m:e>
                            <m:r>
                              <a:rPr lang="en-US" altLang="zh-CN" sz="2800" b="0" i="1" smtClean="0">
                                <a:solidFill>
                                  <a:srgbClr val="0000FF"/>
                                </a:solidFill>
                                <a:latin typeface="Cambria Math" panose="02040503050406030204" pitchFamily="18" charset="0"/>
                                <a:ea typeface="+mn-ea"/>
                              </a:rPr>
                              <m:t>𝑡</m:t>
                            </m:r>
                          </m:e>
                        </m:d>
                      </m:oMath>
                    </m:oMathPara>
                  </a14:m>
                  <a:endParaRPr lang="zh-CN" altLang="en-US" sz="2800" dirty="0">
                    <a:latin typeface="+mn-lt"/>
                    <a:ea typeface="+mn-ea"/>
                  </a:endParaRPr>
                </a:p>
              </p:txBody>
            </p:sp>
          </mc:Choice>
          <mc:Fallback xmlns="">
            <p:sp>
              <p:nvSpPr>
                <p:cNvPr id="50" name="矩形 49"/>
                <p:cNvSpPr>
                  <a:spLocks noRot="1" noChangeAspect="1" noMove="1" noResize="1" noEditPoints="1" noAdjustHandles="1" noChangeArrowheads="1" noChangeShapeType="1" noTextEdit="1"/>
                </p:cNvSpPr>
                <p:nvPr/>
              </p:nvSpPr>
              <p:spPr>
                <a:xfrm>
                  <a:off x="9160151" y="2440119"/>
                  <a:ext cx="901722"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8130498" y="1344129"/>
                  <a:ext cx="169200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mn-ea"/>
                              </a:rPr>
                            </m:ctrlPr>
                          </m:accPr>
                          <m:e>
                            <m:r>
                              <a:rPr lang="en-US" altLang="zh-CN" sz="2800" b="0" i="1">
                                <a:solidFill>
                                  <a:srgbClr val="0000FF"/>
                                </a:solidFill>
                                <a:latin typeface="Cambria Math" panose="02040503050406030204" pitchFamily="18" charset="0"/>
                                <a:ea typeface="+mn-ea"/>
                              </a:rPr>
                              <m:t>𝑟</m:t>
                            </m:r>
                          </m:e>
                        </m:acc>
                        <m:d>
                          <m:dPr>
                            <m:ctrlPr>
                              <a:rPr lang="en-US" altLang="zh-CN" sz="2800" i="1" smtClean="0">
                                <a:solidFill>
                                  <a:srgbClr val="0000FF"/>
                                </a:solidFill>
                                <a:latin typeface="Cambria Math" panose="02040503050406030204" pitchFamily="18" charset="0"/>
                                <a:ea typeface="+mn-ea"/>
                              </a:rPr>
                            </m:ctrlPr>
                          </m:dPr>
                          <m:e>
                            <m:r>
                              <a:rPr lang="en-US" altLang="zh-CN" sz="2800" b="0" i="1" smtClean="0">
                                <a:solidFill>
                                  <a:srgbClr val="0000FF"/>
                                </a:solidFill>
                                <a:latin typeface="Cambria Math" panose="02040503050406030204" pitchFamily="18" charset="0"/>
                                <a:ea typeface="+mn-ea"/>
                              </a:rPr>
                              <m:t>𝑡</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Cambria Math" panose="02040503050406030204" pitchFamily="18" charset="0"/>
                              </a:rPr>
                              <m:t>𝑡</m:t>
                            </m:r>
                          </m:e>
                        </m:d>
                      </m:oMath>
                    </m:oMathPara>
                  </a14:m>
                  <a:endParaRPr lang="zh-CN" altLang="en-US" sz="2800" dirty="0">
                    <a:latin typeface="+mn-lt"/>
                    <a:ea typeface="+mn-ea"/>
                  </a:endParaRPr>
                </a:p>
              </p:txBody>
            </p:sp>
          </mc:Choice>
          <mc:Fallback xmlns="">
            <p:sp>
              <p:nvSpPr>
                <p:cNvPr id="51" name="矩形 50"/>
                <p:cNvSpPr>
                  <a:spLocks noRot="1" noChangeAspect="1" noMove="1" noResize="1" noEditPoints="1" noAdjustHandles="1" noChangeArrowheads="1" noChangeShapeType="1" noTextEdit="1"/>
                </p:cNvSpPr>
                <p:nvPr/>
              </p:nvSpPr>
              <p:spPr>
                <a:xfrm>
                  <a:off x="8130498" y="1344129"/>
                  <a:ext cx="1692002"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9553502" y="585659"/>
                  <a:ext cx="51969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𝐵</m:t>
                        </m:r>
                      </m:oMath>
                    </m:oMathPara>
                  </a14:m>
                  <a:endParaRPr lang="zh-CN" altLang="en-US" sz="2800" dirty="0">
                    <a:latin typeface="+mn-lt"/>
                    <a:ea typeface="+mn-ea"/>
                  </a:endParaRPr>
                </a:p>
              </p:txBody>
            </p:sp>
          </mc:Choice>
          <mc:Fallback xmlns="">
            <p:sp>
              <p:nvSpPr>
                <p:cNvPr id="52" name="矩形 51"/>
                <p:cNvSpPr>
                  <a:spLocks noRot="1" noChangeAspect="1" noMove="1" noResize="1" noEditPoints="1" noAdjustHandles="1" noChangeArrowheads="1" noChangeShapeType="1" noTextEdit="1"/>
                </p:cNvSpPr>
                <p:nvPr/>
              </p:nvSpPr>
              <p:spPr>
                <a:xfrm>
                  <a:off x="9553502" y="585659"/>
                  <a:ext cx="519693"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10236597" y="1773856"/>
                  <a:ext cx="5055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𝐴</m:t>
                        </m:r>
                      </m:oMath>
                    </m:oMathPara>
                  </a14:m>
                  <a:endParaRPr lang="zh-CN" altLang="en-US" sz="2800" dirty="0">
                    <a:latin typeface="+mn-lt"/>
                    <a:ea typeface="+mn-ea"/>
                  </a:endParaRPr>
                </a:p>
              </p:txBody>
            </p:sp>
          </mc:Choice>
          <mc:Fallback xmlns="">
            <p:sp>
              <p:nvSpPr>
                <p:cNvPr id="53" name="矩形 52"/>
                <p:cNvSpPr>
                  <a:spLocks noRot="1" noChangeAspect="1" noMove="1" noResize="1" noEditPoints="1" noAdjustHandles="1" noChangeArrowheads="1" noChangeShapeType="1" noTextEdit="1"/>
                </p:cNvSpPr>
                <p:nvPr/>
              </p:nvSpPr>
              <p:spPr>
                <a:xfrm>
                  <a:off x="10236597" y="1773856"/>
                  <a:ext cx="505587" cy="523220"/>
                </a:xfrm>
                <a:prstGeom prst="rect">
                  <a:avLst/>
                </a:prstGeom>
                <a:blipFill>
                  <a:blip r:embed="rId13"/>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4" name="矩形 53"/>
              <p:cNvSpPr/>
              <p:nvPr/>
            </p:nvSpPr>
            <p:spPr>
              <a:xfrm>
                <a:off x="3420295" y="4949619"/>
                <a:ext cx="3124830" cy="734047"/>
              </a:xfrm>
              <a:prstGeom prst="rect">
                <a:avLst/>
              </a:prstGeom>
            </p:spPr>
            <p:txBody>
              <a:bodyPr wrap="none">
                <a:spAutoFit/>
              </a:bodyPr>
              <a:lstStyle/>
              <a:p>
                <a:pPr algn="just"/>
                <a14:m>
                  <m:oMath xmlns:m="http://schemas.openxmlformats.org/officeDocument/2006/math">
                    <m:r>
                      <a:rPr lang="en-US" altLang="zh-CN" sz="2800" b="0" i="1" smtClean="0">
                        <a:solidFill>
                          <a:srgbClr val="0000FF"/>
                        </a:solidFill>
                        <a:latin typeface="Cambria Math" panose="02040503050406030204" pitchFamily="18" charset="0"/>
                        <a:ea typeface="+mj-ea"/>
                      </a:rPr>
                      <m:t>𝐴</m:t>
                    </m:r>
                    <m:r>
                      <a:rPr lang="en-US" altLang="zh-CN" sz="2800" b="0" i="1" smtClean="0">
                        <a:solidFill>
                          <a:srgbClr val="0000FF"/>
                        </a:solidFill>
                        <a:latin typeface="Cambria Math" panose="02040503050406030204" pitchFamily="18" charset="0"/>
                        <a:ea typeface="+mj-ea"/>
                      </a:rPr>
                      <m:t>.</m:t>
                    </m:r>
                    <m:d>
                      <m:dPr>
                        <m:begChr m:val="|"/>
                        <m:endChr m:val="|"/>
                        <m:ctrlPr>
                          <a:rPr lang="en-US" altLang="zh-CN" sz="2800" i="1" smtClean="0">
                            <a:solidFill>
                              <a:srgbClr val="0000FF"/>
                            </a:solidFill>
                            <a:latin typeface="Cambria Math" panose="02040503050406030204" pitchFamily="18" charset="0"/>
                            <a:ea typeface="+mj-ea"/>
                          </a:rPr>
                        </m:ctrlPr>
                      </m:d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𝑣</m:t>
                            </m:r>
                          </m:e>
                        </m:acc>
                      </m:e>
                    </m:d>
                    <m:r>
                      <a:rPr lang="en-US" altLang="zh-CN" sz="2800" i="1">
                        <a:solidFill>
                          <a:srgbClr val="0000FF"/>
                        </a:solidFill>
                        <a:latin typeface="Cambria Math" panose="02040503050406030204" pitchFamily="18" charset="0"/>
                        <a:ea typeface="+mj-ea"/>
                      </a:rPr>
                      <m:t>=</m:t>
                    </m:r>
                    <m:r>
                      <a:rPr lang="en-US" altLang="zh-CN" sz="2800" b="0" i="1" smtClean="0">
                        <a:solidFill>
                          <a:srgbClr val="0000FF"/>
                        </a:solidFill>
                        <a:latin typeface="Cambria Math" panose="02040503050406030204" pitchFamily="18" charset="0"/>
                        <a:ea typeface="+mj-ea"/>
                      </a:rPr>
                      <m:t>𝑣</m:t>
                    </m:r>
                  </m:oMath>
                </a14:m>
                <a:r>
                  <a:rPr lang="zh-CN" altLang="en-US" sz="2800" dirty="0">
                    <a:solidFill>
                      <a:srgbClr val="0000FF"/>
                    </a:solidFill>
                    <a:latin typeface="+mj-ea"/>
                    <a:ea typeface="+mj-ea"/>
                  </a:rPr>
                  <a:t>，</a:t>
                </a:r>
                <a14:m>
                  <m:oMath xmlns:m="http://schemas.openxmlformats.org/officeDocument/2006/math">
                    <m:d>
                      <m:dPr>
                        <m:begChr m:val="|"/>
                        <m:endChr m:val="|"/>
                        <m:ctrlPr>
                          <a:rPr lang="en-US" altLang="zh-CN" sz="2800" i="1">
                            <a:solidFill>
                              <a:srgbClr val="0000FF"/>
                            </a:solidFill>
                            <a:latin typeface="Cambria Math" panose="02040503050406030204" pitchFamily="18" charset="0"/>
                          </a:rPr>
                        </m:ctrlPr>
                      </m:dPr>
                      <m:e>
                        <m:bar>
                          <m:barPr>
                            <m:pos m:val="top"/>
                            <m:ctrlPr>
                              <a:rPr lang="en-US" altLang="zh-CN" sz="2800" i="1">
                                <a:solidFill>
                                  <a:srgbClr val="0000FF"/>
                                </a:solidFill>
                                <a:latin typeface="Cambria Math" panose="02040503050406030204" pitchFamily="18" charset="0"/>
                              </a:rPr>
                            </m:ctrlPr>
                          </m:barPr>
                          <m:e>
                            <m:acc>
                              <m:accPr>
                                <m:chr m:val="⃑"/>
                                <m:ctrlPr>
                                  <a:rPr lang="en-US" altLang="zh-CN" sz="2800" i="1">
                                    <a:solidFill>
                                      <a:srgbClr val="0000FF"/>
                                    </a:solidFill>
                                    <a:latin typeface="Cambria Math" panose="02040503050406030204" pitchFamily="18" charset="0"/>
                                  </a:rPr>
                                </m:ctrlPr>
                              </m:accPr>
                              <m:e>
                                <m:r>
                                  <a:rPr lang="en-US" altLang="zh-CN" sz="2800">
                                    <a:solidFill>
                                      <a:srgbClr val="0000FF"/>
                                    </a:solidFill>
                                    <a:latin typeface="Cambria Math" panose="02040503050406030204" pitchFamily="18" charset="0"/>
                                  </a:rPr>
                                  <m:t>𝑣</m:t>
                                </m:r>
                              </m:e>
                            </m:acc>
                          </m:e>
                        </m:bar>
                      </m:e>
                    </m:d>
                    <m:r>
                      <a:rPr lang="en-US" altLang="zh-CN" sz="2800">
                        <a:solidFill>
                          <a:srgbClr val="0000FF"/>
                        </a:solidFill>
                        <a:latin typeface="Cambria Math" panose="02040503050406030204" pitchFamily="18" charset="0"/>
                      </a:rPr>
                      <m:t>=</m:t>
                    </m:r>
                    <m:bar>
                      <m:barPr>
                        <m:pos m:val="top"/>
                        <m:ctrlPr>
                          <a:rPr lang="en-US" altLang="zh-CN" sz="2800" i="1">
                            <a:solidFill>
                              <a:srgbClr val="0000FF"/>
                            </a:solidFill>
                            <a:latin typeface="Cambria Math" panose="02040503050406030204" pitchFamily="18" charset="0"/>
                          </a:rPr>
                        </m:ctrlPr>
                      </m:barPr>
                      <m:e>
                        <m:r>
                          <a:rPr lang="en-US" altLang="zh-CN" sz="2800">
                            <a:solidFill>
                              <a:srgbClr val="0000FF"/>
                            </a:solidFill>
                            <a:latin typeface="Cambria Math" panose="02040503050406030204" pitchFamily="18" charset="0"/>
                          </a:rPr>
                          <m:t>𝑣</m:t>
                        </m:r>
                      </m:e>
                    </m:bar>
                  </m:oMath>
                </a14:m>
                <a:endParaRPr lang="zh-CN" altLang="en-US" sz="2800" dirty="0">
                  <a:solidFill>
                    <a:srgbClr val="0000FF"/>
                  </a:solidFill>
                  <a:latin typeface="+mj-ea"/>
                  <a:ea typeface="+mj-ea"/>
                </a:endParaRPr>
              </a:p>
            </p:txBody>
          </p:sp>
        </mc:Choice>
        <mc:Fallback xmlns="">
          <p:sp>
            <p:nvSpPr>
              <p:cNvPr id="54" name="矩形 53"/>
              <p:cNvSpPr>
                <a:spLocks noRot="1" noChangeAspect="1" noMove="1" noResize="1" noEditPoints="1" noAdjustHandles="1" noChangeArrowheads="1" noChangeShapeType="1" noTextEdit="1"/>
              </p:cNvSpPr>
              <p:nvPr/>
            </p:nvSpPr>
            <p:spPr>
              <a:xfrm>
                <a:off x="3420295" y="4949619"/>
                <a:ext cx="3124830" cy="734047"/>
              </a:xfrm>
              <a:prstGeom prst="rect">
                <a:avLst/>
              </a:prstGeom>
              <a:blipFill>
                <a:blip r:embed="rId14"/>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7603248" y="4951249"/>
                <a:ext cx="3138936" cy="734047"/>
              </a:xfrm>
              <a:prstGeom prst="rect">
                <a:avLst/>
              </a:prstGeom>
            </p:spPr>
            <p:txBody>
              <a:bodyPr wrap="none">
                <a:spAutoFit/>
              </a:bodyPr>
              <a:lstStyle/>
              <a:p>
                <a:pPr algn="just"/>
                <a14:m>
                  <m:oMath xmlns:m="http://schemas.openxmlformats.org/officeDocument/2006/math">
                    <m:r>
                      <a:rPr lang="en-US" altLang="zh-CN" sz="2800" b="0" i="1" smtClean="0">
                        <a:solidFill>
                          <a:srgbClr val="0000FF"/>
                        </a:solidFill>
                        <a:latin typeface="Cambria Math" panose="02040503050406030204" pitchFamily="18" charset="0"/>
                        <a:ea typeface="+mj-ea"/>
                      </a:rPr>
                      <m:t>𝐵</m:t>
                    </m:r>
                    <m:r>
                      <a:rPr lang="en-US" altLang="zh-CN" sz="2800" b="0" i="1" smtClean="0">
                        <a:solidFill>
                          <a:srgbClr val="0000FF"/>
                        </a:solidFill>
                        <a:latin typeface="Cambria Math" panose="02040503050406030204" pitchFamily="18" charset="0"/>
                        <a:ea typeface="+mj-ea"/>
                      </a:rPr>
                      <m:t>.</m:t>
                    </m:r>
                    <m:d>
                      <m:dPr>
                        <m:begChr m:val="|"/>
                        <m:endChr m:val="|"/>
                        <m:ctrlPr>
                          <a:rPr lang="en-US" altLang="zh-CN" sz="2800" i="1" smtClean="0">
                            <a:solidFill>
                              <a:srgbClr val="0000FF"/>
                            </a:solidFill>
                            <a:latin typeface="Cambria Math" panose="02040503050406030204" pitchFamily="18" charset="0"/>
                            <a:ea typeface="+mj-ea"/>
                          </a:rPr>
                        </m:ctrlPr>
                      </m:d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𝑣</m:t>
                            </m:r>
                          </m:e>
                        </m:acc>
                      </m:e>
                    </m:d>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mj-ea"/>
                      </a:rPr>
                      <m:t>𝑣</m:t>
                    </m:r>
                  </m:oMath>
                </a14:m>
                <a:r>
                  <a:rPr lang="zh-CN" altLang="en-US" sz="2800" dirty="0">
                    <a:solidFill>
                      <a:srgbClr val="0000FF"/>
                    </a:solidFill>
                    <a:latin typeface="+mj-ea"/>
                    <a:ea typeface="+mj-ea"/>
                  </a:rPr>
                  <a:t>，</a:t>
                </a:r>
                <a14:m>
                  <m:oMath xmlns:m="http://schemas.openxmlformats.org/officeDocument/2006/math">
                    <m:d>
                      <m:dPr>
                        <m:begChr m:val="|"/>
                        <m:endChr m:val="|"/>
                        <m:ctrlPr>
                          <a:rPr lang="en-US" altLang="zh-CN" sz="2800" i="1">
                            <a:solidFill>
                              <a:srgbClr val="0000FF"/>
                            </a:solidFill>
                            <a:latin typeface="Cambria Math" panose="02040503050406030204" pitchFamily="18" charset="0"/>
                          </a:rPr>
                        </m:ctrlPr>
                      </m:dPr>
                      <m:e>
                        <m:bar>
                          <m:barPr>
                            <m:pos m:val="top"/>
                            <m:ctrlPr>
                              <a:rPr lang="en-US" altLang="zh-CN" sz="2800" i="1">
                                <a:solidFill>
                                  <a:srgbClr val="0000FF"/>
                                </a:solidFill>
                                <a:latin typeface="Cambria Math" panose="02040503050406030204" pitchFamily="18" charset="0"/>
                              </a:rPr>
                            </m:ctrlPr>
                          </m:barPr>
                          <m:e>
                            <m:acc>
                              <m:accPr>
                                <m:chr m:val="⃑"/>
                                <m:ctrlPr>
                                  <a:rPr lang="en-US" altLang="zh-CN" sz="2800" i="1">
                                    <a:solidFill>
                                      <a:srgbClr val="0000FF"/>
                                    </a:solidFill>
                                    <a:latin typeface="Cambria Math" panose="02040503050406030204" pitchFamily="18" charset="0"/>
                                  </a:rPr>
                                </m:ctrlPr>
                              </m:accPr>
                              <m:e>
                                <m:r>
                                  <a:rPr lang="en-US" altLang="zh-CN" sz="2800">
                                    <a:solidFill>
                                      <a:srgbClr val="0000FF"/>
                                    </a:solidFill>
                                    <a:latin typeface="Cambria Math" panose="02040503050406030204" pitchFamily="18" charset="0"/>
                                  </a:rPr>
                                  <m:t>𝑣</m:t>
                                </m:r>
                              </m:e>
                            </m:acc>
                          </m:e>
                        </m:bar>
                      </m:e>
                    </m:d>
                    <m:r>
                      <a:rPr lang="en-US" altLang="zh-CN" sz="2800">
                        <a:solidFill>
                          <a:srgbClr val="0000FF"/>
                        </a:solidFill>
                        <a:latin typeface="Cambria Math" panose="02040503050406030204" pitchFamily="18" charset="0"/>
                      </a:rPr>
                      <m:t>=</m:t>
                    </m:r>
                    <m:bar>
                      <m:barPr>
                        <m:pos m:val="top"/>
                        <m:ctrlPr>
                          <a:rPr lang="en-US" altLang="zh-CN" sz="2800" i="1">
                            <a:solidFill>
                              <a:srgbClr val="0000FF"/>
                            </a:solidFill>
                            <a:latin typeface="Cambria Math" panose="02040503050406030204" pitchFamily="18" charset="0"/>
                          </a:rPr>
                        </m:ctrlPr>
                      </m:barPr>
                      <m:e>
                        <m:r>
                          <a:rPr lang="en-US" altLang="zh-CN" sz="2800">
                            <a:solidFill>
                              <a:srgbClr val="0000FF"/>
                            </a:solidFill>
                            <a:latin typeface="Cambria Math" panose="02040503050406030204" pitchFamily="18" charset="0"/>
                          </a:rPr>
                          <m:t>𝑣</m:t>
                        </m:r>
                      </m:e>
                    </m:bar>
                  </m:oMath>
                </a14:m>
                <a:endParaRPr lang="zh-CN" altLang="en-US" sz="2800" dirty="0">
                  <a:solidFill>
                    <a:srgbClr val="0000FF"/>
                  </a:solidFill>
                  <a:latin typeface="+mj-ea"/>
                  <a:ea typeface="+mj-ea"/>
                </a:endParaRPr>
              </a:p>
            </p:txBody>
          </p:sp>
        </mc:Choice>
        <mc:Fallback xmlns="">
          <p:sp>
            <p:nvSpPr>
              <p:cNvPr id="55" name="矩形 54"/>
              <p:cNvSpPr>
                <a:spLocks noRot="1" noChangeAspect="1" noMove="1" noResize="1" noEditPoints="1" noAdjustHandles="1" noChangeArrowheads="1" noChangeShapeType="1" noTextEdit="1"/>
              </p:cNvSpPr>
              <p:nvPr/>
            </p:nvSpPr>
            <p:spPr>
              <a:xfrm>
                <a:off x="7603248" y="4951249"/>
                <a:ext cx="3138936" cy="734047"/>
              </a:xfrm>
              <a:prstGeom prst="rect">
                <a:avLst/>
              </a:prstGeom>
              <a:blipFill>
                <a:blip r:embed="rId15"/>
                <a:stretch>
                  <a:fillRect b="-74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3412989" y="5744577"/>
                <a:ext cx="3124253" cy="734047"/>
              </a:xfrm>
              <a:prstGeom prst="rect">
                <a:avLst/>
              </a:prstGeom>
            </p:spPr>
            <p:txBody>
              <a:bodyPr wrap="none">
                <a:spAutoFit/>
              </a:bodyPr>
              <a:lstStyle/>
              <a:p>
                <a:pPr algn="just"/>
                <a14:m>
                  <m:oMath xmlns:m="http://schemas.openxmlformats.org/officeDocument/2006/math">
                    <m:r>
                      <a:rPr lang="en-US" altLang="zh-CN" sz="2800" b="0" i="1" smtClean="0">
                        <a:solidFill>
                          <a:srgbClr val="0000FF"/>
                        </a:solidFill>
                        <a:latin typeface="Cambria Math" panose="02040503050406030204" pitchFamily="18" charset="0"/>
                        <a:ea typeface="+mj-ea"/>
                      </a:rPr>
                      <m:t>𝐶</m:t>
                    </m:r>
                    <m:r>
                      <a:rPr lang="en-US" altLang="zh-CN" sz="2800" b="0" i="1" smtClean="0">
                        <a:solidFill>
                          <a:srgbClr val="0000FF"/>
                        </a:solidFill>
                        <a:latin typeface="Cambria Math" panose="02040503050406030204" pitchFamily="18" charset="0"/>
                        <a:ea typeface="+mj-ea"/>
                      </a:rPr>
                      <m:t>.</m:t>
                    </m:r>
                    <m:d>
                      <m:dPr>
                        <m:begChr m:val="|"/>
                        <m:endChr m:val="|"/>
                        <m:ctrlPr>
                          <a:rPr lang="en-US" altLang="zh-CN" sz="2800" i="1" smtClean="0">
                            <a:solidFill>
                              <a:srgbClr val="0000FF"/>
                            </a:solidFill>
                            <a:latin typeface="Cambria Math" panose="02040503050406030204" pitchFamily="18" charset="0"/>
                            <a:ea typeface="+mj-ea"/>
                          </a:rPr>
                        </m:ctrlPr>
                      </m:d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𝑣</m:t>
                            </m:r>
                          </m:e>
                        </m:acc>
                      </m:e>
                    </m:d>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mj-ea"/>
                      </a:rPr>
                      <m:t>𝑣</m:t>
                    </m:r>
                  </m:oMath>
                </a14:m>
                <a:r>
                  <a:rPr lang="zh-CN" altLang="en-US" sz="2800" dirty="0">
                    <a:solidFill>
                      <a:srgbClr val="0000FF"/>
                    </a:solidFill>
                    <a:latin typeface="+mj-ea"/>
                    <a:ea typeface="+mj-ea"/>
                  </a:rPr>
                  <a:t>，</a:t>
                </a:r>
                <a14:m>
                  <m:oMath xmlns:m="http://schemas.openxmlformats.org/officeDocument/2006/math">
                    <m:d>
                      <m:dPr>
                        <m:begChr m:val="|"/>
                        <m:endChr m:val="|"/>
                        <m:ctrlPr>
                          <a:rPr lang="en-US" altLang="zh-CN" sz="2800" i="1">
                            <a:solidFill>
                              <a:srgbClr val="0000FF"/>
                            </a:solidFill>
                            <a:latin typeface="Cambria Math" panose="02040503050406030204" pitchFamily="18" charset="0"/>
                          </a:rPr>
                        </m:ctrlPr>
                      </m:dPr>
                      <m:e>
                        <m:bar>
                          <m:barPr>
                            <m:pos m:val="top"/>
                            <m:ctrlPr>
                              <a:rPr lang="en-US" altLang="zh-CN" sz="2800" i="1">
                                <a:solidFill>
                                  <a:srgbClr val="0000FF"/>
                                </a:solidFill>
                                <a:latin typeface="Cambria Math" panose="02040503050406030204" pitchFamily="18" charset="0"/>
                              </a:rPr>
                            </m:ctrlPr>
                          </m:barPr>
                          <m:e>
                            <m:acc>
                              <m:accPr>
                                <m:chr m:val="⃑"/>
                                <m:ctrlPr>
                                  <a:rPr lang="en-US" altLang="zh-CN" sz="2800" i="1">
                                    <a:solidFill>
                                      <a:srgbClr val="0000FF"/>
                                    </a:solidFill>
                                    <a:latin typeface="Cambria Math" panose="02040503050406030204" pitchFamily="18" charset="0"/>
                                  </a:rPr>
                                </m:ctrlPr>
                              </m:accPr>
                              <m:e>
                                <m:r>
                                  <a:rPr lang="en-US" altLang="zh-CN" sz="2800">
                                    <a:solidFill>
                                      <a:srgbClr val="0000FF"/>
                                    </a:solidFill>
                                    <a:latin typeface="Cambria Math" panose="02040503050406030204" pitchFamily="18" charset="0"/>
                                  </a:rPr>
                                  <m:t>𝑣</m:t>
                                </m:r>
                              </m:e>
                            </m:acc>
                          </m:e>
                        </m:bar>
                      </m:e>
                    </m:d>
                    <m:r>
                      <a:rPr lang="en-US" altLang="zh-CN" sz="2800" i="1" smtClean="0">
                        <a:solidFill>
                          <a:srgbClr val="0000FF"/>
                        </a:solidFill>
                        <a:latin typeface="Cambria Math" panose="02040503050406030204" pitchFamily="18" charset="0"/>
                        <a:ea typeface="Cambria Math" panose="02040503050406030204" pitchFamily="18" charset="0"/>
                      </a:rPr>
                      <m:t>≠</m:t>
                    </m:r>
                    <m:bar>
                      <m:barPr>
                        <m:pos m:val="top"/>
                        <m:ctrlPr>
                          <a:rPr lang="en-US" altLang="zh-CN" sz="2800" i="1">
                            <a:solidFill>
                              <a:srgbClr val="0000FF"/>
                            </a:solidFill>
                            <a:latin typeface="Cambria Math" panose="02040503050406030204" pitchFamily="18" charset="0"/>
                          </a:rPr>
                        </m:ctrlPr>
                      </m:barPr>
                      <m:e>
                        <m:r>
                          <a:rPr lang="en-US" altLang="zh-CN" sz="2800">
                            <a:solidFill>
                              <a:srgbClr val="0000FF"/>
                            </a:solidFill>
                            <a:latin typeface="Cambria Math" panose="02040503050406030204" pitchFamily="18" charset="0"/>
                          </a:rPr>
                          <m:t>𝑣</m:t>
                        </m:r>
                      </m:e>
                    </m:bar>
                  </m:oMath>
                </a14:m>
                <a:endParaRPr lang="zh-CN" altLang="en-US" sz="2800" dirty="0">
                  <a:solidFill>
                    <a:srgbClr val="0000FF"/>
                  </a:solidFill>
                  <a:latin typeface="+mj-ea"/>
                  <a:ea typeface="+mj-ea"/>
                </a:endParaRPr>
              </a:p>
            </p:txBody>
          </p:sp>
        </mc:Choice>
        <mc:Fallback xmlns="">
          <p:sp>
            <p:nvSpPr>
              <p:cNvPr id="56" name="矩形 55"/>
              <p:cNvSpPr>
                <a:spLocks noRot="1" noChangeAspect="1" noMove="1" noResize="1" noEditPoints="1" noAdjustHandles="1" noChangeArrowheads="1" noChangeShapeType="1" noTextEdit="1"/>
              </p:cNvSpPr>
              <p:nvPr/>
            </p:nvSpPr>
            <p:spPr>
              <a:xfrm>
                <a:off x="3412989" y="5744577"/>
                <a:ext cx="3124253" cy="734047"/>
              </a:xfrm>
              <a:prstGeom prst="rect">
                <a:avLst/>
              </a:prstGeom>
              <a:blipFill>
                <a:blip r:embed="rId16"/>
                <a:stretch>
                  <a:fillRect b="-74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7603248" y="5744577"/>
                <a:ext cx="3152658" cy="734047"/>
              </a:xfrm>
              <a:prstGeom prst="rect">
                <a:avLst/>
              </a:prstGeom>
            </p:spPr>
            <p:txBody>
              <a:bodyPr wrap="none">
                <a:spAutoFit/>
              </a:bodyPr>
              <a:lstStyle/>
              <a:p>
                <a:pPr algn="just"/>
                <a14:m>
                  <m:oMath xmlns:m="http://schemas.openxmlformats.org/officeDocument/2006/math">
                    <m:r>
                      <a:rPr lang="en-US" altLang="zh-CN" sz="2800" b="0" i="1" smtClean="0">
                        <a:solidFill>
                          <a:srgbClr val="0000FF"/>
                        </a:solidFill>
                        <a:latin typeface="Cambria Math" panose="02040503050406030204" pitchFamily="18" charset="0"/>
                        <a:ea typeface="+mj-ea"/>
                      </a:rPr>
                      <m:t>𝐷</m:t>
                    </m:r>
                    <m:r>
                      <a:rPr lang="en-US" altLang="zh-CN" sz="2800" b="0" i="1" smtClean="0">
                        <a:solidFill>
                          <a:srgbClr val="0000FF"/>
                        </a:solidFill>
                        <a:latin typeface="Cambria Math" panose="02040503050406030204" pitchFamily="18" charset="0"/>
                        <a:ea typeface="+mj-ea"/>
                      </a:rPr>
                      <m:t>.</m:t>
                    </m:r>
                    <m:d>
                      <m:dPr>
                        <m:begChr m:val="|"/>
                        <m:endChr m:val="|"/>
                        <m:ctrlPr>
                          <a:rPr lang="en-US" altLang="zh-CN" sz="2800" i="1" smtClean="0">
                            <a:solidFill>
                              <a:srgbClr val="0000FF"/>
                            </a:solidFill>
                            <a:latin typeface="Cambria Math" panose="02040503050406030204" pitchFamily="18" charset="0"/>
                            <a:ea typeface="+mj-ea"/>
                          </a:rPr>
                        </m:ctrlPr>
                      </m:d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𝑣</m:t>
                            </m:r>
                          </m:e>
                        </m:acc>
                      </m:e>
                    </m:d>
                    <m:r>
                      <a:rPr lang="en-US" altLang="zh-CN" sz="2800" i="1">
                        <a:solidFill>
                          <a:srgbClr val="0000FF"/>
                        </a:solidFill>
                        <a:latin typeface="Cambria Math" panose="02040503050406030204" pitchFamily="18" charset="0"/>
                        <a:ea typeface="+mj-ea"/>
                      </a:rPr>
                      <m:t>=</m:t>
                    </m:r>
                    <m:r>
                      <a:rPr lang="en-US" altLang="zh-CN" sz="2800" b="0" i="1" smtClean="0">
                        <a:solidFill>
                          <a:srgbClr val="0000FF"/>
                        </a:solidFill>
                        <a:latin typeface="Cambria Math" panose="02040503050406030204" pitchFamily="18" charset="0"/>
                        <a:ea typeface="+mj-ea"/>
                      </a:rPr>
                      <m:t>𝑣</m:t>
                    </m:r>
                  </m:oMath>
                </a14:m>
                <a:r>
                  <a:rPr lang="zh-CN" altLang="en-US" sz="2800" dirty="0">
                    <a:solidFill>
                      <a:srgbClr val="0000FF"/>
                    </a:solidFill>
                    <a:latin typeface="+mj-ea"/>
                    <a:ea typeface="+mj-ea"/>
                  </a:rPr>
                  <a:t>，</a:t>
                </a:r>
                <a14:m>
                  <m:oMath xmlns:m="http://schemas.openxmlformats.org/officeDocument/2006/math">
                    <m:d>
                      <m:dPr>
                        <m:begChr m:val="|"/>
                        <m:endChr m:val="|"/>
                        <m:ctrlPr>
                          <a:rPr lang="en-US" altLang="zh-CN" sz="2800" i="1">
                            <a:solidFill>
                              <a:srgbClr val="0000FF"/>
                            </a:solidFill>
                            <a:latin typeface="Cambria Math" panose="02040503050406030204" pitchFamily="18" charset="0"/>
                          </a:rPr>
                        </m:ctrlPr>
                      </m:dPr>
                      <m:e>
                        <m:bar>
                          <m:barPr>
                            <m:pos m:val="top"/>
                            <m:ctrlPr>
                              <a:rPr lang="en-US" altLang="zh-CN" sz="2800" i="1">
                                <a:solidFill>
                                  <a:srgbClr val="0000FF"/>
                                </a:solidFill>
                                <a:latin typeface="Cambria Math" panose="02040503050406030204" pitchFamily="18" charset="0"/>
                              </a:rPr>
                            </m:ctrlPr>
                          </m:barPr>
                          <m:e>
                            <m:acc>
                              <m:accPr>
                                <m:chr m:val="⃑"/>
                                <m:ctrlPr>
                                  <a:rPr lang="en-US" altLang="zh-CN" sz="2800" i="1">
                                    <a:solidFill>
                                      <a:srgbClr val="0000FF"/>
                                    </a:solidFill>
                                    <a:latin typeface="Cambria Math" panose="02040503050406030204" pitchFamily="18" charset="0"/>
                                  </a:rPr>
                                </m:ctrlPr>
                              </m:accPr>
                              <m:e>
                                <m:r>
                                  <a:rPr lang="en-US" altLang="zh-CN" sz="2800">
                                    <a:solidFill>
                                      <a:srgbClr val="0000FF"/>
                                    </a:solidFill>
                                    <a:latin typeface="Cambria Math" panose="02040503050406030204" pitchFamily="18" charset="0"/>
                                  </a:rPr>
                                  <m:t>𝑣</m:t>
                                </m:r>
                              </m:e>
                            </m:acc>
                          </m:e>
                        </m:bar>
                      </m:e>
                    </m:d>
                    <m:r>
                      <a:rPr lang="en-US" altLang="zh-CN" sz="2800" i="1" smtClean="0">
                        <a:solidFill>
                          <a:srgbClr val="0000FF"/>
                        </a:solidFill>
                        <a:latin typeface="Cambria Math" panose="02040503050406030204" pitchFamily="18" charset="0"/>
                        <a:ea typeface="Cambria Math" panose="02040503050406030204" pitchFamily="18" charset="0"/>
                      </a:rPr>
                      <m:t>≠</m:t>
                    </m:r>
                    <m:bar>
                      <m:barPr>
                        <m:pos m:val="top"/>
                        <m:ctrlPr>
                          <a:rPr lang="en-US" altLang="zh-CN" sz="2800" i="1">
                            <a:solidFill>
                              <a:srgbClr val="0000FF"/>
                            </a:solidFill>
                            <a:latin typeface="Cambria Math" panose="02040503050406030204" pitchFamily="18" charset="0"/>
                          </a:rPr>
                        </m:ctrlPr>
                      </m:barPr>
                      <m:e>
                        <m:r>
                          <a:rPr lang="en-US" altLang="zh-CN" sz="2800">
                            <a:solidFill>
                              <a:srgbClr val="0000FF"/>
                            </a:solidFill>
                            <a:latin typeface="Cambria Math" panose="02040503050406030204" pitchFamily="18" charset="0"/>
                          </a:rPr>
                          <m:t>𝑣</m:t>
                        </m:r>
                      </m:e>
                    </m:bar>
                  </m:oMath>
                </a14:m>
                <a:endParaRPr lang="zh-CN" altLang="en-US" sz="2800" dirty="0">
                  <a:solidFill>
                    <a:srgbClr val="0000FF"/>
                  </a:solidFill>
                  <a:latin typeface="+mj-ea"/>
                  <a:ea typeface="+mj-ea"/>
                </a:endParaRPr>
              </a:p>
            </p:txBody>
          </p:sp>
        </mc:Choice>
        <mc:Fallback xmlns="">
          <p:sp>
            <p:nvSpPr>
              <p:cNvPr id="57" name="矩形 56"/>
              <p:cNvSpPr>
                <a:spLocks noRot="1" noChangeAspect="1" noMove="1" noResize="1" noEditPoints="1" noAdjustHandles="1" noChangeArrowheads="1" noChangeShapeType="1" noTextEdit="1"/>
              </p:cNvSpPr>
              <p:nvPr/>
            </p:nvSpPr>
            <p:spPr>
              <a:xfrm>
                <a:off x="7603248" y="5744577"/>
                <a:ext cx="3152658" cy="734047"/>
              </a:xfrm>
              <a:prstGeom prst="rect">
                <a:avLst/>
              </a:prstGeom>
              <a:blipFill>
                <a:blip r:embed="rId17"/>
                <a:stretch>
                  <a:fillRect b="-74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34603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utoShape 17"/>
          <p:cNvSpPr>
            <a:spLocks noChangeArrowheads="1"/>
          </p:cNvSpPr>
          <p:nvPr/>
        </p:nvSpPr>
        <p:spPr bwMode="auto">
          <a:xfrm>
            <a:off x="5231904" y="4266456"/>
            <a:ext cx="762000" cy="685800"/>
          </a:xfrm>
          <a:prstGeom prst="star5">
            <a:avLst/>
          </a:prstGeom>
          <a:gradFill rotWithShape="0">
            <a:gsLst>
              <a:gs pos="0">
                <a:srgbClr val="FFFFFF"/>
              </a:gs>
              <a:gs pos="100000">
                <a:srgbClr val="FF3300"/>
              </a:gs>
            </a:gsLst>
            <a:path path="shape">
              <a:fillToRect l="50000" t="50000" r="50000" b="50000"/>
            </a:path>
          </a:gradFill>
          <a:ln w="19050" cmpd="sng">
            <a:solidFill>
              <a:srgbClr val="CC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solidFill>
                <a:srgbClr val="0000FF"/>
              </a:solidFill>
              <a:latin typeface="+mn-lt"/>
              <a:ea typeface="+mn-ea"/>
            </a:endParaRPr>
          </a:p>
        </p:txBody>
      </p:sp>
      <p:grpSp>
        <p:nvGrpSpPr>
          <p:cNvPr id="18" name="Group 18"/>
          <p:cNvGrpSpPr>
            <a:grpSpLocks/>
          </p:cNvGrpSpPr>
          <p:nvPr/>
        </p:nvGrpSpPr>
        <p:grpSpPr bwMode="auto">
          <a:xfrm>
            <a:off x="2344986" y="907306"/>
            <a:ext cx="1295400" cy="838200"/>
            <a:chOff x="0" y="0"/>
            <a:chExt cx="816" cy="528"/>
          </a:xfrm>
        </p:grpSpPr>
        <p:sp>
          <p:nvSpPr>
            <p:cNvPr id="19" name="AutoShape 19"/>
            <p:cNvSpPr>
              <a:spLocks noChangeArrowheads="1"/>
            </p:cNvSpPr>
            <p:nvPr/>
          </p:nvSpPr>
          <p:spPr bwMode="auto">
            <a:xfrm>
              <a:off x="0" y="0"/>
              <a:ext cx="816" cy="528"/>
            </a:xfrm>
            <a:prstGeom prst="horizontalScroll">
              <a:avLst>
                <a:gd name="adj" fmla="val 12500"/>
              </a:avLst>
            </a:prstGeom>
            <a:gradFill rotWithShape="0">
              <a:gsLst>
                <a:gs pos="0">
                  <a:schemeClr val="accent1"/>
                </a:gs>
                <a:gs pos="50000">
                  <a:schemeClr val="bg1"/>
                </a:gs>
                <a:gs pos="100000">
                  <a:schemeClr val="accent1"/>
                </a:gs>
              </a:gsLst>
              <a:lin ang="5400000" scaled="1"/>
            </a:gradFill>
            <a:ln w="9525" cmpd="sng">
              <a:solidFill>
                <a:schemeClr val="tx1"/>
              </a:solidFill>
              <a:round/>
              <a:headEnd/>
              <a:tailEnd/>
            </a:ln>
            <a:effectLst>
              <a:outerShdw dist="107763" dir="13500000" algn="ctr" rotWithShape="0">
                <a:srgbClr val="009900"/>
              </a:outerShdw>
            </a:effectLst>
          </p:spPr>
          <p:txBody>
            <a:bodyPr wrap="none" anchor="ctr"/>
            <a:lstStyle/>
            <a:p>
              <a:endParaRPr lang="zh-CN" altLang="en-US" sz="2800">
                <a:solidFill>
                  <a:srgbClr val="0000FF"/>
                </a:solidFill>
                <a:latin typeface="+mn-lt"/>
                <a:ea typeface="+mn-ea"/>
              </a:endParaRPr>
            </a:p>
          </p:txBody>
        </p:sp>
        <p:sp>
          <p:nvSpPr>
            <p:cNvPr id="20" name="Text Box 20"/>
            <p:cNvSpPr txBox="1">
              <a:spLocks noChangeArrowheads="1"/>
            </p:cNvSpPr>
            <p:nvPr/>
          </p:nvSpPr>
          <p:spPr bwMode="auto">
            <a:xfrm>
              <a:off x="120" y="112"/>
              <a:ext cx="589"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zh-CN" sz="2800" dirty="0">
                  <a:solidFill>
                    <a:srgbClr val="0000FF"/>
                  </a:solidFill>
                  <a:latin typeface="+mn-lt"/>
                  <a:ea typeface="+mn-ea"/>
                </a:rPr>
                <a:t>讨论</a:t>
              </a:r>
            </a:p>
          </p:txBody>
        </p:sp>
      </p:grpSp>
      <p:grpSp>
        <p:nvGrpSpPr>
          <p:cNvPr id="4" name="组合 3"/>
          <p:cNvGrpSpPr/>
          <p:nvPr/>
        </p:nvGrpSpPr>
        <p:grpSpPr>
          <a:xfrm>
            <a:off x="1919536" y="2132856"/>
            <a:ext cx="8382000" cy="3231166"/>
            <a:chOff x="1919536" y="2132856"/>
            <a:chExt cx="8382000" cy="3231166"/>
          </a:xfrm>
        </p:grpSpPr>
        <p:grpSp>
          <p:nvGrpSpPr>
            <p:cNvPr id="2" name="Group 2"/>
            <p:cNvGrpSpPr>
              <a:grpSpLocks/>
            </p:cNvGrpSpPr>
            <p:nvPr/>
          </p:nvGrpSpPr>
          <p:grpSpPr bwMode="auto">
            <a:xfrm>
              <a:off x="1919536" y="2132856"/>
              <a:ext cx="8382000" cy="2809875"/>
              <a:chOff x="0" y="0"/>
              <a:chExt cx="5280" cy="1770"/>
            </a:xfrm>
          </p:grpSpPr>
          <mc:AlternateContent xmlns:mc="http://schemas.openxmlformats.org/markup-compatibility/2006" xmlns:a14="http://schemas.microsoft.com/office/drawing/2010/main">
            <mc:Choice Requires="a14">
              <p:sp>
                <p:nvSpPr>
                  <p:cNvPr id="3" name="Text Box 3"/>
                  <p:cNvSpPr txBox="1">
                    <a:spLocks noChangeArrowheads="1"/>
                  </p:cNvSpPr>
                  <p:nvPr/>
                </p:nvSpPr>
                <p:spPr bwMode="auto">
                  <a:xfrm>
                    <a:off x="0" y="0"/>
                    <a:ext cx="5280" cy="601"/>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a:spAutoFit/>
                  </a:bodyPr>
                  <a:lstStyle/>
                  <a:p>
                    <a:pPr>
                      <a:spcBef>
                        <a:spcPct val="50000"/>
                      </a:spcBef>
                    </a:pPr>
                    <a:r>
                      <a:rPr lang="en-US" altLang="zh-CN" sz="2800" dirty="0">
                        <a:solidFill>
                          <a:srgbClr val="FF0000"/>
                        </a:solidFill>
                        <a:latin typeface="+mn-lt"/>
                        <a:ea typeface="+mn-ea"/>
                      </a:rPr>
                      <a:t>1002</a:t>
                    </a:r>
                    <a:r>
                      <a:rPr lang="zh-CN" altLang="zh-CN" sz="2800" dirty="0">
                        <a:solidFill>
                          <a:srgbClr val="0000FF"/>
                        </a:solidFill>
                        <a:latin typeface="+mn-lt"/>
                        <a:ea typeface="+mn-ea"/>
                      </a:rPr>
                      <a:t>一运动质点在某瞬时位于位矢</a:t>
                    </a:r>
                    <a14:m>
                      <m:oMath xmlns:m="http://schemas.openxmlformats.org/officeDocument/2006/math">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𝑟</m:t>
                            </m:r>
                          </m:e>
                        </m:acc>
                        <m:d>
                          <m:dPr>
                            <m:ctrlPr>
                              <a:rPr lang="en-US" altLang="zh-CN" sz="2800" i="1">
                                <a:solidFill>
                                  <a:srgbClr val="0000FF"/>
                                </a:solidFill>
                                <a:latin typeface="Cambria Math" panose="02040503050406030204" pitchFamily="18" charset="0"/>
                              </a:rPr>
                            </m:ctrlPr>
                          </m:dPr>
                          <m:e>
                            <m:r>
                              <a:rPr lang="en-US" altLang="zh-CN" sz="2800" b="0" i="1" smtClean="0">
                                <a:solidFill>
                                  <a:srgbClr val="0000FF"/>
                                </a:solidFill>
                                <a:latin typeface="Cambria Math" panose="02040503050406030204" pitchFamily="18" charset="0"/>
                              </a:rPr>
                              <m:t>𝑥</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𝑦</m:t>
                            </m:r>
                          </m:e>
                        </m:d>
                      </m:oMath>
                    </a14:m>
                    <a:r>
                      <a:rPr lang="zh-CN" altLang="zh-CN" sz="2800" dirty="0">
                        <a:solidFill>
                          <a:srgbClr val="0000FF"/>
                        </a:solidFill>
                        <a:latin typeface="+mn-lt"/>
                        <a:ea typeface="+mn-ea"/>
                      </a:rPr>
                      <a:t>的端点处，其速度大小为</a:t>
                    </a:r>
                  </a:p>
                </p:txBody>
              </p:sp>
            </mc:Choice>
            <mc:Fallback xmlns="">
              <p:sp>
                <p:nvSpPr>
                  <p:cNvPr id="3" name="Text Box 3"/>
                  <p:cNvSpPr txBox="1">
                    <a:spLocks noRot="1" noChangeAspect="1" noMove="1" noResize="1" noEditPoints="1" noAdjustHandles="1" noChangeArrowheads="1" noChangeShapeType="1" noTextEdit="1"/>
                  </p:cNvSpPr>
                  <p:nvPr/>
                </p:nvSpPr>
                <p:spPr bwMode="auto">
                  <a:xfrm>
                    <a:off x="0" y="0"/>
                    <a:ext cx="5280" cy="601"/>
                  </a:xfrm>
                  <a:prstGeom prst="rect">
                    <a:avLst/>
                  </a:prstGeom>
                  <a:blipFill>
                    <a:blip r:embed="rId2"/>
                    <a:stretch>
                      <a:fillRect l="-1527" t="-7051" r="-218" b="-17308"/>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p>
                </p:txBody>
              </p:sp>
            </mc:Fallback>
          </mc:AlternateContent>
          <p:grpSp>
            <p:nvGrpSpPr>
              <p:cNvPr id="5" name="Group 5"/>
              <p:cNvGrpSpPr>
                <a:grpSpLocks/>
              </p:cNvGrpSpPr>
              <p:nvPr/>
            </p:nvGrpSpPr>
            <p:grpSpPr bwMode="auto">
              <a:xfrm>
                <a:off x="528" y="768"/>
                <a:ext cx="2746" cy="330"/>
                <a:chOff x="0" y="192"/>
                <a:chExt cx="2746" cy="330"/>
              </a:xfrm>
            </p:grpSpPr>
            <p:sp>
              <p:nvSpPr>
                <p:cNvPr id="13" name="Text Box 8"/>
                <p:cNvSpPr txBox="1">
                  <a:spLocks noChangeArrowheads="1"/>
                </p:cNvSpPr>
                <p:nvPr/>
              </p:nvSpPr>
              <p:spPr bwMode="auto">
                <a:xfrm>
                  <a:off x="0" y="192"/>
                  <a:ext cx="864"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lang="zh-CN" altLang="zh-CN" sz="2800" dirty="0">
                      <a:solidFill>
                        <a:srgbClr val="0000FF"/>
                      </a:solidFill>
                      <a:latin typeface="+mn-lt"/>
                      <a:ea typeface="+mn-ea"/>
                    </a:rPr>
                    <a:t>（A）</a:t>
                  </a:r>
                </a:p>
              </p:txBody>
            </p:sp>
            <p:sp>
              <p:nvSpPr>
                <p:cNvPr id="14" name="Rectangle 9"/>
                <p:cNvSpPr>
                  <a:spLocks noChangeArrowheads="1"/>
                </p:cNvSpPr>
                <p:nvPr/>
              </p:nvSpPr>
              <p:spPr bwMode="auto">
                <a:xfrm>
                  <a:off x="2012" y="192"/>
                  <a:ext cx="734"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lang="zh-CN" altLang="zh-CN" sz="2800" dirty="0">
                      <a:solidFill>
                        <a:srgbClr val="0000FF"/>
                      </a:solidFill>
                      <a:latin typeface="+mn-lt"/>
                      <a:ea typeface="+mn-ea"/>
                    </a:rPr>
                    <a:t>（B）</a:t>
                  </a:r>
                </a:p>
              </p:txBody>
            </p:sp>
          </p:grpSp>
          <p:grpSp>
            <p:nvGrpSpPr>
              <p:cNvPr id="6" name="Group 12"/>
              <p:cNvGrpSpPr>
                <a:grpSpLocks/>
              </p:cNvGrpSpPr>
              <p:nvPr/>
            </p:nvGrpSpPr>
            <p:grpSpPr bwMode="auto">
              <a:xfrm>
                <a:off x="528" y="1440"/>
                <a:ext cx="2759" cy="330"/>
                <a:chOff x="0" y="192"/>
                <a:chExt cx="2759" cy="330"/>
              </a:xfrm>
            </p:grpSpPr>
            <p:sp>
              <p:nvSpPr>
                <p:cNvPr id="9" name="Rectangle 15"/>
                <p:cNvSpPr>
                  <a:spLocks noChangeArrowheads="1"/>
                </p:cNvSpPr>
                <p:nvPr/>
              </p:nvSpPr>
              <p:spPr bwMode="auto">
                <a:xfrm>
                  <a:off x="0" y="192"/>
                  <a:ext cx="734"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lang="zh-CN" altLang="zh-CN" sz="2800" dirty="0">
                      <a:solidFill>
                        <a:srgbClr val="0000FF"/>
                      </a:solidFill>
                      <a:latin typeface="+mn-lt"/>
                      <a:ea typeface="+mn-ea"/>
                    </a:rPr>
                    <a:t>（C）</a:t>
                  </a:r>
                </a:p>
              </p:txBody>
            </p:sp>
            <p:sp>
              <p:nvSpPr>
                <p:cNvPr id="10" name="Rectangle 16"/>
                <p:cNvSpPr>
                  <a:spLocks noChangeArrowheads="1"/>
                </p:cNvSpPr>
                <p:nvPr/>
              </p:nvSpPr>
              <p:spPr bwMode="auto">
                <a:xfrm>
                  <a:off x="2012" y="192"/>
                  <a:ext cx="747"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lang="zh-CN" altLang="zh-CN" sz="2800" dirty="0">
                      <a:solidFill>
                        <a:srgbClr val="0000FF"/>
                      </a:solidFill>
                      <a:latin typeface="+mn-lt"/>
                      <a:ea typeface="+mn-ea"/>
                    </a:rPr>
                    <a:t>（D）</a:t>
                  </a:r>
                </a:p>
              </p:txBody>
            </p:sp>
          </p:grpSp>
        </p:grpSp>
        <mc:AlternateContent xmlns:mc="http://schemas.openxmlformats.org/markup-compatibility/2006" xmlns:a14="http://schemas.microsoft.com/office/drawing/2010/main">
          <mc:Choice Requires="a14">
            <p:sp>
              <p:nvSpPr>
                <p:cNvPr id="21" name="矩形 20"/>
                <p:cNvSpPr/>
                <p:nvPr/>
              </p:nvSpPr>
              <p:spPr>
                <a:xfrm>
                  <a:off x="3842392" y="3135627"/>
                  <a:ext cx="678263" cy="91037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panose="02040503050406030204" pitchFamily="18" charset="0"/>
                                <a:ea typeface="+mj-ea"/>
                              </a:rPr>
                            </m:ctrlPr>
                          </m:fPr>
                          <m:num>
                            <m:r>
                              <a:rPr lang="en-US" altLang="zh-CN" sz="2800" b="0" i="1" smtClean="0">
                                <a:solidFill>
                                  <a:srgbClr val="0000FF"/>
                                </a:solidFill>
                                <a:latin typeface="Cambria Math" panose="02040503050406030204" pitchFamily="18" charset="0"/>
                                <a:ea typeface="+mj-ea"/>
                              </a:rPr>
                              <m:t>𝑑𝑟</m:t>
                            </m:r>
                          </m:num>
                          <m:den>
                            <m:r>
                              <a:rPr lang="en-US" altLang="zh-CN" sz="2800" b="0" i="1" smtClean="0">
                                <a:solidFill>
                                  <a:srgbClr val="0000FF"/>
                                </a:solidFill>
                                <a:latin typeface="Cambria Math" panose="02040503050406030204" pitchFamily="18" charset="0"/>
                                <a:ea typeface="+mj-ea"/>
                              </a:rPr>
                              <m:t>𝑑</m:t>
                            </m:r>
                            <m:r>
                              <a:rPr lang="en-US" altLang="zh-CN" sz="2800" i="1">
                                <a:solidFill>
                                  <a:srgbClr val="0000FF"/>
                                </a:solidFill>
                                <a:latin typeface="Cambria Math" panose="02040503050406030204" pitchFamily="18" charset="0"/>
                              </a:rPr>
                              <m:t>𝑡</m:t>
                            </m:r>
                          </m:den>
                        </m:f>
                      </m:oMath>
                    </m:oMathPara>
                  </a14:m>
                  <a:endParaRPr lang="zh-CN" altLang="en-US" sz="2800" dirty="0">
                    <a:latin typeface="+mj-ea"/>
                    <a:ea typeface="+mj-ea"/>
                  </a:endParaRPr>
                </a:p>
              </p:txBody>
            </p:sp>
          </mc:Choice>
          <mc:Fallback xmlns="">
            <p:sp>
              <p:nvSpPr>
                <p:cNvPr id="21" name="矩形 20"/>
                <p:cNvSpPr>
                  <a:spLocks noRot="1" noChangeAspect="1" noMove="1" noResize="1" noEditPoints="1" noAdjustHandles="1" noChangeArrowheads="1" noChangeShapeType="1" noTextEdit="1"/>
                </p:cNvSpPr>
                <p:nvPr/>
              </p:nvSpPr>
              <p:spPr>
                <a:xfrm>
                  <a:off x="3842392" y="3135627"/>
                  <a:ext cx="678263" cy="91037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3842392" y="4262433"/>
                  <a:ext cx="916918" cy="94230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panose="02040503050406030204" pitchFamily="18" charset="0"/>
                                <a:ea typeface="+mj-ea"/>
                              </a:rPr>
                            </m:ctrlPr>
                          </m:fPr>
                          <m:num>
                            <m:r>
                              <a:rPr lang="en-US" altLang="zh-CN" sz="2800" b="0" i="1" smtClean="0">
                                <a:solidFill>
                                  <a:srgbClr val="0000FF"/>
                                </a:solidFill>
                                <a:latin typeface="Cambria Math" panose="02040503050406030204" pitchFamily="18" charset="0"/>
                                <a:ea typeface="+mj-ea"/>
                              </a:rPr>
                              <m:t>𝑑</m:t>
                            </m:r>
                            <m:d>
                              <m:dPr>
                                <m:begChr m:val="|"/>
                                <m:endChr m:val="|"/>
                                <m:ctrlPr>
                                  <a:rPr lang="en-US" altLang="zh-CN" sz="2800" b="0" i="1" smtClean="0">
                                    <a:solidFill>
                                      <a:srgbClr val="0000FF"/>
                                    </a:solidFill>
                                    <a:latin typeface="Cambria Math" panose="02040503050406030204" pitchFamily="18" charset="0"/>
                                    <a:ea typeface="+mj-ea"/>
                                  </a:rPr>
                                </m:ctrlPr>
                              </m:d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𝑟</m:t>
                                    </m:r>
                                  </m:e>
                                </m:acc>
                              </m:e>
                            </m:d>
                          </m:num>
                          <m:den>
                            <m:r>
                              <a:rPr lang="en-US" altLang="zh-CN" sz="2800" b="0" i="1" smtClean="0">
                                <a:solidFill>
                                  <a:srgbClr val="0000FF"/>
                                </a:solidFill>
                                <a:latin typeface="Cambria Math" panose="02040503050406030204" pitchFamily="18" charset="0"/>
                                <a:ea typeface="+mj-ea"/>
                              </a:rPr>
                              <m:t>𝑑</m:t>
                            </m:r>
                            <m:r>
                              <a:rPr lang="en-US" altLang="zh-CN" sz="2800" i="1">
                                <a:solidFill>
                                  <a:srgbClr val="0000FF"/>
                                </a:solidFill>
                                <a:latin typeface="Cambria Math" panose="02040503050406030204" pitchFamily="18" charset="0"/>
                              </a:rPr>
                              <m:t>𝑡</m:t>
                            </m:r>
                          </m:den>
                        </m:f>
                      </m:oMath>
                    </m:oMathPara>
                  </a14:m>
                  <a:endParaRPr lang="zh-CN" altLang="en-US" sz="2800" dirty="0">
                    <a:latin typeface="+mj-ea"/>
                    <a:ea typeface="+mj-ea"/>
                  </a:endParaRPr>
                </a:p>
              </p:txBody>
            </p:sp>
          </mc:Choice>
          <mc:Fallback xmlns="">
            <p:sp>
              <p:nvSpPr>
                <p:cNvPr id="22" name="矩形 21"/>
                <p:cNvSpPr>
                  <a:spLocks noRot="1" noChangeAspect="1" noMove="1" noResize="1" noEditPoints="1" noAdjustHandles="1" noChangeArrowheads="1" noChangeShapeType="1" noTextEdit="1"/>
                </p:cNvSpPr>
                <p:nvPr/>
              </p:nvSpPr>
              <p:spPr>
                <a:xfrm>
                  <a:off x="3842392" y="4262433"/>
                  <a:ext cx="916918" cy="94230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6990453" y="3052684"/>
                  <a:ext cx="689676" cy="94230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panose="02040503050406030204" pitchFamily="18" charset="0"/>
                                <a:ea typeface="+mj-ea"/>
                              </a:rPr>
                            </m:ctrlPr>
                          </m:fPr>
                          <m:num>
                            <m:r>
                              <a:rPr lang="en-US" altLang="zh-CN" sz="2800" b="0" i="1" smtClean="0">
                                <a:solidFill>
                                  <a:srgbClr val="0000FF"/>
                                </a:solidFill>
                                <a:latin typeface="Cambria Math" panose="02040503050406030204" pitchFamily="18" charset="0"/>
                                <a:ea typeface="+mj-ea"/>
                              </a:rPr>
                              <m:t>𝑑</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𝑟</m:t>
                                </m:r>
                              </m:e>
                            </m:acc>
                          </m:num>
                          <m:den>
                            <m:r>
                              <a:rPr lang="en-US" altLang="zh-CN" sz="2800" b="0" i="1" smtClean="0">
                                <a:solidFill>
                                  <a:srgbClr val="0000FF"/>
                                </a:solidFill>
                                <a:latin typeface="Cambria Math" panose="02040503050406030204" pitchFamily="18" charset="0"/>
                                <a:ea typeface="+mj-ea"/>
                              </a:rPr>
                              <m:t>𝑑</m:t>
                            </m:r>
                            <m:r>
                              <a:rPr lang="en-US" altLang="zh-CN" sz="2800" i="1">
                                <a:solidFill>
                                  <a:srgbClr val="0000FF"/>
                                </a:solidFill>
                                <a:latin typeface="Cambria Math" panose="02040503050406030204" pitchFamily="18" charset="0"/>
                              </a:rPr>
                              <m:t>𝑡</m:t>
                            </m:r>
                          </m:den>
                        </m:f>
                      </m:oMath>
                    </m:oMathPara>
                  </a14:m>
                  <a:endParaRPr lang="zh-CN" altLang="en-US" sz="2800" dirty="0">
                    <a:latin typeface="+mj-ea"/>
                    <a:ea typeface="+mj-ea"/>
                  </a:endParaRPr>
                </a:p>
              </p:txBody>
            </p:sp>
          </mc:Choice>
          <mc:Fallback xmlns="">
            <p:sp>
              <p:nvSpPr>
                <p:cNvPr id="23" name="矩形 22"/>
                <p:cNvSpPr>
                  <a:spLocks noRot="1" noChangeAspect="1" noMove="1" noResize="1" noEditPoints="1" noAdjustHandles="1" noChangeArrowheads="1" noChangeShapeType="1" noTextEdit="1"/>
                </p:cNvSpPr>
                <p:nvPr/>
              </p:nvSpPr>
              <p:spPr>
                <a:xfrm>
                  <a:off x="6990453" y="3052684"/>
                  <a:ext cx="689676" cy="94230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6990453" y="3998648"/>
                  <a:ext cx="2946768" cy="13653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ad>
                          <m:radPr>
                            <m:degHide m:val="on"/>
                            <m:ctrlPr>
                              <a:rPr lang="en-US" altLang="zh-CN" sz="2800" i="1" smtClean="0">
                                <a:solidFill>
                                  <a:srgbClr val="0000FF"/>
                                </a:solidFill>
                                <a:latin typeface="Cambria Math" panose="02040503050406030204" pitchFamily="18" charset="0"/>
                                <a:ea typeface="+mn-ea"/>
                              </a:rPr>
                            </m:ctrlPr>
                          </m:radPr>
                          <m:deg/>
                          <m:e>
                            <m:sSup>
                              <m:sSupPr>
                                <m:ctrlPr>
                                  <a:rPr lang="en-US" altLang="zh-CN" sz="2800" i="1" smtClean="0">
                                    <a:solidFill>
                                      <a:srgbClr val="0000FF"/>
                                    </a:solidFill>
                                    <a:latin typeface="Cambria Math" panose="02040503050406030204" pitchFamily="18" charset="0"/>
                                    <a:ea typeface="+mn-ea"/>
                                  </a:rPr>
                                </m:ctrlPr>
                              </m:sSupPr>
                              <m:e>
                                <m:d>
                                  <m:dPr>
                                    <m:ctrlPr>
                                      <a:rPr lang="en-US" altLang="zh-CN" sz="2800" i="1">
                                        <a:solidFill>
                                          <a:srgbClr val="0000FF"/>
                                        </a:solidFill>
                                        <a:latin typeface="Cambria Math" panose="02040503050406030204" pitchFamily="18" charset="0"/>
                                        <a:ea typeface="+mn-ea"/>
                                      </a:rPr>
                                    </m:ctrlPr>
                                  </m:dPr>
                                  <m:e>
                                    <m:f>
                                      <m:fPr>
                                        <m:ctrlPr>
                                          <a:rPr lang="en-US" altLang="zh-CN" sz="2800" i="1">
                                            <a:solidFill>
                                              <a:srgbClr val="0000FF"/>
                                            </a:solidFill>
                                            <a:latin typeface="Cambria Math" panose="02040503050406030204" pitchFamily="18" charset="0"/>
                                            <a:ea typeface="+mn-ea"/>
                                          </a:rPr>
                                        </m:ctrlPr>
                                      </m:fPr>
                                      <m:num>
                                        <m:r>
                                          <a:rPr lang="en-US" altLang="zh-CN" sz="2800" b="0" i="1">
                                            <a:solidFill>
                                              <a:srgbClr val="0000FF"/>
                                            </a:solidFill>
                                            <a:latin typeface="Cambria Math" panose="02040503050406030204" pitchFamily="18" charset="0"/>
                                            <a:ea typeface="+mn-ea"/>
                                          </a:rPr>
                                          <m:t>𝑑𝑥</m:t>
                                        </m:r>
                                      </m:num>
                                      <m:den>
                                        <m:r>
                                          <a:rPr lang="en-US" altLang="zh-CN" sz="2800" b="0" i="1">
                                            <a:solidFill>
                                              <a:srgbClr val="0000FF"/>
                                            </a:solidFill>
                                            <a:latin typeface="Cambria Math" panose="02040503050406030204" pitchFamily="18" charset="0"/>
                                            <a:ea typeface="+mn-ea"/>
                                          </a:rPr>
                                          <m:t>𝑑𝑡</m:t>
                                        </m:r>
                                      </m:den>
                                    </m:f>
                                  </m:e>
                                </m:d>
                              </m:e>
                              <m:sup>
                                <m:r>
                                  <a:rPr lang="en-US" altLang="zh-CN" sz="2800" b="0" i="1" smtClean="0">
                                    <a:solidFill>
                                      <a:srgbClr val="0000FF"/>
                                    </a:solidFill>
                                    <a:latin typeface="Cambria Math" panose="02040503050406030204" pitchFamily="18" charset="0"/>
                                    <a:ea typeface="+mn-ea"/>
                                  </a:rPr>
                                  <m:t>2</m:t>
                                </m:r>
                              </m:sup>
                            </m:sSup>
                            <m:r>
                              <a:rPr lang="en-US" altLang="zh-CN" sz="2800" b="0" i="1" smtClean="0">
                                <a:solidFill>
                                  <a:srgbClr val="0000FF"/>
                                </a:solidFill>
                                <a:latin typeface="Cambria Math" panose="02040503050406030204" pitchFamily="18" charset="0"/>
                                <a:ea typeface="+mn-ea"/>
                              </a:rPr>
                              <m:t>+</m:t>
                            </m:r>
                            <m:sSup>
                              <m:sSupPr>
                                <m:ctrlPr>
                                  <a:rPr lang="en-US" altLang="zh-CN" sz="2800" i="1">
                                    <a:solidFill>
                                      <a:srgbClr val="0000FF"/>
                                    </a:solidFill>
                                    <a:latin typeface="Cambria Math" panose="02040503050406030204" pitchFamily="18" charset="0"/>
                                    <a:ea typeface="+mn-ea"/>
                                  </a:rPr>
                                </m:ctrlPr>
                              </m:sSupPr>
                              <m:e>
                                <m:d>
                                  <m:dPr>
                                    <m:ctrlPr>
                                      <a:rPr lang="en-US" altLang="zh-CN" sz="2800" i="1">
                                        <a:solidFill>
                                          <a:srgbClr val="0000FF"/>
                                        </a:solidFill>
                                        <a:latin typeface="Cambria Math" panose="02040503050406030204" pitchFamily="18" charset="0"/>
                                        <a:ea typeface="+mn-ea"/>
                                      </a:rPr>
                                    </m:ctrlPr>
                                  </m:dPr>
                                  <m:e>
                                    <m:f>
                                      <m:fPr>
                                        <m:ctrlPr>
                                          <a:rPr lang="en-US" altLang="zh-CN" sz="2800" i="1">
                                            <a:solidFill>
                                              <a:srgbClr val="0000FF"/>
                                            </a:solidFill>
                                            <a:latin typeface="Cambria Math" panose="02040503050406030204" pitchFamily="18" charset="0"/>
                                            <a:ea typeface="+mn-ea"/>
                                          </a:rPr>
                                        </m:ctrlPr>
                                      </m:fPr>
                                      <m:num>
                                        <m:r>
                                          <a:rPr lang="en-US" altLang="zh-CN" sz="2800" b="0" i="1">
                                            <a:solidFill>
                                              <a:srgbClr val="0000FF"/>
                                            </a:solidFill>
                                            <a:latin typeface="Cambria Math" panose="02040503050406030204" pitchFamily="18" charset="0"/>
                                            <a:ea typeface="+mn-ea"/>
                                          </a:rPr>
                                          <m:t>𝑑</m:t>
                                        </m:r>
                                        <m:r>
                                          <a:rPr lang="en-US" altLang="zh-CN" sz="2800" b="0" i="1" smtClean="0">
                                            <a:solidFill>
                                              <a:srgbClr val="0000FF"/>
                                            </a:solidFill>
                                            <a:latin typeface="Cambria Math" panose="02040503050406030204" pitchFamily="18" charset="0"/>
                                            <a:ea typeface="+mn-ea"/>
                                          </a:rPr>
                                          <m:t>𝑦</m:t>
                                        </m:r>
                                      </m:num>
                                      <m:den>
                                        <m:r>
                                          <a:rPr lang="en-US" altLang="zh-CN" sz="2800" b="0" i="1">
                                            <a:solidFill>
                                              <a:srgbClr val="0000FF"/>
                                            </a:solidFill>
                                            <a:latin typeface="Cambria Math" panose="02040503050406030204" pitchFamily="18" charset="0"/>
                                            <a:ea typeface="+mn-ea"/>
                                          </a:rPr>
                                          <m:t>𝑑𝑡</m:t>
                                        </m:r>
                                      </m:den>
                                    </m:f>
                                  </m:e>
                                </m:d>
                              </m:e>
                              <m:sup>
                                <m:r>
                                  <a:rPr lang="en-US" altLang="zh-CN" sz="2800" b="0" i="1">
                                    <a:solidFill>
                                      <a:srgbClr val="0000FF"/>
                                    </a:solidFill>
                                    <a:latin typeface="Cambria Math" panose="02040503050406030204" pitchFamily="18" charset="0"/>
                                    <a:ea typeface="+mn-ea"/>
                                  </a:rPr>
                                  <m:t>2</m:t>
                                </m:r>
                              </m:sup>
                            </m:sSup>
                          </m:e>
                        </m:rad>
                      </m:oMath>
                    </m:oMathPara>
                  </a14:m>
                  <a:endParaRPr lang="zh-CN" altLang="en-US" sz="2800" dirty="0">
                    <a:latin typeface="+mn-lt"/>
                    <a:ea typeface="+mn-ea"/>
                  </a:endParaRPr>
                </a:p>
              </p:txBody>
            </p:sp>
          </mc:Choice>
          <mc:Fallback xmlns="">
            <p:sp>
              <p:nvSpPr>
                <p:cNvPr id="25" name="矩形 24"/>
                <p:cNvSpPr>
                  <a:spLocks noRot="1" noChangeAspect="1" noMove="1" noResize="1" noEditPoints="1" noAdjustHandles="1" noChangeArrowheads="1" noChangeShapeType="1" noTextEdit="1"/>
                </p:cNvSpPr>
                <p:nvPr/>
              </p:nvSpPr>
              <p:spPr>
                <a:xfrm>
                  <a:off x="6990453" y="3998648"/>
                  <a:ext cx="2946768" cy="1365374"/>
                </a:xfrm>
                <a:prstGeom prst="rect">
                  <a:avLst/>
                </a:prstGeom>
                <a:blipFill>
                  <a:blip r:embed="rId6"/>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78149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0-#ppt_w/2"/>
                                          </p:val>
                                        </p:tav>
                                        <p:tav tm="100000">
                                          <p:val>
                                            <p:strVal val="#ppt_x"/>
                                          </p:val>
                                        </p:tav>
                                      </p:tavLst>
                                    </p:anim>
                                    <p:anim calcmode="lin" valueType="num">
                                      <p:cBhvr additive="base">
                                        <p:cTn id="13"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0" y="1134737"/>
            <a:ext cx="12197665" cy="5723263"/>
          </a:xfrm>
          <a:prstGeom prst="roundRect">
            <a:avLst>
              <a:gd name="adj" fmla="val 0"/>
            </a:avLst>
          </a:prstGeom>
          <a:solidFill>
            <a:schemeClr val="accent1">
              <a:lumMod val="20000"/>
              <a:lumOff val="8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dirty="0"/>
          </a:p>
        </p:txBody>
      </p:sp>
      <p:sp>
        <p:nvSpPr>
          <p:cNvPr id="24" name="矩形 23"/>
          <p:cNvSpPr/>
          <p:nvPr/>
        </p:nvSpPr>
        <p:spPr>
          <a:xfrm>
            <a:off x="2144442" y="252859"/>
            <a:ext cx="10047560"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5" name="圆角矩形 24"/>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26" name="文本框 25"/>
          <p:cNvSpPr txBox="1"/>
          <p:nvPr/>
        </p:nvSpPr>
        <p:spPr>
          <a:xfrm>
            <a:off x="603650" y="267581"/>
            <a:ext cx="1415764" cy="461661"/>
          </a:xfrm>
          <a:prstGeom prst="rect">
            <a:avLst/>
          </a:prstGeom>
          <a:noFill/>
        </p:spPr>
        <p:txBody>
          <a:bodyPr wrap="none" lIns="91436" tIns="45718" rIns="91436" bIns="45718" rtlCol="0">
            <a:spAutoFit/>
          </a:bodyPr>
          <a:lstStyle/>
          <a:p>
            <a:r>
              <a:rPr lang="zh-CN" altLang="en-US" sz="2400" dirty="0">
                <a:latin typeface="微软雅黑" pitchFamily="34" charset="-122"/>
                <a:ea typeface="微软雅黑" pitchFamily="34" charset="-122"/>
              </a:rPr>
              <a:t>质点力学</a:t>
            </a:r>
            <a:endParaRPr lang="zh-CN" altLang="en-US" sz="2400" spc="600" dirty="0">
              <a:solidFill>
                <a:schemeClr val="tx2"/>
              </a:solidFill>
              <a:latin typeface="微软雅黑" pitchFamily="34" charset="-122"/>
              <a:ea typeface="微软雅黑" pitchFamily="34" charset="-122"/>
            </a:endParaRPr>
          </a:p>
        </p:txBody>
      </p:sp>
      <p:sp>
        <p:nvSpPr>
          <p:cNvPr id="27" name="矩形 26"/>
          <p:cNvSpPr/>
          <p:nvPr/>
        </p:nvSpPr>
        <p:spPr>
          <a:xfrm>
            <a:off x="591760" y="1476848"/>
            <a:ext cx="8842553" cy="523216"/>
          </a:xfrm>
          <a:prstGeom prst="rect">
            <a:avLst/>
          </a:prstGeom>
        </p:spPr>
        <p:txBody>
          <a:bodyPr wrap="square" lIns="91436" tIns="45718" rIns="91436" bIns="45718">
            <a:spAutoFit/>
          </a:bodyPr>
          <a:lstStyle/>
          <a:p>
            <a:pPr eaLnBrk="1" hangingPunct="1">
              <a:spcBef>
                <a:spcPct val="50000"/>
              </a:spcBef>
              <a:buClrTx/>
              <a:buSzTx/>
              <a:buFontTx/>
              <a:buNone/>
            </a:pPr>
            <a:r>
              <a:rPr lang="zh-CN" altLang="en-US" sz="2800" dirty="0">
                <a:solidFill>
                  <a:srgbClr val="0000FF"/>
                </a:solidFill>
                <a:latin typeface="+mn-ea"/>
                <a:ea typeface="+mn-ea"/>
              </a:rPr>
              <a:t>经典力学研究</a:t>
            </a:r>
            <a:r>
              <a:rPr lang="zh-CN" altLang="en-US" sz="2800" dirty="0">
                <a:solidFill>
                  <a:srgbClr val="FF0000"/>
                </a:solidFill>
                <a:latin typeface="+mn-ea"/>
                <a:ea typeface="+mn-ea"/>
              </a:rPr>
              <a:t>机械运动</a:t>
            </a:r>
          </a:p>
        </p:txBody>
      </p:sp>
      <p:grpSp>
        <p:nvGrpSpPr>
          <p:cNvPr id="28" name="组 41"/>
          <p:cNvGrpSpPr/>
          <p:nvPr/>
        </p:nvGrpSpPr>
        <p:grpSpPr>
          <a:xfrm>
            <a:off x="9284090" y="252856"/>
            <a:ext cx="2907908" cy="563245"/>
            <a:chOff x="9284089" y="252855"/>
            <a:chExt cx="2907908" cy="563245"/>
          </a:xfrm>
        </p:grpSpPr>
        <p:grpSp>
          <p:nvGrpSpPr>
            <p:cNvPr id="29" name="组 42"/>
            <p:cNvGrpSpPr/>
            <p:nvPr/>
          </p:nvGrpSpPr>
          <p:grpSpPr>
            <a:xfrm>
              <a:off x="11454105" y="252856"/>
              <a:ext cx="737892" cy="484288"/>
              <a:chOff x="11454105" y="252856"/>
              <a:chExt cx="737892" cy="484288"/>
            </a:xfrm>
          </p:grpSpPr>
          <p:grpSp>
            <p:nvGrpSpPr>
              <p:cNvPr id="31" name="组 49"/>
              <p:cNvGrpSpPr/>
              <p:nvPr/>
            </p:nvGrpSpPr>
            <p:grpSpPr>
              <a:xfrm>
                <a:off x="12039604" y="252856"/>
                <a:ext cx="152393" cy="484287"/>
                <a:chOff x="12039604" y="252856"/>
                <a:chExt cx="152393" cy="484287"/>
              </a:xfrm>
            </p:grpSpPr>
            <p:sp>
              <p:nvSpPr>
                <p:cNvPr id="35" name="圆角矩形 34"/>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 38"/>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99"/>
              <p:cNvGrpSpPr/>
              <p:nvPr/>
            </p:nvGrpSpPr>
            <p:grpSpPr>
              <a:xfrm>
                <a:off x="11454105" y="252857"/>
                <a:ext cx="491115" cy="484287"/>
                <a:chOff x="1528923" y="220268"/>
                <a:chExt cx="1284096" cy="1266241"/>
              </a:xfrm>
            </p:grpSpPr>
            <p:sp>
              <p:nvSpPr>
                <p:cNvPr id="33" name="圆角矩形 32"/>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
          <p:nvSpPr>
            <p:cNvPr id="30" name="文本框 29"/>
            <p:cNvSpPr txBox="1"/>
            <p:nvPr/>
          </p:nvSpPr>
          <p:spPr>
            <a:xfrm>
              <a:off x="9284089" y="252855"/>
              <a:ext cx="2170011" cy="5632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itchFamily="34" charset="-122"/>
                  <a:ea typeface="微软雅黑" pitchFamily="34" charset="-122"/>
                </a:rPr>
                <a:t>  </a:t>
              </a:r>
              <a:endParaRPr lang="en-US" altLang="zh-CN" sz="1500" dirty="0">
                <a:solidFill>
                  <a:schemeClr val="tx1">
                    <a:lumMod val="50000"/>
                    <a:lumOff val="50000"/>
                  </a:schemeClr>
                </a:solidFill>
                <a:latin typeface="微软雅黑" pitchFamily="34" charset="-122"/>
                <a:ea typeface="微软雅黑" pitchFamily="34" charset="-122"/>
              </a:endParaRPr>
            </a:p>
            <a:p>
              <a:pPr algn="r"/>
              <a:endParaRPr lang="zh-CN" altLang="en-US" sz="1500" dirty="0">
                <a:solidFill>
                  <a:schemeClr val="tx1">
                    <a:lumMod val="50000"/>
                    <a:lumOff val="50000"/>
                  </a:schemeClr>
                </a:solidFill>
                <a:latin typeface="Segoe UI Semilight" panose="020B0402040204020203" pitchFamily="34" charset="0"/>
                <a:ea typeface="微软雅黑" pitchFamily="34" charset="-122"/>
                <a:cs typeface="Segoe UI Semilight" panose="020B0402040204020203" pitchFamily="34" charset="0"/>
              </a:endParaRPr>
            </a:p>
          </p:txBody>
        </p:sp>
      </p:grpSp>
      <p:sp>
        <p:nvSpPr>
          <p:cNvPr id="40" name="矩形 39"/>
          <p:cNvSpPr/>
          <p:nvPr/>
        </p:nvSpPr>
        <p:spPr>
          <a:xfrm>
            <a:off x="591760" y="2191798"/>
            <a:ext cx="9479340" cy="523218"/>
          </a:xfrm>
          <a:prstGeom prst="rect">
            <a:avLst/>
          </a:prstGeom>
        </p:spPr>
        <p:txBody>
          <a:bodyPr wrap="square" lIns="91438" tIns="45719" rIns="91438" bIns="45719">
            <a:spAutoFit/>
          </a:bodyPr>
          <a:lstStyle/>
          <a:p>
            <a:pPr eaLnBrk="1" hangingPunct="1">
              <a:spcBef>
                <a:spcPct val="50000"/>
              </a:spcBef>
              <a:buClrTx/>
              <a:buSzTx/>
              <a:buFontTx/>
              <a:buNone/>
            </a:pPr>
            <a:r>
              <a:rPr lang="zh-CN" altLang="en-US" sz="2800" dirty="0">
                <a:solidFill>
                  <a:srgbClr val="0000FF"/>
                </a:solidFill>
                <a:latin typeface="+mn-ea"/>
                <a:ea typeface="+mn-ea"/>
              </a:rPr>
              <a:t>机械运动：物体间或物体各部分之间的相对位置变化。</a:t>
            </a:r>
          </a:p>
        </p:txBody>
      </p:sp>
      <p:sp>
        <p:nvSpPr>
          <p:cNvPr id="21" name="Freeform 96"/>
          <p:cNvSpPr/>
          <p:nvPr/>
        </p:nvSpPr>
        <p:spPr bwMode="auto">
          <a:xfrm>
            <a:off x="76279" y="369238"/>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sp>
        <p:nvSpPr>
          <p:cNvPr id="23" name="AutoShape 8"/>
          <p:cNvSpPr>
            <a:spLocks/>
          </p:cNvSpPr>
          <p:nvPr/>
        </p:nvSpPr>
        <p:spPr bwMode="auto">
          <a:xfrm>
            <a:off x="1826025" y="3126636"/>
            <a:ext cx="277812" cy="2427287"/>
          </a:xfrm>
          <a:prstGeom prst="leftBrace">
            <a:avLst>
              <a:gd name="adj1" fmla="val 72810"/>
              <a:gd name="adj2" fmla="val 50000"/>
            </a:avLst>
          </a:pr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zh-CN" sz="2800">
              <a:solidFill>
                <a:srgbClr val="0000FF"/>
              </a:solidFill>
            </a:endParaRPr>
          </a:p>
        </p:txBody>
      </p:sp>
      <p:sp>
        <p:nvSpPr>
          <p:cNvPr id="41" name="Rectangle 10"/>
          <p:cNvSpPr>
            <a:spLocks noChangeArrowheads="1"/>
          </p:cNvSpPr>
          <p:nvPr/>
        </p:nvSpPr>
        <p:spPr bwMode="auto">
          <a:xfrm>
            <a:off x="2145112" y="2993286"/>
            <a:ext cx="17958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latin typeface="+mn-ea"/>
                <a:ea typeface="+mn-ea"/>
              </a:rPr>
              <a:t>运动学：</a:t>
            </a:r>
          </a:p>
        </p:txBody>
      </p:sp>
      <p:sp>
        <p:nvSpPr>
          <p:cNvPr id="42" name="Text Box 12"/>
          <p:cNvSpPr txBox="1">
            <a:spLocks noChangeArrowheads="1"/>
          </p:cNvSpPr>
          <p:nvPr/>
        </p:nvSpPr>
        <p:spPr bwMode="auto">
          <a:xfrm>
            <a:off x="2145112" y="5161811"/>
            <a:ext cx="35794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mn-ea"/>
                <a:ea typeface="+mn-ea"/>
              </a:rPr>
              <a:t>静力学：平衡问题</a:t>
            </a:r>
          </a:p>
        </p:txBody>
      </p:sp>
      <p:sp>
        <p:nvSpPr>
          <p:cNvPr id="43" name="Text Box 13"/>
          <p:cNvSpPr txBox="1">
            <a:spLocks noChangeArrowheads="1"/>
          </p:cNvSpPr>
          <p:nvPr/>
        </p:nvSpPr>
        <p:spPr bwMode="auto">
          <a:xfrm>
            <a:off x="591761" y="4052342"/>
            <a:ext cx="1033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mn-ea"/>
                <a:ea typeface="+mn-ea"/>
              </a:rPr>
              <a:t>力学</a:t>
            </a:r>
          </a:p>
        </p:txBody>
      </p:sp>
      <p:sp>
        <p:nvSpPr>
          <p:cNvPr id="44" name="Text Box 16"/>
          <p:cNvSpPr txBox="1">
            <a:spLocks noChangeArrowheads="1"/>
          </p:cNvSpPr>
          <p:nvPr/>
        </p:nvSpPr>
        <p:spPr bwMode="auto">
          <a:xfrm>
            <a:off x="2145112" y="4069611"/>
            <a:ext cx="17863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mn-ea"/>
                <a:ea typeface="+mn-ea"/>
              </a:rPr>
              <a:t>动力学：</a:t>
            </a:r>
          </a:p>
        </p:txBody>
      </p:sp>
      <mc:AlternateContent xmlns:mc="http://schemas.openxmlformats.org/markup-compatibility/2006" xmlns:a14="http://schemas.microsoft.com/office/drawing/2010/main">
        <mc:Choice Requires="a14">
          <p:sp>
            <p:nvSpPr>
              <p:cNvPr id="46" name="矩形 45"/>
              <p:cNvSpPr/>
              <p:nvPr/>
            </p:nvSpPr>
            <p:spPr>
              <a:xfrm>
                <a:off x="3645703" y="3080141"/>
                <a:ext cx="155811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𝑟</m:t>
                          </m:r>
                        </m:e>
                      </m:acc>
                      <m:r>
                        <a:rPr lang="en-US" altLang="zh-CN" sz="2800" b="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𝑟</m:t>
                          </m:r>
                        </m:e>
                      </m:acc>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𝑡</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endParaRPr>
              </a:p>
            </p:txBody>
          </p:sp>
        </mc:Choice>
        <mc:Fallback xmlns="">
          <p:sp>
            <p:nvSpPr>
              <p:cNvPr id="46" name="矩形 45"/>
              <p:cNvSpPr>
                <a:spLocks noRot="1" noChangeAspect="1" noMove="1" noResize="1" noEditPoints="1" noAdjustHandles="1" noChangeArrowheads="1" noChangeShapeType="1" noTextEdit="1"/>
              </p:cNvSpPr>
              <p:nvPr/>
            </p:nvSpPr>
            <p:spPr>
              <a:xfrm>
                <a:off x="3645703" y="3080141"/>
                <a:ext cx="1558119" cy="523220"/>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3645703" y="3877691"/>
                <a:ext cx="2095061" cy="9424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𝐹</m:t>
                          </m:r>
                        </m:e>
                      </m:acc>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𝑣</m:t>
                              </m:r>
                            </m:e>
                          </m:acc>
                          <m:r>
                            <a:rPr lang="en-US" altLang="zh-CN" sz="2800" b="0" i="1" smtClean="0">
                              <a:solidFill>
                                <a:srgbClr val="0000FF"/>
                              </a:solidFill>
                              <a:latin typeface="Cambria Math" panose="02040503050406030204" pitchFamily="18" charset="0"/>
                              <a:ea typeface="Cambria Math" panose="02040503050406030204" pitchFamily="18" charset="0"/>
                            </a:rPr>
                            <m:t>)</m:t>
                          </m:r>
                        </m:num>
                        <m:den>
                          <m:r>
                            <a:rPr lang="en-US" altLang="zh-CN" sz="2800" b="0" i="1" smtClean="0">
                              <a:solidFill>
                                <a:srgbClr val="0000FF"/>
                              </a:solidFill>
                              <a:latin typeface="Cambria Math" panose="02040503050406030204" pitchFamily="18" charset="0"/>
                              <a:ea typeface="Cambria Math" panose="02040503050406030204" pitchFamily="18" charset="0"/>
                            </a:rPr>
                            <m:t>𝑑𝑡</m:t>
                          </m:r>
                        </m:den>
                      </m:f>
                      <m:r>
                        <a:rPr lang="en-US" altLang="zh-CN" sz="2800" i="1" smtClean="0">
                          <a:solidFill>
                            <a:srgbClr val="0000FF"/>
                          </a:solidFill>
                          <a:latin typeface="Cambria Math" panose="02040503050406030204" pitchFamily="18" charset="0"/>
                          <a:ea typeface="Cambria Math" panose="02040503050406030204" pitchFamily="18" charset="0"/>
                        </a:rPr>
                        <m:t> </m:t>
                      </m:r>
                    </m:oMath>
                  </m:oMathPara>
                </a14:m>
                <a:endParaRPr lang="zh-CN" altLang="en-US" sz="2800" dirty="0">
                  <a:solidFill>
                    <a:srgbClr val="0000FF"/>
                  </a:solidFill>
                </a:endParaRPr>
              </a:p>
            </p:txBody>
          </p:sp>
        </mc:Choice>
        <mc:Fallback xmlns="">
          <p:sp>
            <p:nvSpPr>
              <p:cNvPr id="47" name="矩形 46"/>
              <p:cNvSpPr>
                <a:spLocks noRot="1" noChangeAspect="1" noMove="1" noResize="1" noEditPoints="1" noAdjustHandles="1" noChangeArrowheads="1" noChangeShapeType="1" noTextEdit="1"/>
              </p:cNvSpPr>
              <p:nvPr/>
            </p:nvSpPr>
            <p:spPr>
              <a:xfrm>
                <a:off x="3645703" y="3877691"/>
                <a:ext cx="2095061" cy="942437"/>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787018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left)">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wipe(left)">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up)">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wipe(left)">
                                      <p:cBhvr>
                                        <p:cTn id="27" dur="500"/>
                                        <p:tgtEl>
                                          <p:spTgt spid="4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wipe(left)">
                                      <p:cBhvr>
                                        <p:cTn id="32" dur="500"/>
                                        <p:tgtEl>
                                          <p:spTgt spid="4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wipe(left)">
                                      <p:cBhvr>
                                        <p:cTn id="37" dur="500"/>
                                        <p:tgtEl>
                                          <p:spTgt spid="4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wipe(left)">
                                      <p:cBhvr>
                                        <p:cTn id="42" dur="500"/>
                                        <p:tgtEl>
                                          <p:spTgt spid="4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wipe(left)">
                                      <p:cBhvr>
                                        <p:cTn id="4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0" grpId="0"/>
      <p:bldP spid="23" grpId="0" animBg="1"/>
      <p:bldP spid="41" grpId="0"/>
      <p:bldP spid="42" grpId="0"/>
      <p:bldP spid="43" grpId="0"/>
      <p:bldP spid="44" grpId="0"/>
      <p:bldP spid="46" grpId="0"/>
      <p:bldP spid="4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8"/>
          <p:cNvGrpSpPr>
            <a:grpSpLocks/>
          </p:cNvGrpSpPr>
          <p:nvPr/>
        </p:nvGrpSpPr>
        <p:grpSpPr bwMode="auto">
          <a:xfrm>
            <a:off x="1462336" y="531223"/>
            <a:ext cx="1295400" cy="838200"/>
            <a:chOff x="0" y="0"/>
            <a:chExt cx="816" cy="528"/>
          </a:xfrm>
        </p:grpSpPr>
        <p:sp>
          <p:nvSpPr>
            <p:cNvPr id="19" name="AutoShape 19"/>
            <p:cNvSpPr>
              <a:spLocks noChangeArrowheads="1"/>
            </p:cNvSpPr>
            <p:nvPr/>
          </p:nvSpPr>
          <p:spPr bwMode="auto">
            <a:xfrm>
              <a:off x="0" y="0"/>
              <a:ext cx="816" cy="528"/>
            </a:xfrm>
            <a:prstGeom prst="horizontalScroll">
              <a:avLst>
                <a:gd name="adj" fmla="val 12500"/>
              </a:avLst>
            </a:prstGeom>
            <a:gradFill rotWithShape="0">
              <a:gsLst>
                <a:gs pos="0">
                  <a:schemeClr val="accent1"/>
                </a:gs>
                <a:gs pos="50000">
                  <a:schemeClr val="bg1"/>
                </a:gs>
                <a:gs pos="100000">
                  <a:schemeClr val="accent1"/>
                </a:gs>
              </a:gsLst>
              <a:lin ang="5400000" scaled="1"/>
            </a:gradFill>
            <a:ln w="9525" cmpd="sng">
              <a:solidFill>
                <a:schemeClr val="tx1"/>
              </a:solidFill>
              <a:round/>
              <a:headEnd/>
              <a:tailEnd/>
            </a:ln>
            <a:effectLst>
              <a:outerShdw dist="107763" dir="13500000" algn="ctr" rotWithShape="0">
                <a:srgbClr val="009900"/>
              </a:outerShdw>
            </a:effectLst>
          </p:spPr>
          <p:txBody>
            <a:bodyPr wrap="none" anchor="ctr"/>
            <a:lstStyle/>
            <a:p>
              <a:endParaRPr lang="zh-CN" altLang="en-US" sz="2800">
                <a:solidFill>
                  <a:srgbClr val="0000FF"/>
                </a:solidFill>
                <a:latin typeface="+mn-lt"/>
                <a:ea typeface="+mn-ea"/>
              </a:endParaRPr>
            </a:p>
          </p:txBody>
        </p:sp>
        <p:sp>
          <p:nvSpPr>
            <p:cNvPr id="20" name="Text Box 20"/>
            <p:cNvSpPr txBox="1">
              <a:spLocks noChangeArrowheads="1"/>
            </p:cNvSpPr>
            <p:nvPr/>
          </p:nvSpPr>
          <p:spPr bwMode="auto">
            <a:xfrm>
              <a:off x="120" y="112"/>
              <a:ext cx="69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800" dirty="0">
                  <a:solidFill>
                    <a:srgbClr val="0000FF"/>
                  </a:solidFill>
                  <a:latin typeface="+mn-ea"/>
                  <a:ea typeface="+mn-ea"/>
                </a:rPr>
                <a:t>例</a:t>
              </a:r>
              <a:r>
                <a:rPr lang="en-US" altLang="zh-CN" sz="2800" dirty="0">
                  <a:solidFill>
                    <a:srgbClr val="0000FF"/>
                  </a:solidFill>
                  <a:latin typeface="+mn-ea"/>
                  <a:ea typeface="+mn-ea"/>
                </a:rPr>
                <a:t>1.2</a:t>
              </a:r>
              <a:endParaRPr lang="zh-CN" altLang="zh-CN" sz="2800" dirty="0">
                <a:solidFill>
                  <a:srgbClr val="0000FF"/>
                </a:solidFill>
                <a:latin typeface="+mn-ea"/>
                <a:ea typeface="+mn-ea"/>
              </a:endParaRPr>
            </a:p>
          </p:txBody>
        </p:sp>
      </p:grpSp>
      <mc:AlternateContent xmlns:mc="http://schemas.openxmlformats.org/markup-compatibility/2006" xmlns:a14="http://schemas.microsoft.com/office/drawing/2010/main">
        <mc:Choice Requires="a14">
          <p:sp>
            <p:nvSpPr>
              <p:cNvPr id="21" name="矩形 20"/>
              <p:cNvSpPr/>
              <p:nvPr/>
            </p:nvSpPr>
            <p:spPr>
              <a:xfrm>
                <a:off x="4458522" y="3873704"/>
                <a:ext cx="1560555" cy="95692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j-ea"/>
                        </a:rPr>
                        <m:t>𝑦</m:t>
                      </m:r>
                      <m:r>
                        <a:rPr lang="en-US" altLang="zh-CN" sz="2800" b="0" i="1" smtClean="0">
                          <a:solidFill>
                            <a:srgbClr val="0000FF"/>
                          </a:solidFill>
                          <a:latin typeface="Cambria Math" panose="02040503050406030204" pitchFamily="18" charset="0"/>
                          <a:ea typeface="+mj-ea"/>
                        </a:rPr>
                        <m:t>=</m:t>
                      </m:r>
                      <m:f>
                        <m:fPr>
                          <m:ctrlPr>
                            <a:rPr lang="en-US" altLang="zh-CN" sz="2800" b="0" i="1" smtClean="0">
                              <a:solidFill>
                                <a:srgbClr val="0000FF"/>
                              </a:solidFill>
                              <a:latin typeface="Cambria Math" panose="02040503050406030204" pitchFamily="18" charset="0"/>
                              <a:ea typeface="+mj-ea"/>
                            </a:rPr>
                          </m:ctrlPr>
                        </m:fPr>
                        <m:num>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𝑡</m:t>
                              </m:r>
                            </m:e>
                            <m:sup>
                              <m:r>
                                <a:rPr lang="en-US" altLang="zh-CN" sz="2800" b="0" i="1" smtClean="0">
                                  <a:solidFill>
                                    <a:srgbClr val="0000FF"/>
                                  </a:solidFill>
                                  <a:latin typeface="Cambria Math" panose="02040503050406030204" pitchFamily="18" charset="0"/>
                                </a:rPr>
                                <m:t>6</m:t>
                              </m:r>
                            </m:sup>
                          </m:sSup>
                        </m:num>
                        <m:den>
                          <m:r>
                            <a:rPr lang="en-US" altLang="zh-CN" sz="2800" b="0" i="1" smtClean="0">
                              <a:solidFill>
                                <a:srgbClr val="0000FF"/>
                              </a:solidFill>
                              <a:latin typeface="Cambria Math" panose="02040503050406030204" pitchFamily="18" charset="0"/>
                              <a:ea typeface="+mj-ea"/>
                            </a:rPr>
                            <m:t>320</m:t>
                          </m:r>
                        </m:den>
                      </m:f>
                    </m:oMath>
                  </m:oMathPara>
                </a14:m>
                <a:endParaRPr lang="zh-CN" altLang="en-US" sz="2800" dirty="0">
                  <a:latin typeface="+mj-ea"/>
                  <a:ea typeface="+mj-ea"/>
                </a:endParaRPr>
              </a:p>
            </p:txBody>
          </p:sp>
        </mc:Choice>
        <mc:Fallback xmlns="">
          <p:sp>
            <p:nvSpPr>
              <p:cNvPr id="21" name="矩形 20"/>
              <p:cNvSpPr>
                <a:spLocks noRot="1" noChangeAspect="1" noMove="1" noResize="1" noEditPoints="1" noAdjustHandles="1" noChangeArrowheads="1" noChangeShapeType="1" noTextEdit="1"/>
              </p:cNvSpPr>
              <p:nvPr/>
            </p:nvSpPr>
            <p:spPr>
              <a:xfrm>
                <a:off x="4458522" y="3873704"/>
                <a:ext cx="1560555" cy="956929"/>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Text Box 3"/>
              <p:cNvSpPr txBox="1">
                <a:spLocks noChangeArrowheads="1"/>
              </p:cNvSpPr>
              <p:nvPr/>
            </p:nvSpPr>
            <p:spPr bwMode="auto">
              <a:xfrm>
                <a:off x="1652835" y="1545691"/>
                <a:ext cx="10034340" cy="1384995"/>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wrap="square">
                <a:spAutoFit/>
              </a:bodyPr>
              <a:lstStyle/>
              <a:p>
                <a:pPr algn="just">
                  <a:spcBef>
                    <a:spcPct val="50000"/>
                  </a:spcBef>
                </a:pPr>
                <a:r>
                  <a:rPr lang="zh-CN" altLang="en-US" sz="2800" dirty="0">
                    <a:solidFill>
                      <a:srgbClr val="0000FF"/>
                    </a:solidFill>
                    <a:latin typeface="+mn-lt"/>
                    <a:ea typeface="+mn-ea"/>
                  </a:rPr>
                  <a:t>一质点在平面内依照</a:t>
                </a:r>
                <a14:m>
                  <m:oMath xmlns:m="http://schemas.openxmlformats.org/officeDocument/2006/math">
                    <m:r>
                      <a:rPr lang="en-US" altLang="zh-CN" sz="2800" b="0" i="1" smtClean="0">
                        <a:solidFill>
                          <a:srgbClr val="0000FF"/>
                        </a:solidFill>
                        <a:latin typeface="Cambria Math" panose="02040503050406030204" pitchFamily="18" charset="0"/>
                      </a:rPr>
                      <m:t>𝑥</m:t>
                    </m:r>
                    <m:r>
                      <a:rPr lang="en-US" altLang="zh-CN" sz="2800" b="0" i="1" smtClean="0">
                        <a:solidFill>
                          <a:srgbClr val="0000FF"/>
                        </a:solidFill>
                        <a:latin typeface="Cambria Math" panose="02040503050406030204" pitchFamily="18" charset="0"/>
                      </a:rPr>
                      <m:t>=</m:t>
                    </m:r>
                    <m:sSup>
                      <m:sSupPr>
                        <m:ctrlPr>
                          <a:rPr lang="en-US" altLang="zh-CN" sz="2800" b="0" i="1" smtClean="0">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𝑡</m:t>
                        </m:r>
                      </m:e>
                      <m:sup>
                        <m:r>
                          <a:rPr lang="en-US" altLang="zh-CN" sz="2800" b="0" i="1" smtClean="0">
                            <a:solidFill>
                              <a:srgbClr val="0000FF"/>
                            </a:solidFill>
                            <a:latin typeface="Cambria Math" panose="02040503050406030204" pitchFamily="18" charset="0"/>
                          </a:rPr>
                          <m:t>2</m:t>
                        </m:r>
                      </m:sup>
                    </m:sSup>
                  </m:oMath>
                </a14:m>
                <a:r>
                  <a:rPr lang="zh-CN" altLang="en-US" sz="2800" dirty="0">
                    <a:solidFill>
                      <a:srgbClr val="0000FF"/>
                    </a:solidFill>
                    <a:latin typeface="+mn-lt"/>
                    <a:ea typeface="+mn-ea"/>
                  </a:rPr>
                  <a:t>的规律沿曲线</a:t>
                </a:r>
                <a14:m>
                  <m:oMath xmlns:m="http://schemas.openxmlformats.org/officeDocument/2006/math">
                    <m:r>
                      <a:rPr lang="en-US" altLang="zh-CN" sz="2800" b="0" i="1" smtClean="0">
                        <a:solidFill>
                          <a:srgbClr val="0000FF"/>
                        </a:solidFill>
                        <a:latin typeface="Cambria Math" panose="02040503050406030204" pitchFamily="18" charset="0"/>
                      </a:rPr>
                      <m:t>𝑦</m:t>
                    </m:r>
                    <m:r>
                      <a:rPr lang="en-US" altLang="zh-CN" sz="2800" i="1">
                        <a:solidFill>
                          <a:srgbClr val="0000FF"/>
                        </a:solidFill>
                        <a:latin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𝑥</m:t>
                        </m:r>
                      </m:e>
                      <m:sup>
                        <m:r>
                          <a:rPr lang="en-US" altLang="zh-CN" sz="2800" b="0" i="1" smtClean="0">
                            <a:solidFill>
                              <a:srgbClr val="0000FF"/>
                            </a:solidFill>
                            <a:latin typeface="Cambria Math" panose="02040503050406030204" pitchFamily="18" charset="0"/>
                          </a:rPr>
                          <m:t>3</m:t>
                        </m:r>
                      </m:sup>
                    </m:sSup>
                    <m:r>
                      <a:rPr lang="en-US" altLang="zh-CN" sz="2800" b="0" i="1" smtClean="0">
                        <a:solidFill>
                          <a:srgbClr val="0000FF"/>
                        </a:solidFill>
                        <a:latin typeface="Cambria Math" panose="02040503050406030204" pitchFamily="18" charset="0"/>
                      </a:rPr>
                      <m:t>/320</m:t>
                    </m:r>
                  </m:oMath>
                </a14:m>
                <a:r>
                  <a:rPr lang="zh-CN" altLang="en-US" sz="2800" dirty="0">
                    <a:solidFill>
                      <a:srgbClr val="0000FF"/>
                    </a:solidFill>
                    <a:latin typeface="+mn-lt"/>
                    <a:ea typeface="+mn-ea"/>
                  </a:rPr>
                  <a:t>运动，其中，</a:t>
                </a:r>
                <a14:m>
                  <m:oMath xmlns:m="http://schemas.openxmlformats.org/officeDocument/2006/math">
                    <m:r>
                      <a:rPr lang="en-US" altLang="zh-CN" sz="2800" i="1">
                        <a:solidFill>
                          <a:srgbClr val="0000FF"/>
                        </a:solidFill>
                        <a:latin typeface="Cambria Math" panose="02040503050406030204" pitchFamily="18" charset="0"/>
                      </a:rPr>
                      <m:t>𝑥</m:t>
                    </m:r>
                  </m:oMath>
                </a14:m>
                <a:r>
                  <a:rPr lang="zh-CN" altLang="en-US" sz="2800" dirty="0">
                    <a:solidFill>
                      <a:srgbClr val="0000FF"/>
                    </a:solidFill>
                    <a:latin typeface="+mn-lt"/>
                    <a:ea typeface="+mn-ea"/>
                  </a:rPr>
                  <a:t>和</a:t>
                </a:r>
                <a14:m>
                  <m:oMath xmlns:m="http://schemas.openxmlformats.org/officeDocument/2006/math">
                    <m:r>
                      <a:rPr lang="en-US" altLang="zh-CN" sz="2800" i="1">
                        <a:solidFill>
                          <a:srgbClr val="0000FF"/>
                        </a:solidFill>
                        <a:latin typeface="Cambria Math" panose="02040503050406030204" pitchFamily="18" charset="0"/>
                      </a:rPr>
                      <m:t>𝑦</m:t>
                    </m:r>
                  </m:oMath>
                </a14:m>
                <a:r>
                  <a:rPr lang="zh-CN" altLang="en-US" sz="2800" dirty="0">
                    <a:solidFill>
                      <a:srgbClr val="0000FF"/>
                    </a:solidFill>
                    <a:latin typeface="+mn-lt"/>
                    <a:ea typeface="+mn-ea"/>
                  </a:rPr>
                  <a:t>的单位是厘米</a:t>
                </a:r>
                <a:r>
                  <a:rPr lang="en-US" altLang="zh-CN" sz="2800" dirty="0">
                    <a:solidFill>
                      <a:srgbClr val="0000FF"/>
                    </a:solidFill>
                    <a:latin typeface="+mn-lt"/>
                    <a:ea typeface="+mn-ea"/>
                  </a:rPr>
                  <a:t>(</a:t>
                </a:r>
                <a14:m>
                  <m:oMath xmlns:m="http://schemas.openxmlformats.org/officeDocument/2006/math">
                    <m:r>
                      <a:rPr lang="en-US" altLang="zh-CN" sz="2800" b="0" i="1" smtClean="0">
                        <a:solidFill>
                          <a:srgbClr val="0000FF"/>
                        </a:solidFill>
                        <a:latin typeface="Cambria Math" panose="02040503050406030204" pitchFamily="18" charset="0"/>
                      </a:rPr>
                      <m:t>𝑐𝑚</m:t>
                    </m:r>
                  </m:oMath>
                </a14:m>
                <a:r>
                  <a:rPr lang="en-US" altLang="zh-CN" sz="2800" dirty="0">
                    <a:solidFill>
                      <a:srgbClr val="0000FF"/>
                    </a:solidFill>
                    <a:latin typeface="+mn-lt"/>
                    <a:ea typeface="+mn-ea"/>
                  </a:rPr>
                  <a:t>)</a:t>
                </a:r>
                <a:r>
                  <a:rPr lang="zh-CN" altLang="en-US" sz="2800" dirty="0">
                    <a:solidFill>
                      <a:srgbClr val="0000FF"/>
                    </a:solidFill>
                    <a:latin typeface="+mn-lt"/>
                    <a:ea typeface="+mn-ea"/>
                  </a:rPr>
                  <a:t>，</a:t>
                </a:r>
                <a14:m>
                  <m:oMath xmlns:m="http://schemas.openxmlformats.org/officeDocument/2006/math">
                    <m:r>
                      <a:rPr lang="en-US" altLang="zh-CN" sz="2800" i="1">
                        <a:solidFill>
                          <a:srgbClr val="0000FF"/>
                        </a:solidFill>
                        <a:latin typeface="Cambria Math" panose="02040503050406030204" pitchFamily="18" charset="0"/>
                      </a:rPr>
                      <m:t>𝑡</m:t>
                    </m:r>
                  </m:oMath>
                </a14:m>
                <a:r>
                  <a:rPr lang="zh-CN" altLang="en-US" sz="2800" dirty="0">
                    <a:solidFill>
                      <a:srgbClr val="0000FF"/>
                    </a:solidFill>
                    <a:latin typeface="+mn-lt"/>
                    <a:ea typeface="+mn-ea"/>
                  </a:rPr>
                  <a:t>的单位是秒</a:t>
                </a:r>
                <a:r>
                  <a:rPr lang="en-US" altLang="zh-CN" sz="2800" dirty="0">
                    <a:solidFill>
                      <a:srgbClr val="0000FF"/>
                    </a:solidFill>
                    <a:latin typeface="+mn-lt"/>
                    <a:ea typeface="+mn-ea"/>
                  </a:rPr>
                  <a:t>(</a:t>
                </a:r>
                <a14:m>
                  <m:oMath xmlns:m="http://schemas.openxmlformats.org/officeDocument/2006/math">
                    <m:r>
                      <a:rPr lang="en-US" altLang="zh-CN" sz="2800" b="0" i="1" smtClean="0">
                        <a:solidFill>
                          <a:srgbClr val="0000FF"/>
                        </a:solidFill>
                        <a:latin typeface="Cambria Math" panose="02040503050406030204" pitchFamily="18" charset="0"/>
                      </a:rPr>
                      <m:t>𝑠</m:t>
                    </m:r>
                  </m:oMath>
                </a14:m>
                <a:r>
                  <a:rPr lang="en-US" altLang="zh-CN" sz="2800" dirty="0">
                    <a:solidFill>
                      <a:srgbClr val="0000FF"/>
                    </a:solidFill>
                    <a:latin typeface="+mn-lt"/>
                    <a:ea typeface="+mn-ea"/>
                  </a:rPr>
                  <a:t>)</a:t>
                </a:r>
                <a:r>
                  <a:rPr lang="zh-CN" altLang="en-US" sz="2800" dirty="0">
                    <a:solidFill>
                      <a:srgbClr val="0000FF"/>
                    </a:solidFill>
                    <a:latin typeface="+mn-lt"/>
                    <a:ea typeface="+mn-ea"/>
                  </a:rPr>
                  <a:t>。试求：</a:t>
                </a:r>
                <a:r>
                  <a:rPr lang="en-US" altLang="zh-CN" sz="2800" dirty="0">
                    <a:solidFill>
                      <a:srgbClr val="0000FF"/>
                    </a:solidFill>
                    <a:latin typeface="+mn-lt"/>
                    <a:ea typeface="+mn-ea"/>
                  </a:rPr>
                  <a:t>(1)</a:t>
                </a:r>
                <a:r>
                  <a:rPr lang="zh-CN" altLang="en-US" sz="2800" dirty="0">
                    <a:solidFill>
                      <a:srgbClr val="0000FF"/>
                    </a:solidFill>
                    <a:latin typeface="+mn-lt"/>
                    <a:ea typeface="+mn-ea"/>
                  </a:rPr>
                  <a:t>该质点从第</a:t>
                </a:r>
                <a14:m>
                  <m:oMath xmlns:m="http://schemas.openxmlformats.org/officeDocument/2006/math">
                    <m:r>
                      <a:rPr lang="en-US" altLang="zh-CN" sz="2800" b="0" i="0" smtClean="0">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rPr>
                      <m:t>𝑠</m:t>
                    </m:r>
                  </m:oMath>
                </a14:m>
                <a:r>
                  <a:rPr lang="zh-CN" altLang="en-US" sz="2800" dirty="0">
                    <a:solidFill>
                      <a:srgbClr val="0000FF"/>
                    </a:solidFill>
                    <a:latin typeface="+mn-lt"/>
                    <a:ea typeface="+mn-ea"/>
                  </a:rPr>
                  <a:t>末到第</a:t>
                </a:r>
                <a14:m>
                  <m:oMath xmlns:m="http://schemas.openxmlformats.org/officeDocument/2006/math">
                    <m:r>
                      <a:rPr lang="en-US" altLang="zh-CN" sz="2800" b="0" i="1" smtClean="0">
                        <a:solidFill>
                          <a:srgbClr val="0000FF"/>
                        </a:solidFill>
                        <a:latin typeface="Cambria Math" panose="02040503050406030204" pitchFamily="18" charset="0"/>
                      </a:rPr>
                      <m:t>4</m:t>
                    </m:r>
                    <m:r>
                      <a:rPr lang="en-US" altLang="zh-CN" sz="2800" b="0" i="1" smtClean="0">
                        <a:solidFill>
                          <a:srgbClr val="0000FF"/>
                        </a:solidFill>
                        <a:latin typeface="Cambria Math" panose="02040503050406030204" pitchFamily="18" charset="0"/>
                      </a:rPr>
                      <m:t>𝑠</m:t>
                    </m:r>
                  </m:oMath>
                </a14:m>
                <a:r>
                  <a:rPr lang="zh-CN" altLang="en-US" sz="2800" dirty="0">
                    <a:solidFill>
                      <a:srgbClr val="0000FF"/>
                    </a:solidFill>
                    <a:latin typeface="+mn-lt"/>
                    <a:ea typeface="+mn-ea"/>
                  </a:rPr>
                  <a:t>末的位移；</a:t>
                </a:r>
                <a:r>
                  <a:rPr lang="en-US" altLang="zh-CN" sz="2800" dirty="0">
                    <a:solidFill>
                      <a:srgbClr val="0000FF"/>
                    </a:solidFill>
                    <a:latin typeface="+mn-lt"/>
                    <a:ea typeface="+mn-ea"/>
                  </a:rPr>
                  <a:t>(2)</a:t>
                </a:r>
                <a:r>
                  <a:rPr lang="en-US" altLang="zh-CN" sz="2800" dirty="0">
                    <a:solidFill>
                      <a:srgbClr val="0000FF"/>
                    </a:solidFill>
                  </a:rPr>
                  <a:t> </a:t>
                </a:r>
                <a14:m>
                  <m:oMath xmlns:m="http://schemas.openxmlformats.org/officeDocument/2006/math">
                    <m:r>
                      <a:rPr lang="en-US" altLang="zh-CN" sz="2800">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rPr>
                      <m:t>𝑠</m:t>
                    </m:r>
                  </m:oMath>
                </a14:m>
                <a:r>
                  <a:rPr lang="zh-CN" altLang="en-US" sz="2800" dirty="0">
                    <a:solidFill>
                      <a:srgbClr val="0000FF"/>
                    </a:solidFill>
                    <a:latin typeface="+mn-lt"/>
                    <a:ea typeface="+mn-ea"/>
                  </a:rPr>
                  <a:t>末和</a:t>
                </a:r>
                <a14:m>
                  <m:oMath xmlns:m="http://schemas.openxmlformats.org/officeDocument/2006/math">
                    <m:r>
                      <a:rPr lang="en-US" altLang="zh-CN" sz="2800" i="1">
                        <a:solidFill>
                          <a:srgbClr val="0000FF"/>
                        </a:solidFill>
                        <a:latin typeface="Cambria Math" panose="02040503050406030204" pitchFamily="18" charset="0"/>
                      </a:rPr>
                      <m:t>4</m:t>
                    </m:r>
                    <m:r>
                      <a:rPr lang="en-US" altLang="zh-CN" sz="2800" b="0" i="1" smtClean="0">
                        <a:solidFill>
                          <a:srgbClr val="0000FF"/>
                        </a:solidFill>
                        <a:latin typeface="Cambria Math" panose="02040503050406030204" pitchFamily="18" charset="0"/>
                      </a:rPr>
                      <m:t>𝑠</m:t>
                    </m:r>
                  </m:oMath>
                </a14:m>
                <a:r>
                  <a:rPr lang="zh-CN" altLang="en-US" sz="2800" dirty="0">
                    <a:solidFill>
                      <a:srgbClr val="0000FF"/>
                    </a:solidFill>
                    <a:latin typeface="+mn-lt"/>
                    <a:ea typeface="+mn-ea"/>
                  </a:rPr>
                  <a:t>末的速度大小。</a:t>
                </a:r>
                <a:endParaRPr lang="zh-CN" altLang="zh-CN" sz="2800" dirty="0">
                  <a:solidFill>
                    <a:srgbClr val="0000FF"/>
                  </a:solidFill>
                  <a:latin typeface="+mn-lt"/>
                  <a:ea typeface="+mn-ea"/>
                </a:endParaRPr>
              </a:p>
            </p:txBody>
          </p:sp>
        </mc:Choice>
        <mc:Fallback xmlns="">
          <p:sp>
            <p:nvSpPr>
              <p:cNvPr id="24" name="Text Box 3"/>
              <p:cNvSpPr txBox="1">
                <a:spLocks noRot="1" noChangeAspect="1" noMove="1" noResize="1" noEditPoints="1" noAdjustHandles="1" noChangeArrowheads="1" noChangeShapeType="1" noTextEdit="1"/>
              </p:cNvSpPr>
              <p:nvPr/>
            </p:nvSpPr>
            <p:spPr bwMode="auto">
              <a:xfrm>
                <a:off x="1652835" y="1545691"/>
                <a:ext cx="10034340" cy="1384995"/>
              </a:xfrm>
              <a:prstGeom prst="rect">
                <a:avLst/>
              </a:prstGeom>
              <a:blipFill>
                <a:blip r:embed="rId3"/>
                <a:stretch>
                  <a:fillRect l="-1215" t="-4846" r="-1276" b="-11454"/>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4"/>
              <p:cNvSpPr>
                <a:spLocks noChangeArrowheads="1"/>
              </p:cNvSpPr>
              <p:nvPr/>
            </p:nvSpPr>
            <p:spPr bwMode="auto">
              <a:xfrm>
                <a:off x="1652835" y="2919597"/>
                <a:ext cx="10034340" cy="954107"/>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spcBef>
                    <a:spcPct val="50000"/>
                  </a:spcBef>
                </a:pPr>
                <a:r>
                  <a:rPr lang="zh-CN" altLang="en-US" sz="2800" dirty="0">
                    <a:solidFill>
                      <a:srgbClr val="0000FF"/>
                    </a:solidFill>
                    <a:latin typeface="+mn-lt"/>
                    <a:ea typeface="+mn-ea"/>
                  </a:rPr>
                  <a:t>解：（</a:t>
                </a:r>
                <a:r>
                  <a:rPr lang="en-US" altLang="zh-CN" sz="2800" dirty="0">
                    <a:solidFill>
                      <a:srgbClr val="0000FF"/>
                    </a:solidFill>
                    <a:latin typeface="+mn-lt"/>
                    <a:ea typeface="+mn-ea"/>
                  </a:rPr>
                  <a:t>1</a:t>
                </a:r>
                <a:r>
                  <a:rPr lang="zh-CN" altLang="en-US" sz="2800" dirty="0">
                    <a:solidFill>
                      <a:srgbClr val="0000FF"/>
                    </a:solidFill>
                    <a:latin typeface="+mn-lt"/>
                    <a:ea typeface="+mn-ea"/>
                  </a:rPr>
                  <a:t>）先求出质点的</a:t>
                </a:r>
                <a14:m>
                  <m:oMath xmlns:m="http://schemas.openxmlformats.org/officeDocument/2006/math">
                    <m:r>
                      <a:rPr lang="en-US" altLang="zh-CN" sz="2800" i="1">
                        <a:solidFill>
                          <a:srgbClr val="0000FF"/>
                        </a:solidFill>
                        <a:latin typeface="Cambria Math" panose="02040503050406030204" pitchFamily="18" charset="0"/>
                      </a:rPr>
                      <m:t>𝑦</m:t>
                    </m:r>
                  </m:oMath>
                </a14:m>
                <a:r>
                  <a:rPr lang="zh-CN" altLang="en-US" sz="2800" dirty="0">
                    <a:solidFill>
                      <a:srgbClr val="0000FF"/>
                    </a:solidFill>
                    <a:latin typeface="+mn-lt"/>
                    <a:ea typeface="+mn-ea"/>
                  </a:rPr>
                  <a:t>坐标随时间</a:t>
                </a:r>
                <a14:m>
                  <m:oMath xmlns:m="http://schemas.openxmlformats.org/officeDocument/2006/math">
                    <m:r>
                      <a:rPr lang="en-US" altLang="zh-CN" sz="2800" i="1">
                        <a:solidFill>
                          <a:srgbClr val="0000FF"/>
                        </a:solidFill>
                        <a:latin typeface="Cambria Math" panose="02040503050406030204" pitchFamily="18" charset="0"/>
                      </a:rPr>
                      <m:t>𝑡</m:t>
                    </m:r>
                  </m:oMath>
                </a14:m>
                <a:r>
                  <a:rPr lang="zh-CN" altLang="en-US" sz="2800" dirty="0">
                    <a:solidFill>
                      <a:srgbClr val="0000FF"/>
                    </a:solidFill>
                    <a:latin typeface="+mn-lt"/>
                    <a:ea typeface="+mn-ea"/>
                  </a:rPr>
                  <a:t>变化的函数式。将</a:t>
                </a:r>
                <a14:m>
                  <m:oMath xmlns:m="http://schemas.openxmlformats.org/officeDocument/2006/math">
                    <m:r>
                      <a:rPr lang="en-US" altLang="zh-CN" sz="2800" i="1">
                        <a:solidFill>
                          <a:srgbClr val="0000FF"/>
                        </a:solidFill>
                        <a:latin typeface="Cambria Math" panose="02040503050406030204" pitchFamily="18" charset="0"/>
                      </a:rPr>
                      <m:t>𝑥</m:t>
                    </m:r>
                    <m:r>
                      <a:rPr lang="en-US" altLang="zh-CN" sz="2800" i="1">
                        <a:solidFill>
                          <a:srgbClr val="0000FF"/>
                        </a:solidFill>
                        <a:latin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𝑡</m:t>
                        </m:r>
                      </m:e>
                      <m:sup>
                        <m:r>
                          <a:rPr lang="en-US" altLang="zh-CN" sz="2800" i="1">
                            <a:solidFill>
                              <a:srgbClr val="0000FF"/>
                            </a:solidFill>
                            <a:latin typeface="Cambria Math" panose="02040503050406030204" pitchFamily="18" charset="0"/>
                          </a:rPr>
                          <m:t>2</m:t>
                        </m:r>
                      </m:sup>
                    </m:sSup>
                  </m:oMath>
                </a14:m>
                <a:r>
                  <a:rPr lang="zh-CN" altLang="en-US" sz="2800" dirty="0">
                    <a:solidFill>
                      <a:srgbClr val="0000FF"/>
                    </a:solidFill>
                    <a:latin typeface="+mn-lt"/>
                    <a:ea typeface="+mn-ea"/>
                  </a:rPr>
                  <a:t>代入</a:t>
                </a:r>
                <a14:m>
                  <m:oMath xmlns:m="http://schemas.openxmlformats.org/officeDocument/2006/math">
                    <m:r>
                      <a:rPr lang="en-US" altLang="zh-CN" sz="2800" i="1">
                        <a:solidFill>
                          <a:srgbClr val="0000FF"/>
                        </a:solidFill>
                        <a:latin typeface="Cambria Math" panose="02040503050406030204" pitchFamily="18" charset="0"/>
                      </a:rPr>
                      <m:t>𝑦</m:t>
                    </m:r>
                    <m:r>
                      <a:rPr lang="en-US" altLang="zh-CN" sz="2800" i="1">
                        <a:solidFill>
                          <a:srgbClr val="0000FF"/>
                        </a:solidFill>
                        <a:latin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𝑥</m:t>
                        </m:r>
                      </m:e>
                      <m:sup>
                        <m:r>
                          <a:rPr lang="en-US" altLang="zh-CN" sz="2800" i="1">
                            <a:solidFill>
                              <a:srgbClr val="0000FF"/>
                            </a:solidFill>
                            <a:latin typeface="Cambria Math" panose="02040503050406030204" pitchFamily="18" charset="0"/>
                          </a:rPr>
                          <m:t>3</m:t>
                        </m:r>
                      </m:sup>
                    </m:sSup>
                    <m:r>
                      <a:rPr lang="en-US" altLang="zh-CN" sz="2800" i="1">
                        <a:solidFill>
                          <a:srgbClr val="0000FF"/>
                        </a:solidFill>
                        <a:latin typeface="Cambria Math" panose="02040503050406030204" pitchFamily="18" charset="0"/>
                      </a:rPr>
                      <m:t>/320</m:t>
                    </m:r>
                  </m:oMath>
                </a14:m>
                <a:r>
                  <a:rPr lang="zh-CN" altLang="en-US" sz="2800" dirty="0">
                    <a:solidFill>
                      <a:srgbClr val="0000FF"/>
                    </a:solidFill>
                    <a:latin typeface="+mn-lt"/>
                    <a:ea typeface="+mn-ea"/>
                  </a:rPr>
                  <a:t>，即得</a:t>
                </a:r>
              </a:p>
            </p:txBody>
          </p:sp>
        </mc:Choice>
        <mc:Fallback xmlns="">
          <p:sp>
            <p:nvSpPr>
              <p:cNvPr id="26" name="矩形 4"/>
              <p:cNvSpPr>
                <a:spLocks noRot="1" noChangeAspect="1" noMove="1" noResize="1" noEditPoints="1" noAdjustHandles="1" noChangeArrowheads="1" noChangeShapeType="1" noTextEdit="1"/>
              </p:cNvSpPr>
              <p:nvPr/>
            </p:nvSpPr>
            <p:spPr bwMode="auto">
              <a:xfrm>
                <a:off x="1652835" y="2919597"/>
                <a:ext cx="10034340" cy="954107"/>
              </a:xfrm>
              <a:prstGeom prst="rect">
                <a:avLst/>
              </a:prstGeom>
              <a:blipFill>
                <a:blip r:embed="rId4"/>
                <a:stretch>
                  <a:fillRect l="-1215" t="-7051" b="-17308"/>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4"/>
              <p:cNvSpPr>
                <a:spLocks noChangeArrowheads="1"/>
              </p:cNvSpPr>
              <p:nvPr/>
            </p:nvSpPr>
            <p:spPr bwMode="auto">
              <a:xfrm>
                <a:off x="1653657" y="4830633"/>
                <a:ext cx="10034340" cy="523220"/>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spcBef>
                    <a:spcPct val="50000"/>
                  </a:spcBef>
                </a:pPr>
                <a:r>
                  <a:rPr lang="zh-CN" altLang="en-US" sz="2800" dirty="0">
                    <a:solidFill>
                      <a:srgbClr val="0000FF"/>
                    </a:solidFill>
                    <a:latin typeface="+mn-lt"/>
                    <a:ea typeface="+mn-ea"/>
                  </a:rPr>
                  <a:t>将</a:t>
                </a:r>
                <a14:m>
                  <m:oMath xmlns:m="http://schemas.openxmlformats.org/officeDocument/2006/math">
                    <m:r>
                      <a:rPr lang="en-US" altLang="zh-CN" sz="2800" b="0" i="1" smtClean="0">
                        <a:solidFill>
                          <a:srgbClr val="0000FF"/>
                        </a:solidFill>
                        <a:latin typeface="Cambria Math" panose="02040503050406030204" pitchFamily="18" charset="0"/>
                      </a:rPr>
                      <m:t>𝑡</m:t>
                    </m:r>
                    <m:r>
                      <a:rPr lang="en-US" altLang="zh-CN" sz="2800" b="0" i="0" smtClean="0">
                        <a:solidFill>
                          <a:srgbClr val="0000FF"/>
                        </a:solidFill>
                        <a:latin typeface="Cambria Math" panose="02040503050406030204" pitchFamily="18" charset="0"/>
                      </a:rPr>
                      <m:t>=</m:t>
                    </m:r>
                    <m:r>
                      <a:rPr lang="en-US" altLang="zh-CN" sz="2800">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rPr>
                      <m:t>𝑠</m:t>
                    </m:r>
                  </m:oMath>
                </a14:m>
                <a:r>
                  <a:rPr lang="zh-CN" altLang="en-US" sz="2800" dirty="0">
                    <a:solidFill>
                      <a:srgbClr val="0000FF"/>
                    </a:solidFill>
                    <a:latin typeface="+mn-lt"/>
                    <a:ea typeface="+mn-ea"/>
                  </a:rPr>
                  <a:t>和</a:t>
                </a:r>
                <a14:m>
                  <m:oMath xmlns:m="http://schemas.openxmlformats.org/officeDocument/2006/math">
                    <m:r>
                      <a:rPr lang="en-US" altLang="zh-CN" sz="2800" i="1">
                        <a:solidFill>
                          <a:srgbClr val="0000FF"/>
                        </a:solidFill>
                        <a:latin typeface="Cambria Math" panose="02040503050406030204" pitchFamily="18" charset="0"/>
                      </a:rPr>
                      <m:t>𝑡</m:t>
                    </m:r>
                    <m:r>
                      <a:rPr lang="en-US" altLang="zh-CN" sz="2800">
                        <a:solidFill>
                          <a:srgbClr val="0000FF"/>
                        </a:solidFill>
                        <a:latin typeface="Cambria Math" panose="02040503050406030204" pitchFamily="18" charset="0"/>
                      </a:rPr>
                      <m:t>=</m:t>
                    </m:r>
                    <m:r>
                      <a:rPr lang="en-US" altLang="zh-CN" sz="2800" b="0" i="0" smtClean="0">
                        <a:solidFill>
                          <a:srgbClr val="0000FF"/>
                        </a:solidFill>
                        <a:latin typeface="Cambria Math" panose="02040503050406030204" pitchFamily="18" charset="0"/>
                      </a:rPr>
                      <m:t>4</m:t>
                    </m:r>
                    <m:r>
                      <a:rPr lang="en-US" altLang="zh-CN" sz="2800" i="1">
                        <a:solidFill>
                          <a:srgbClr val="0000FF"/>
                        </a:solidFill>
                        <a:latin typeface="Cambria Math" panose="02040503050406030204" pitchFamily="18" charset="0"/>
                      </a:rPr>
                      <m:t>𝑠</m:t>
                    </m:r>
                  </m:oMath>
                </a14:m>
                <a:r>
                  <a:rPr lang="zh-CN" altLang="en-US" sz="2800" dirty="0">
                    <a:solidFill>
                      <a:srgbClr val="0000FF"/>
                    </a:solidFill>
                    <a:latin typeface="+mn-lt"/>
                    <a:ea typeface="+mn-ea"/>
                  </a:rPr>
                  <a:t>先后代入下列运动方程：</a:t>
                </a:r>
              </a:p>
            </p:txBody>
          </p:sp>
        </mc:Choice>
        <mc:Fallback xmlns="">
          <p:sp>
            <p:nvSpPr>
              <p:cNvPr id="27" name="矩形 4"/>
              <p:cNvSpPr>
                <a:spLocks noRot="1" noChangeAspect="1" noMove="1" noResize="1" noEditPoints="1" noAdjustHandles="1" noChangeArrowheads="1" noChangeShapeType="1" noTextEdit="1"/>
              </p:cNvSpPr>
              <p:nvPr/>
            </p:nvSpPr>
            <p:spPr bwMode="auto">
              <a:xfrm>
                <a:off x="1653657" y="4830633"/>
                <a:ext cx="10034340" cy="523220"/>
              </a:xfrm>
              <a:prstGeom prst="rect">
                <a:avLst/>
              </a:prstGeom>
              <a:blipFill>
                <a:blip r:embed="rId5"/>
                <a:stretch>
                  <a:fillRect l="-1215" t="-11628" b="-31395"/>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6415861" y="5379979"/>
                <a:ext cx="1560555" cy="95692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j-ea"/>
                        </a:rPr>
                        <m:t>𝑦</m:t>
                      </m:r>
                      <m:r>
                        <a:rPr lang="en-US" altLang="zh-CN" sz="2800" b="0" i="1" smtClean="0">
                          <a:solidFill>
                            <a:srgbClr val="0000FF"/>
                          </a:solidFill>
                          <a:latin typeface="Cambria Math" panose="02040503050406030204" pitchFamily="18" charset="0"/>
                          <a:ea typeface="+mj-ea"/>
                        </a:rPr>
                        <m:t>=</m:t>
                      </m:r>
                      <m:f>
                        <m:fPr>
                          <m:ctrlPr>
                            <a:rPr lang="en-US" altLang="zh-CN" sz="2800" b="0" i="1" smtClean="0">
                              <a:solidFill>
                                <a:srgbClr val="0000FF"/>
                              </a:solidFill>
                              <a:latin typeface="Cambria Math" panose="02040503050406030204" pitchFamily="18" charset="0"/>
                              <a:ea typeface="+mj-ea"/>
                            </a:rPr>
                          </m:ctrlPr>
                        </m:fPr>
                        <m:num>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𝑡</m:t>
                              </m:r>
                            </m:e>
                            <m:sup>
                              <m:r>
                                <a:rPr lang="en-US" altLang="zh-CN" sz="2800" b="0" i="1" smtClean="0">
                                  <a:solidFill>
                                    <a:srgbClr val="0000FF"/>
                                  </a:solidFill>
                                  <a:latin typeface="Cambria Math" panose="02040503050406030204" pitchFamily="18" charset="0"/>
                                </a:rPr>
                                <m:t>6</m:t>
                              </m:r>
                            </m:sup>
                          </m:sSup>
                        </m:num>
                        <m:den>
                          <m:r>
                            <a:rPr lang="en-US" altLang="zh-CN" sz="2800" b="0" i="1" smtClean="0">
                              <a:solidFill>
                                <a:srgbClr val="0000FF"/>
                              </a:solidFill>
                              <a:latin typeface="Cambria Math" panose="02040503050406030204" pitchFamily="18" charset="0"/>
                              <a:ea typeface="+mj-ea"/>
                            </a:rPr>
                            <m:t>320</m:t>
                          </m:r>
                        </m:den>
                      </m:f>
                    </m:oMath>
                  </m:oMathPara>
                </a14:m>
                <a:endParaRPr lang="zh-CN" altLang="en-US" sz="2800" dirty="0">
                  <a:latin typeface="+mj-ea"/>
                  <a:ea typeface="+mj-ea"/>
                </a:endParaRPr>
              </a:p>
            </p:txBody>
          </p:sp>
        </mc:Choice>
        <mc:Fallback xmlns="">
          <p:sp>
            <p:nvSpPr>
              <p:cNvPr id="28" name="矩形 27"/>
              <p:cNvSpPr>
                <a:spLocks noRot="1" noChangeAspect="1" noMove="1" noResize="1" noEditPoints="1" noAdjustHandles="1" noChangeArrowheads="1" noChangeShapeType="1" noTextEdit="1"/>
              </p:cNvSpPr>
              <p:nvPr/>
            </p:nvSpPr>
            <p:spPr>
              <a:xfrm>
                <a:off x="6415861" y="5379979"/>
                <a:ext cx="1560555" cy="95692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4458522" y="5596833"/>
                <a:ext cx="128137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𝑥</m:t>
                      </m:r>
                      <m:r>
                        <a:rPr lang="en-US" altLang="zh-CN" sz="2800" i="1">
                          <a:solidFill>
                            <a:srgbClr val="0000FF"/>
                          </a:solidFill>
                          <a:latin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𝑡</m:t>
                          </m:r>
                        </m:e>
                        <m:sup>
                          <m:r>
                            <a:rPr lang="en-US" altLang="zh-CN" sz="2800" i="1">
                              <a:solidFill>
                                <a:srgbClr val="0000FF"/>
                              </a:solidFill>
                              <a:latin typeface="Cambria Math" panose="02040503050406030204" pitchFamily="18" charset="0"/>
                            </a:rPr>
                            <m:t>2</m:t>
                          </m:r>
                        </m:sup>
                      </m:sSup>
                    </m:oMath>
                  </m:oMathPara>
                </a14:m>
                <a:endParaRPr lang="zh-CN" altLang="en-US" sz="2800" dirty="0"/>
              </a:p>
            </p:txBody>
          </p:sp>
        </mc:Choice>
        <mc:Fallback xmlns="">
          <p:sp>
            <p:nvSpPr>
              <p:cNvPr id="4" name="矩形 3"/>
              <p:cNvSpPr>
                <a:spLocks noRot="1" noChangeAspect="1" noMove="1" noResize="1" noEditPoints="1" noAdjustHandles="1" noChangeArrowheads="1" noChangeShapeType="1" noTextEdit="1"/>
              </p:cNvSpPr>
              <p:nvPr/>
            </p:nvSpPr>
            <p:spPr>
              <a:xfrm>
                <a:off x="4458522" y="5596833"/>
                <a:ext cx="1281376" cy="523220"/>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31819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left)">
                                      <p:cBhvr>
                                        <p:cTn id="3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P spid="26" grpId="0"/>
      <p:bldP spid="27" grpId="0"/>
      <p:bldP spid="28" grpId="0"/>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8"/>
          <p:cNvGrpSpPr>
            <a:grpSpLocks/>
          </p:cNvGrpSpPr>
          <p:nvPr/>
        </p:nvGrpSpPr>
        <p:grpSpPr bwMode="auto">
          <a:xfrm>
            <a:off x="1462336" y="531223"/>
            <a:ext cx="1295400" cy="838200"/>
            <a:chOff x="0" y="0"/>
            <a:chExt cx="816" cy="528"/>
          </a:xfrm>
        </p:grpSpPr>
        <p:sp>
          <p:nvSpPr>
            <p:cNvPr id="19" name="AutoShape 19"/>
            <p:cNvSpPr>
              <a:spLocks noChangeArrowheads="1"/>
            </p:cNvSpPr>
            <p:nvPr/>
          </p:nvSpPr>
          <p:spPr bwMode="auto">
            <a:xfrm>
              <a:off x="0" y="0"/>
              <a:ext cx="816" cy="528"/>
            </a:xfrm>
            <a:prstGeom prst="horizontalScroll">
              <a:avLst>
                <a:gd name="adj" fmla="val 12500"/>
              </a:avLst>
            </a:prstGeom>
            <a:gradFill rotWithShape="0">
              <a:gsLst>
                <a:gs pos="0">
                  <a:schemeClr val="accent1"/>
                </a:gs>
                <a:gs pos="50000">
                  <a:schemeClr val="bg1"/>
                </a:gs>
                <a:gs pos="100000">
                  <a:schemeClr val="accent1"/>
                </a:gs>
              </a:gsLst>
              <a:lin ang="5400000" scaled="1"/>
            </a:gradFill>
            <a:ln w="9525" cmpd="sng">
              <a:solidFill>
                <a:schemeClr val="tx1"/>
              </a:solidFill>
              <a:round/>
              <a:headEnd/>
              <a:tailEnd/>
            </a:ln>
            <a:effectLst>
              <a:outerShdw dist="107763" dir="13500000" algn="ctr" rotWithShape="0">
                <a:srgbClr val="009900"/>
              </a:outerShdw>
            </a:effectLst>
          </p:spPr>
          <p:txBody>
            <a:bodyPr wrap="none" anchor="ctr"/>
            <a:lstStyle/>
            <a:p>
              <a:endParaRPr lang="zh-CN" altLang="en-US" sz="2800">
                <a:solidFill>
                  <a:srgbClr val="0000FF"/>
                </a:solidFill>
                <a:latin typeface="+mn-lt"/>
                <a:ea typeface="+mn-ea"/>
              </a:endParaRPr>
            </a:p>
          </p:txBody>
        </p:sp>
        <p:sp>
          <p:nvSpPr>
            <p:cNvPr id="20" name="Text Box 20"/>
            <p:cNvSpPr txBox="1">
              <a:spLocks noChangeArrowheads="1"/>
            </p:cNvSpPr>
            <p:nvPr/>
          </p:nvSpPr>
          <p:spPr bwMode="auto">
            <a:xfrm>
              <a:off x="120" y="112"/>
              <a:ext cx="69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800" dirty="0">
                  <a:solidFill>
                    <a:srgbClr val="0000FF"/>
                  </a:solidFill>
                  <a:latin typeface="+mn-ea"/>
                  <a:ea typeface="+mn-ea"/>
                </a:rPr>
                <a:t>例</a:t>
              </a:r>
              <a:r>
                <a:rPr lang="en-US" altLang="zh-CN" sz="2800" dirty="0">
                  <a:solidFill>
                    <a:srgbClr val="0000FF"/>
                  </a:solidFill>
                  <a:latin typeface="+mn-ea"/>
                  <a:ea typeface="+mn-ea"/>
                </a:rPr>
                <a:t>1.2</a:t>
              </a:r>
              <a:endParaRPr lang="zh-CN" altLang="zh-CN" sz="2800" dirty="0">
                <a:solidFill>
                  <a:srgbClr val="0000FF"/>
                </a:solidFill>
                <a:latin typeface="+mn-ea"/>
                <a:ea typeface="+mn-ea"/>
              </a:endParaRPr>
            </a:p>
          </p:txBody>
        </p:sp>
      </p:grpSp>
      <mc:AlternateContent xmlns:mc="http://schemas.openxmlformats.org/markup-compatibility/2006" xmlns:a14="http://schemas.microsoft.com/office/drawing/2010/main">
        <mc:Choice Requires="a14">
          <p:sp>
            <p:nvSpPr>
              <p:cNvPr id="24" name="Text Box 3"/>
              <p:cNvSpPr txBox="1">
                <a:spLocks noChangeArrowheads="1"/>
              </p:cNvSpPr>
              <p:nvPr/>
            </p:nvSpPr>
            <p:spPr bwMode="auto">
              <a:xfrm>
                <a:off x="1652835" y="1545691"/>
                <a:ext cx="10034340" cy="523220"/>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wrap="square">
                <a:spAutoFit/>
              </a:bodyPr>
              <a:lstStyle/>
              <a:p>
                <a:pPr algn="just">
                  <a:spcBef>
                    <a:spcPct val="50000"/>
                  </a:spcBef>
                </a:pPr>
                <a:r>
                  <a:rPr lang="zh-CN" altLang="en-US" sz="2800" dirty="0">
                    <a:solidFill>
                      <a:srgbClr val="0000FF"/>
                    </a:solidFill>
                    <a:latin typeface="+mn-lt"/>
                    <a:ea typeface="+mn-ea"/>
                  </a:rPr>
                  <a:t>求得</a:t>
                </a:r>
                <a14:m>
                  <m:oMath xmlns:m="http://schemas.openxmlformats.org/officeDocument/2006/math">
                    <m:r>
                      <a:rPr lang="en-US" altLang="zh-CN" sz="2800" i="1">
                        <a:solidFill>
                          <a:srgbClr val="0000FF"/>
                        </a:solidFill>
                        <a:latin typeface="Cambria Math" panose="02040503050406030204" pitchFamily="18" charset="0"/>
                      </a:rPr>
                      <m:t>𝑡</m:t>
                    </m:r>
                    <m:r>
                      <a:rPr lang="en-US" altLang="zh-CN" sz="2800">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rPr>
                      <m:t>𝑠</m:t>
                    </m:r>
                  </m:oMath>
                </a14:m>
                <a:r>
                  <a:rPr lang="zh-CN" altLang="en-US" sz="2800" dirty="0">
                    <a:solidFill>
                      <a:srgbClr val="0000FF"/>
                    </a:solidFill>
                    <a:latin typeface="+mn-lt"/>
                    <a:ea typeface="+mn-ea"/>
                  </a:rPr>
                  <a:t>时刻，</a:t>
                </a:r>
                <a:r>
                  <a:rPr lang="en-US" altLang="zh-CN" sz="2800" dirty="0">
                    <a:solidFill>
                      <a:srgbClr val="0000FF"/>
                    </a:solidFill>
                  </a:rPr>
                  <a:t> </a:t>
                </a:r>
                <a14:m>
                  <m:oMath xmlns:m="http://schemas.openxmlformats.org/officeDocument/2006/math">
                    <m:r>
                      <a:rPr lang="en-US" altLang="zh-CN" sz="2800" b="0" i="1" smtClean="0">
                        <a:solidFill>
                          <a:srgbClr val="0000FF"/>
                        </a:solidFill>
                        <a:latin typeface="Cambria Math" panose="02040503050406030204" pitchFamily="18" charset="0"/>
                      </a:rPr>
                      <m:t>𝑥</m:t>
                    </m:r>
                    <m:r>
                      <a:rPr lang="en-US" altLang="zh-CN" sz="2800">
                        <a:solidFill>
                          <a:srgbClr val="0000FF"/>
                        </a:solidFill>
                        <a:latin typeface="Cambria Math" panose="02040503050406030204" pitchFamily="18" charset="0"/>
                      </a:rPr>
                      <m:t>=</m:t>
                    </m:r>
                    <m:r>
                      <a:rPr lang="en-US" altLang="zh-CN" sz="2800" b="0" i="0" smtClean="0">
                        <a:solidFill>
                          <a:srgbClr val="0000FF"/>
                        </a:solidFill>
                        <a:latin typeface="Cambria Math" panose="02040503050406030204" pitchFamily="18" charset="0"/>
                      </a:rPr>
                      <m:t>4.0</m:t>
                    </m:r>
                    <m:r>
                      <a:rPr lang="en-US" altLang="zh-CN" sz="2800" b="0" i="1" smtClean="0">
                        <a:solidFill>
                          <a:srgbClr val="0000FF"/>
                        </a:solidFill>
                        <a:latin typeface="Cambria Math" panose="02040503050406030204" pitchFamily="18" charset="0"/>
                      </a:rPr>
                      <m:t>𝑐𝑚</m:t>
                    </m:r>
                  </m:oMath>
                </a14:m>
                <a:r>
                  <a:rPr lang="zh-CN" altLang="en-US" sz="2800" dirty="0">
                    <a:solidFill>
                      <a:srgbClr val="0000FF"/>
                    </a:solidFill>
                    <a:latin typeface="+mn-lt"/>
                    <a:ea typeface="+mn-ea"/>
                  </a:rPr>
                  <a:t>，</a:t>
                </a:r>
                <a14:m>
                  <m:oMath xmlns:m="http://schemas.openxmlformats.org/officeDocument/2006/math">
                    <m:r>
                      <a:rPr lang="en-US" altLang="zh-CN" sz="2800" b="0" i="1" smtClean="0">
                        <a:solidFill>
                          <a:srgbClr val="0000FF"/>
                        </a:solidFill>
                        <a:latin typeface="Cambria Math" panose="02040503050406030204" pitchFamily="18" charset="0"/>
                      </a:rPr>
                      <m:t>𝑦</m:t>
                    </m:r>
                    <m:r>
                      <a:rPr lang="en-US" altLang="zh-CN" sz="2800">
                        <a:solidFill>
                          <a:srgbClr val="0000FF"/>
                        </a:solidFill>
                        <a:latin typeface="Cambria Math" panose="02040503050406030204" pitchFamily="18" charset="0"/>
                      </a:rPr>
                      <m:t>=0</m:t>
                    </m:r>
                    <m:r>
                      <a:rPr lang="en-US" altLang="zh-CN" sz="2800" b="0" i="0" smtClean="0">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rPr>
                      <m:t>𝑐𝑚</m:t>
                    </m:r>
                  </m:oMath>
                </a14:m>
                <a:r>
                  <a:rPr lang="en-US" altLang="zh-CN" sz="2800" dirty="0">
                    <a:solidFill>
                      <a:srgbClr val="0000FF"/>
                    </a:solidFill>
                    <a:latin typeface="+mn-lt"/>
                    <a:ea typeface="+mn-ea"/>
                  </a:rPr>
                  <a:t>.</a:t>
                </a:r>
              </a:p>
            </p:txBody>
          </p:sp>
        </mc:Choice>
        <mc:Fallback xmlns="">
          <p:sp>
            <p:nvSpPr>
              <p:cNvPr id="24" name="Text Box 3"/>
              <p:cNvSpPr txBox="1">
                <a:spLocks noRot="1" noChangeAspect="1" noMove="1" noResize="1" noEditPoints="1" noAdjustHandles="1" noChangeArrowheads="1" noChangeShapeType="1" noTextEdit="1"/>
              </p:cNvSpPr>
              <p:nvPr/>
            </p:nvSpPr>
            <p:spPr bwMode="auto">
              <a:xfrm>
                <a:off x="1652835" y="1545691"/>
                <a:ext cx="10034340" cy="523220"/>
              </a:xfrm>
              <a:prstGeom prst="rect">
                <a:avLst/>
              </a:prstGeom>
              <a:blipFill>
                <a:blip r:embed="rId2"/>
                <a:stretch>
                  <a:fillRect l="-1215" t="-12941" b="-32941"/>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4"/>
              <p:cNvSpPr>
                <a:spLocks noChangeArrowheads="1"/>
              </p:cNvSpPr>
              <p:nvPr/>
            </p:nvSpPr>
            <p:spPr bwMode="auto">
              <a:xfrm>
                <a:off x="1652835" y="2919597"/>
                <a:ext cx="5921672" cy="1815882"/>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spcBef>
                    <a:spcPct val="50000"/>
                  </a:spcBef>
                </a:pPr>
                <a:r>
                  <a:rPr lang="zh-CN" altLang="en-US" sz="2800" dirty="0">
                    <a:solidFill>
                      <a:srgbClr val="0000FF"/>
                    </a:solidFill>
                    <a:latin typeface="+mn-lt"/>
                    <a:ea typeface="+mn-ea"/>
                  </a:rPr>
                  <a:t>这表明质点在这段时间内由点</a:t>
                </a:r>
                <a14:m>
                  <m:oMath xmlns:m="http://schemas.openxmlformats.org/officeDocument/2006/math">
                    <m:r>
                      <a:rPr lang="en-US" altLang="zh-CN" sz="2800" b="0" i="1" smtClean="0">
                        <a:solidFill>
                          <a:srgbClr val="0000FF"/>
                        </a:solidFill>
                        <a:latin typeface="Cambria Math" panose="02040503050406030204" pitchFamily="18" charset="0"/>
                      </a:rPr>
                      <m:t>𝐴</m:t>
                    </m:r>
                    <m:r>
                      <a:rPr lang="en-US" altLang="zh-CN" sz="2800" b="0" i="1" smtClean="0">
                        <a:solidFill>
                          <a:srgbClr val="0000FF"/>
                        </a:solidFill>
                        <a:latin typeface="Cambria Math" panose="02040503050406030204" pitchFamily="18" charset="0"/>
                      </a:rPr>
                      <m:t>(4.0,0.2)</m:t>
                    </m:r>
                  </m:oMath>
                </a14:m>
                <a:r>
                  <a:rPr lang="zh-CN" altLang="en-US" sz="2800" dirty="0">
                    <a:solidFill>
                      <a:srgbClr val="0000FF"/>
                    </a:solidFill>
                    <a:latin typeface="+mn-lt"/>
                    <a:ea typeface="+mn-ea"/>
                  </a:rPr>
                  <a:t>移至点</a:t>
                </a:r>
                <a14:m>
                  <m:oMath xmlns:m="http://schemas.openxmlformats.org/officeDocument/2006/math">
                    <m:r>
                      <a:rPr lang="en-US" altLang="zh-CN" sz="2800" b="0" i="1" smtClean="0">
                        <a:solidFill>
                          <a:srgbClr val="0000FF"/>
                        </a:solidFill>
                        <a:latin typeface="Cambria Math" panose="02040503050406030204" pitchFamily="18" charset="0"/>
                      </a:rPr>
                      <m:t>𝐵</m:t>
                    </m:r>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16</m:t>
                    </m:r>
                    <m:r>
                      <a:rPr lang="en-US" altLang="zh-CN" sz="2800" i="1">
                        <a:solidFill>
                          <a:srgbClr val="0000FF"/>
                        </a:solidFill>
                        <a:latin typeface="Cambria Math" panose="02040503050406030204" pitchFamily="18" charset="0"/>
                      </a:rPr>
                      <m:t>.0,</m:t>
                    </m:r>
                    <m:r>
                      <a:rPr lang="en-US" altLang="zh-CN" sz="2800" b="0" i="1" smtClean="0">
                        <a:solidFill>
                          <a:srgbClr val="0000FF"/>
                        </a:solidFill>
                        <a:latin typeface="Cambria Math" panose="02040503050406030204" pitchFamily="18" charset="0"/>
                      </a:rPr>
                      <m:t>12</m:t>
                    </m:r>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8</m:t>
                    </m:r>
                    <m:r>
                      <a:rPr lang="en-US" altLang="zh-CN" sz="2800" i="1">
                        <a:solidFill>
                          <a:srgbClr val="0000FF"/>
                        </a:solidFill>
                        <a:latin typeface="Cambria Math" panose="02040503050406030204" pitchFamily="18" charset="0"/>
                      </a:rPr>
                      <m:t>)</m:t>
                    </m:r>
                  </m:oMath>
                </a14:m>
                <a:r>
                  <a:rPr lang="zh-CN" altLang="en-US" sz="2800" dirty="0">
                    <a:solidFill>
                      <a:srgbClr val="0000FF"/>
                    </a:solidFill>
                    <a:latin typeface="+mn-lt"/>
                    <a:ea typeface="+mn-ea"/>
                  </a:rPr>
                  <a:t>，如图所示，位移</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𝑟</m:t>
                        </m:r>
                      </m:e>
                    </m:acc>
                  </m:oMath>
                </a14:m>
                <a:r>
                  <a:rPr lang="zh-CN" altLang="en-US" sz="2800" dirty="0">
                    <a:solidFill>
                      <a:srgbClr val="0000FF"/>
                    </a:solidFill>
                    <a:latin typeface="+mn-lt"/>
                    <a:ea typeface="+mn-ea"/>
                  </a:rPr>
                  <a:t>在</a:t>
                </a:r>
                <a14:m>
                  <m:oMath xmlns:m="http://schemas.openxmlformats.org/officeDocument/2006/math">
                    <m:r>
                      <a:rPr lang="en-US" altLang="zh-CN" sz="2800" i="1">
                        <a:solidFill>
                          <a:srgbClr val="0000FF"/>
                        </a:solidFill>
                        <a:latin typeface="Cambria Math" panose="02040503050406030204" pitchFamily="18" charset="0"/>
                      </a:rPr>
                      <m:t>𝑥</m:t>
                    </m:r>
                  </m:oMath>
                </a14:m>
                <a:r>
                  <a:rPr lang="zh-CN" altLang="en-US" sz="2800" dirty="0">
                    <a:solidFill>
                      <a:srgbClr val="0000FF"/>
                    </a:solidFill>
                    <a:latin typeface="+mn-lt"/>
                    <a:ea typeface="+mn-ea"/>
                  </a:rPr>
                  <a:t>轴和</a:t>
                </a:r>
                <a14:m>
                  <m:oMath xmlns:m="http://schemas.openxmlformats.org/officeDocument/2006/math">
                    <m:r>
                      <a:rPr lang="en-US" altLang="zh-CN" sz="2800" i="1">
                        <a:solidFill>
                          <a:srgbClr val="0000FF"/>
                        </a:solidFill>
                        <a:latin typeface="Cambria Math" panose="02040503050406030204" pitchFamily="18" charset="0"/>
                      </a:rPr>
                      <m:t>𝑦</m:t>
                    </m:r>
                  </m:oMath>
                </a14:m>
                <a:r>
                  <a:rPr lang="zh-CN" altLang="en-US" sz="2800" dirty="0">
                    <a:solidFill>
                      <a:srgbClr val="0000FF"/>
                    </a:solidFill>
                    <a:latin typeface="+mn-lt"/>
                    <a:ea typeface="+mn-ea"/>
                  </a:rPr>
                  <a:t>轴上的分量大小</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𝑥</m:t>
                    </m:r>
                  </m:oMath>
                </a14:m>
                <a:r>
                  <a:rPr lang="zh-CN" altLang="en-US" sz="2800" dirty="0">
                    <a:solidFill>
                      <a:srgbClr val="0000FF"/>
                    </a:solidFill>
                    <a:latin typeface="+mn-lt"/>
                    <a:ea typeface="+mn-ea"/>
                  </a:rPr>
                  <a:t>，</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𝑦</m:t>
                    </m:r>
                  </m:oMath>
                </a14:m>
                <a:r>
                  <a:rPr lang="zh-CN" altLang="en-US" sz="2800" dirty="0">
                    <a:solidFill>
                      <a:srgbClr val="0000FF"/>
                    </a:solidFill>
                    <a:latin typeface="+mn-lt"/>
                    <a:ea typeface="+mn-ea"/>
                  </a:rPr>
                  <a:t>分别为</a:t>
                </a:r>
              </a:p>
            </p:txBody>
          </p:sp>
        </mc:Choice>
        <mc:Fallback xmlns="">
          <p:sp>
            <p:nvSpPr>
              <p:cNvPr id="26" name="矩形 4"/>
              <p:cNvSpPr>
                <a:spLocks noRot="1" noChangeAspect="1" noMove="1" noResize="1" noEditPoints="1" noAdjustHandles="1" noChangeArrowheads="1" noChangeShapeType="1" noTextEdit="1"/>
              </p:cNvSpPr>
              <p:nvPr/>
            </p:nvSpPr>
            <p:spPr bwMode="auto">
              <a:xfrm>
                <a:off x="1652835" y="2919597"/>
                <a:ext cx="5921672" cy="1815882"/>
              </a:xfrm>
              <a:prstGeom prst="rect">
                <a:avLst/>
              </a:prstGeom>
              <a:blipFill>
                <a:blip r:embed="rId3"/>
                <a:stretch>
                  <a:fillRect l="-2058" t="-3691" r="-2058" b="-8389"/>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1652835" y="2240384"/>
                <a:ext cx="10034340" cy="523220"/>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wrap="square">
                <a:spAutoFit/>
              </a:bodyPr>
              <a:lstStyle/>
              <a:p>
                <a:pPr algn="just">
                  <a:spcBef>
                    <a:spcPct val="50000"/>
                  </a:spcBef>
                </a:pPr>
                <a14:m>
                  <m:oMath xmlns:m="http://schemas.openxmlformats.org/officeDocument/2006/math">
                    <m:r>
                      <a:rPr lang="en-US" altLang="zh-CN" sz="2800" i="1" smtClean="0">
                        <a:solidFill>
                          <a:srgbClr val="0000FF"/>
                        </a:solidFill>
                        <a:latin typeface="Cambria Math" panose="02040503050406030204" pitchFamily="18" charset="0"/>
                      </a:rPr>
                      <m:t>𝑡</m:t>
                    </m:r>
                    <m:r>
                      <a:rPr lang="en-US" altLang="zh-CN" sz="2800">
                        <a:solidFill>
                          <a:srgbClr val="0000FF"/>
                        </a:solidFill>
                        <a:latin typeface="Cambria Math" panose="02040503050406030204" pitchFamily="18" charset="0"/>
                      </a:rPr>
                      <m:t>=4</m:t>
                    </m:r>
                    <m:r>
                      <a:rPr lang="en-US" altLang="zh-CN" sz="2800" i="1">
                        <a:solidFill>
                          <a:srgbClr val="0000FF"/>
                        </a:solidFill>
                        <a:latin typeface="Cambria Math" panose="02040503050406030204" pitchFamily="18" charset="0"/>
                      </a:rPr>
                      <m:t>𝑠</m:t>
                    </m:r>
                  </m:oMath>
                </a14:m>
                <a:r>
                  <a:rPr lang="zh-CN" altLang="en-US" sz="2800" dirty="0">
                    <a:solidFill>
                      <a:srgbClr val="0000FF"/>
                    </a:solidFill>
                    <a:latin typeface="+mn-lt"/>
                    <a:ea typeface="+mn-ea"/>
                  </a:rPr>
                  <a:t>时刻，</a:t>
                </a:r>
                <a14:m>
                  <m:oMath xmlns:m="http://schemas.openxmlformats.org/officeDocument/2006/math">
                    <m:r>
                      <a:rPr lang="en-US" altLang="zh-CN" sz="2800" i="1">
                        <a:solidFill>
                          <a:srgbClr val="0000FF"/>
                        </a:solidFill>
                        <a:latin typeface="Cambria Math" panose="02040503050406030204" pitchFamily="18" charset="0"/>
                      </a:rPr>
                      <m:t>𝑥</m:t>
                    </m:r>
                    <m:r>
                      <a:rPr lang="en-US" altLang="zh-CN" sz="2800">
                        <a:solidFill>
                          <a:srgbClr val="0000FF"/>
                        </a:solidFill>
                        <a:latin typeface="Cambria Math" panose="02040503050406030204" pitchFamily="18" charset="0"/>
                      </a:rPr>
                      <m:t>=</m:t>
                    </m:r>
                    <m:r>
                      <a:rPr lang="en-US" altLang="zh-CN" sz="2800" b="0" i="0" smtClean="0">
                        <a:solidFill>
                          <a:srgbClr val="0000FF"/>
                        </a:solidFill>
                        <a:latin typeface="Cambria Math" panose="02040503050406030204" pitchFamily="18" charset="0"/>
                      </a:rPr>
                      <m:t>16</m:t>
                    </m:r>
                    <m:r>
                      <a:rPr lang="en-US" altLang="zh-CN" sz="2800">
                        <a:solidFill>
                          <a:srgbClr val="0000FF"/>
                        </a:solidFill>
                        <a:latin typeface="Cambria Math" panose="02040503050406030204" pitchFamily="18" charset="0"/>
                      </a:rPr>
                      <m:t>.0</m:t>
                    </m:r>
                    <m:r>
                      <a:rPr lang="en-US" altLang="zh-CN" sz="2800" i="1">
                        <a:solidFill>
                          <a:srgbClr val="0000FF"/>
                        </a:solidFill>
                        <a:latin typeface="Cambria Math" panose="02040503050406030204" pitchFamily="18" charset="0"/>
                      </a:rPr>
                      <m:t>𝑐𝑚</m:t>
                    </m:r>
                  </m:oMath>
                </a14:m>
                <a:r>
                  <a:rPr lang="zh-CN" altLang="en-US" sz="2800" dirty="0">
                    <a:solidFill>
                      <a:srgbClr val="0000FF"/>
                    </a:solidFill>
                  </a:rPr>
                  <a:t>，</a:t>
                </a:r>
                <a14:m>
                  <m:oMath xmlns:m="http://schemas.openxmlformats.org/officeDocument/2006/math">
                    <m:r>
                      <a:rPr lang="en-US" altLang="zh-CN" sz="2800" i="1">
                        <a:solidFill>
                          <a:srgbClr val="0000FF"/>
                        </a:solidFill>
                        <a:latin typeface="Cambria Math" panose="02040503050406030204" pitchFamily="18" charset="0"/>
                      </a:rPr>
                      <m:t>𝑦</m:t>
                    </m:r>
                    <m:r>
                      <a:rPr lang="en-US" altLang="zh-CN" sz="2800">
                        <a:solidFill>
                          <a:srgbClr val="0000FF"/>
                        </a:solidFill>
                        <a:latin typeface="Cambria Math" panose="02040503050406030204" pitchFamily="18" charset="0"/>
                      </a:rPr>
                      <m:t>=</m:t>
                    </m:r>
                    <m:r>
                      <a:rPr lang="en-US" altLang="zh-CN" sz="2800" b="0" i="0" smtClean="0">
                        <a:solidFill>
                          <a:srgbClr val="0000FF"/>
                        </a:solidFill>
                        <a:latin typeface="Cambria Math" panose="02040503050406030204" pitchFamily="18" charset="0"/>
                      </a:rPr>
                      <m:t>12</m:t>
                    </m:r>
                    <m:r>
                      <a:rPr lang="en-US" altLang="zh-CN" sz="2800">
                        <a:solidFill>
                          <a:srgbClr val="0000FF"/>
                        </a:solidFill>
                        <a:latin typeface="Cambria Math" panose="02040503050406030204" pitchFamily="18" charset="0"/>
                      </a:rPr>
                      <m:t>.</m:t>
                    </m:r>
                    <m:r>
                      <a:rPr lang="en-US" altLang="zh-CN" sz="2800" b="0" i="0" smtClean="0">
                        <a:solidFill>
                          <a:srgbClr val="0000FF"/>
                        </a:solidFill>
                        <a:latin typeface="Cambria Math" panose="02040503050406030204" pitchFamily="18" charset="0"/>
                      </a:rPr>
                      <m:t>8</m:t>
                    </m:r>
                    <m:r>
                      <a:rPr lang="en-US" altLang="zh-CN" sz="2800" i="1">
                        <a:solidFill>
                          <a:srgbClr val="0000FF"/>
                        </a:solidFill>
                        <a:latin typeface="Cambria Math" panose="02040503050406030204" pitchFamily="18" charset="0"/>
                      </a:rPr>
                      <m:t>𝑐𝑚</m:t>
                    </m:r>
                  </m:oMath>
                </a14:m>
                <a:r>
                  <a:rPr lang="en-US" altLang="zh-CN" sz="2800" dirty="0">
                    <a:solidFill>
                      <a:srgbClr val="0000FF"/>
                    </a:solidFill>
                    <a:latin typeface="+mn-lt"/>
                    <a:ea typeface="+mn-ea"/>
                  </a:rPr>
                  <a:t>.</a:t>
                </a:r>
                <a:endParaRPr lang="zh-CN" altLang="en-US" sz="2800" dirty="0">
                  <a:solidFill>
                    <a:srgbClr val="0000FF"/>
                  </a:solidFill>
                  <a:latin typeface="+mn-lt"/>
                  <a:ea typeface="+mn-ea"/>
                </a:endParaRPr>
              </a:p>
            </p:txBody>
          </p:sp>
        </mc:Choice>
        <mc:Fallback xmlns="">
          <p:sp>
            <p:nvSpPr>
              <p:cNvPr id="2" name="矩形 1"/>
              <p:cNvSpPr>
                <a:spLocks noRot="1" noChangeAspect="1" noMove="1" noResize="1" noEditPoints="1" noAdjustHandles="1" noChangeArrowheads="1" noChangeShapeType="1" noTextEdit="1"/>
              </p:cNvSpPr>
              <p:nvPr/>
            </p:nvSpPr>
            <p:spPr>
              <a:xfrm>
                <a:off x="1652835" y="2240384"/>
                <a:ext cx="10034340" cy="523220"/>
              </a:xfrm>
              <a:prstGeom prst="rect">
                <a:avLst/>
              </a:prstGeom>
              <a:blipFill>
                <a:blip r:embed="rId4"/>
                <a:stretch>
                  <a:fillRect t="-16471" b="-34118"/>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p>
            </p:txBody>
          </p:sp>
        </mc:Fallback>
      </mc:AlternateContent>
      <p:pic>
        <p:nvPicPr>
          <p:cNvPr id="8" name="图片 7" descr="QQ图片20160303150555.png"/>
          <p:cNvPicPr>
            <a:picLocks noChangeAspect="1"/>
          </p:cNvPicPr>
          <p:nvPr/>
        </p:nvPicPr>
        <p:blipFill rotWithShape="1">
          <a:blip r:embed="rId5">
            <a:extLst>
              <a:ext uri="{28A0092B-C50C-407E-A947-70E740481C1C}">
                <a14:useLocalDpi xmlns:a14="http://schemas.microsoft.com/office/drawing/2010/main" val="0"/>
              </a:ext>
            </a:extLst>
          </a:blip>
          <a:srcRect t="4022" r="2845" b="15351"/>
          <a:stretch/>
        </p:blipFill>
        <p:spPr bwMode="auto">
          <a:xfrm>
            <a:off x="8008678" y="2763604"/>
            <a:ext cx="3678497" cy="3480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9" name="矩形 8"/>
              <p:cNvSpPr/>
              <p:nvPr/>
            </p:nvSpPr>
            <p:spPr>
              <a:xfrm>
                <a:off x="2908693" y="4891472"/>
                <a:ext cx="43446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𝑥</m:t>
                      </m:r>
                      <m:r>
                        <a:rPr lang="en-US" altLang="zh-CN" sz="2800" i="1">
                          <a:solidFill>
                            <a:srgbClr val="0000FF"/>
                          </a:solidFill>
                          <a:latin typeface="Cambria Math" panose="02040503050406030204" pitchFamily="18" charset="0"/>
                        </a:rPr>
                        <m:t>=16.0−4.0=12.0</m:t>
                      </m:r>
                      <m:r>
                        <a:rPr lang="en-US" altLang="zh-CN" sz="2800" b="0" i="1" smtClean="0">
                          <a:solidFill>
                            <a:srgbClr val="0000FF"/>
                          </a:solidFill>
                          <a:latin typeface="Cambria Math" panose="02040503050406030204" pitchFamily="18" charset="0"/>
                        </a:rPr>
                        <m:t>𝑐𝑚</m:t>
                      </m:r>
                    </m:oMath>
                  </m:oMathPara>
                </a14:m>
                <a:endParaRPr lang="zh-CN" altLang="en-US" sz="2800" dirty="0"/>
              </a:p>
            </p:txBody>
          </p:sp>
        </mc:Choice>
        <mc:Fallback xmlns="">
          <p:sp>
            <p:nvSpPr>
              <p:cNvPr id="9" name="矩形 8"/>
              <p:cNvSpPr>
                <a:spLocks noRot="1" noChangeAspect="1" noMove="1" noResize="1" noEditPoints="1" noAdjustHandles="1" noChangeArrowheads="1" noChangeShapeType="1" noTextEdit="1"/>
              </p:cNvSpPr>
              <p:nvPr/>
            </p:nvSpPr>
            <p:spPr>
              <a:xfrm>
                <a:off x="2908693" y="4891472"/>
                <a:ext cx="4344651"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908692" y="5414692"/>
                <a:ext cx="434952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𝑦</m:t>
                      </m:r>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12.8−0.2=12.6</m:t>
                      </m:r>
                      <m:r>
                        <a:rPr lang="en-US" altLang="zh-CN" sz="2800" b="0" i="1" smtClean="0">
                          <a:solidFill>
                            <a:srgbClr val="0000FF"/>
                          </a:solidFill>
                          <a:latin typeface="Cambria Math" panose="02040503050406030204" pitchFamily="18" charset="0"/>
                        </a:rPr>
                        <m:t>𝑐𝑚</m:t>
                      </m:r>
                    </m:oMath>
                  </m:oMathPara>
                </a14:m>
                <a:endParaRPr lang="zh-CN" altLang="en-US" sz="2800" dirty="0"/>
              </a:p>
            </p:txBody>
          </p:sp>
        </mc:Choice>
        <mc:Fallback xmlns="">
          <p:sp>
            <p:nvSpPr>
              <p:cNvPr id="10" name="矩形 9"/>
              <p:cNvSpPr>
                <a:spLocks noRot="1" noChangeAspect="1" noMove="1" noResize="1" noEditPoints="1" noAdjustHandles="1" noChangeArrowheads="1" noChangeShapeType="1" noTextEdit="1"/>
              </p:cNvSpPr>
              <p:nvPr/>
            </p:nvSpPr>
            <p:spPr>
              <a:xfrm>
                <a:off x="2908692" y="5414692"/>
                <a:ext cx="4349524" cy="523220"/>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67788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left)">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2" grpId="0"/>
      <p:bldP spid="9"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矩形 3"/>
              <p:cNvSpPr>
                <a:spLocks noChangeArrowheads="1"/>
              </p:cNvSpPr>
              <p:nvPr/>
            </p:nvSpPr>
            <p:spPr bwMode="auto">
              <a:xfrm>
                <a:off x="1928387" y="654407"/>
                <a:ext cx="4429125" cy="523220"/>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a:spcBef>
                    <a:spcPct val="50000"/>
                  </a:spcBef>
                </a:pPr>
                <a:r>
                  <a:rPr lang="zh-CN" altLang="en-US" sz="2800" dirty="0">
                    <a:solidFill>
                      <a:srgbClr val="0000FF"/>
                    </a:solidFill>
                    <a:latin typeface="+mn-lt"/>
                    <a:ea typeface="+mn-ea"/>
                  </a:rPr>
                  <a:t>由此算出位移</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𝑟</m:t>
                        </m:r>
                      </m:e>
                    </m:acc>
                  </m:oMath>
                </a14:m>
                <a:r>
                  <a:rPr lang="zh-CN" altLang="en-US" sz="2800" dirty="0">
                    <a:solidFill>
                      <a:srgbClr val="0000FF"/>
                    </a:solidFill>
                    <a:latin typeface="+mn-lt"/>
                    <a:ea typeface="+mn-ea"/>
                  </a:rPr>
                  <a:t>的量值为</a:t>
                </a:r>
              </a:p>
            </p:txBody>
          </p:sp>
        </mc:Choice>
        <mc:Fallback xmlns="">
          <p:sp>
            <p:nvSpPr>
              <p:cNvPr id="10" name="矩形 3"/>
              <p:cNvSpPr>
                <a:spLocks noRot="1" noChangeAspect="1" noMove="1" noResize="1" noEditPoints="1" noAdjustHandles="1" noChangeArrowheads="1" noChangeShapeType="1" noTextEdit="1"/>
              </p:cNvSpPr>
              <p:nvPr/>
            </p:nvSpPr>
            <p:spPr bwMode="auto">
              <a:xfrm>
                <a:off x="1928387" y="654407"/>
                <a:ext cx="4429125" cy="523220"/>
              </a:xfrm>
              <a:prstGeom prst="rect">
                <a:avLst/>
              </a:prstGeom>
              <a:blipFill>
                <a:blip r:embed="rId3"/>
                <a:stretch>
                  <a:fillRect l="-2751" t="-11628" b="-31395"/>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p>
            </p:txBody>
          </p:sp>
        </mc:Fallback>
      </mc:AlternateContent>
      <p:graphicFrame>
        <p:nvGraphicFramePr>
          <p:cNvPr id="11" name="Object 3"/>
          <p:cNvGraphicFramePr>
            <a:graphicFrameLocks noChangeAspect="1"/>
          </p:cNvGraphicFramePr>
          <p:nvPr>
            <p:extLst>
              <p:ext uri="{D42A27DB-BD31-4B8C-83A1-F6EECF244321}">
                <p14:modId xmlns:p14="http://schemas.microsoft.com/office/powerpoint/2010/main" val="2018835243"/>
              </p:ext>
            </p:extLst>
          </p:nvPr>
        </p:nvGraphicFramePr>
        <p:xfrm>
          <a:off x="4886326" y="3178175"/>
          <a:ext cx="1843087" cy="215900"/>
        </p:xfrm>
        <a:graphic>
          <a:graphicData uri="http://schemas.openxmlformats.org/presentationml/2006/ole">
            <mc:AlternateContent xmlns:mc="http://schemas.openxmlformats.org/markup-compatibility/2006">
              <mc:Choice xmlns:v="urn:schemas-microsoft-com:vml" Requires="v">
                <p:oleObj spid="_x0000_s116813" name="公式" r:id="rId4" imgW="114120" imgH="215640" progId="Equation.3">
                  <p:embed/>
                </p:oleObj>
              </mc:Choice>
              <mc:Fallback>
                <p:oleObj name="公式" r:id="rId4" imgW="114120" imgH="215640" progId="Equation.3">
                  <p:embed/>
                  <p:pic>
                    <p:nvPicPr>
                      <p:cNvPr id="6146"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6326" y="3178175"/>
                        <a:ext cx="1843087"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2" name="矩形 1"/>
              <p:cNvSpPr/>
              <p:nvPr/>
            </p:nvSpPr>
            <p:spPr>
              <a:xfrm>
                <a:off x="1928387" y="4013855"/>
                <a:ext cx="3988464" cy="523220"/>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txBody>
              <a:bodyPr wrap="square">
                <a:spAutoFit/>
              </a:bodyPr>
              <a:lstStyle/>
              <a:p>
                <a:pPr algn="just" eaLnBrk="0" hangingPunct="0">
                  <a:spcBef>
                    <a:spcPct val="50000"/>
                  </a:spcBef>
                </a:pPr>
                <a14:m>
                  <m:oMath xmlns:m="http://schemas.openxmlformats.org/officeDocument/2006/math">
                    <m:r>
                      <a:rPr lang="en-US" altLang="zh-CN" sz="2800" smtClean="0">
                        <a:solidFill>
                          <a:srgbClr val="0000FF"/>
                        </a:solidFill>
                        <a:latin typeface="Cambria Math" panose="02040503050406030204" pitchFamily="18" charset="0"/>
                        <a:ea typeface="+mn-ea"/>
                      </a:rPr>
                      <m:t>∆</m:t>
                    </m:r>
                    <m:acc>
                      <m:accPr>
                        <m:chr m:val="⃑"/>
                        <m:ctrlPr>
                          <a:rPr lang="en-US" altLang="zh-CN" sz="2800" i="1">
                            <a:solidFill>
                              <a:srgbClr val="0000FF"/>
                            </a:solidFill>
                            <a:latin typeface="Cambria Math" panose="02040503050406030204" pitchFamily="18" charset="0"/>
                            <a:ea typeface="+mn-ea"/>
                          </a:rPr>
                        </m:ctrlPr>
                      </m:accPr>
                      <m:e>
                        <m:r>
                          <a:rPr lang="en-US" altLang="zh-CN" sz="2800">
                            <a:solidFill>
                              <a:srgbClr val="0000FF"/>
                            </a:solidFill>
                            <a:latin typeface="Cambria Math" panose="02040503050406030204" pitchFamily="18" charset="0"/>
                            <a:ea typeface="+mn-ea"/>
                          </a:rPr>
                          <m:t>𝑟</m:t>
                        </m:r>
                      </m:e>
                    </m:acc>
                  </m:oMath>
                </a14:m>
                <a:r>
                  <a:rPr lang="zh-CN" altLang="en-US" sz="2800" dirty="0">
                    <a:solidFill>
                      <a:srgbClr val="0000FF"/>
                    </a:solidFill>
                    <a:latin typeface="+mn-lt"/>
                    <a:ea typeface="+mn-ea"/>
                  </a:rPr>
                  <a:t>与</a:t>
                </a:r>
                <a14:m>
                  <m:oMath xmlns:m="http://schemas.openxmlformats.org/officeDocument/2006/math">
                    <m:r>
                      <a:rPr lang="en-US" altLang="zh-CN" sz="2800" i="1">
                        <a:solidFill>
                          <a:srgbClr val="0000FF"/>
                        </a:solidFill>
                        <a:latin typeface="Cambria Math" panose="02040503050406030204" pitchFamily="18" charset="0"/>
                      </a:rPr>
                      <m:t>𝑥</m:t>
                    </m:r>
                  </m:oMath>
                </a14:m>
                <a:r>
                  <a:rPr lang="zh-CN" altLang="en-US" sz="2800" dirty="0">
                    <a:solidFill>
                      <a:srgbClr val="0000FF"/>
                    </a:solidFill>
                    <a:latin typeface="+mn-lt"/>
                    <a:ea typeface="+mn-ea"/>
                  </a:rPr>
                  <a:t>轴正方向的夹角为</a:t>
                </a:r>
                <a:endParaRPr lang="en-US" altLang="zh-CN" sz="2800" dirty="0">
                  <a:solidFill>
                    <a:srgbClr val="0000FF"/>
                  </a:solidFill>
                  <a:latin typeface="+mn-lt"/>
                  <a:ea typeface="+mn-ea"/>
                </a:endParaRPr>
              </a:p>
            </p:txBody>
          </p:sp>
        </mc:Choice>
        <mc:Fallback xmlns="">
          <p:sp>
            <p:nvSpPr>
              <p:cNvPr id="2" name="矩形 1"/>
              <p:cNvSpPr>
                <a:spLocks noRot="1" noChangeAspect="1" noMove="1" noResize="1" noEditPoints="1" noAdjustHandles="1" noChangeArrowheads="1" noChangeShapeType="1" noTextEdit="1"/>
              </p:cNvSpPr>
              <p:nvPr/>
            </p:nvSpPr>
            <p:spPr>
              <a:xfrm>
                <a:off x="1928387" y="4013855"/>
                <a:ext cx="3988464" cy="523220"/>
              </a:xfrm>
              <a:prstGeom prst="rect">
                <a:avLst/>
              </a:prstGeom>
              <a:blipFill>
                <a:blip r:embed="rId6"/>
                <a:stretch>
                  <a:fillRect t="-11628" r="-2290" b="-31395"/>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2537107" y="1422724"/>
                <a:ext cx="3820405" cy="614142"/>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d>
                        <m:dPr>
                          <m:begChr m:val="|"/>
                          <m:endChr m:val="|"/>
                          <m:ctrlPr>
                            <a:rPr lang="en-US" altLang="zh-CN" sz="2800" i="1" smtClean="0">
                              <a:solidFill>
                                <a:srgbClr val="0000FF"/>
                              </a:solidFill>
                              <a:latin typeface="Cambria Math" panose="02040503050406030204" pitchFamily="18" charset="0"/>
                              <a:ea typeface="+mn-ea"/>
                            </a:rPr>
                          </m:ctrlPr>
                        </m:dPr>
                        <m:e>
                          <m:r>
                            <a:rPr lang="en-US" altLang="zh-CN" sz="2800" i="1">
                              <a:solidFill>
                                <a:srgbClr val="0000FF"/>
                              </a:solidFill>
                              <a:latin typeface="Cambria Math" panose="02040503050406030204" pitchFamily="18" charset="0"/>
                            </a:rPr>
                            <m:t>∆</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𝑟</m:t>
                              </m:r>
                            </m:e>
                          </m:acc>
                        </m:e>
                      </m:d>
                      <m:r>
                        <a:rPr lang="en-US" altLang="zh-CN" sz="2800" b="0" i="1" smtClean="0">
                          <a:solidFill>
                            <a:srgbClr val="0000FF"/>
                          </a:solidFill>
                          <a:latin typeface="Cambria Math" panose="02040503050406030204" pitchFamily="18" charset="0"/>
                        </a:rPr>
                        <m:t>=</m:t>
                      </m:r>
                      <m:rad>
                        <m:radPr>
                          <m:degHide m:val="on"/>
                          <m:ctrlPr>
                            <a:rPr lang="en-US" altLang="zh-CN" sz="2800" b="0" i="1" smtClean="0">
                              <a:solidFill>
                                <a:srgbClr val="0000FF"/>
                              </a:solidFill>
                              <a:latin typeface="Cambria Math" panose="02040503050406030204" pitchFamily="18" charset="0"/>
                            </a:rPr>
                          </m:ctrlPr>
                        </m:radPr>
                        <m:deg/>
                        <m:e>
                          <m:sSup>
                            <m:sSupPr>
                              <m:ctrlPr>
                                <a:rPr lang="en-US" altLang="zh-CN" sz="2800" b="0" i="1" smtClean="0">
                                  <a:solidFill>
                                    <a:srgbClr val="0000FF"/>
                                  </a:solidFill>
                                  <a:latin typeface="Cambria Math" panose="02040503050406030204" pitchFamily="18" charset="0"/>
                                </a:rPr>
                              </m:ctrlPr>
                            </m:sSupPr>
                            <m:e>
                              <m:d>
                                <m:dPr>
                                  <m:ctrlPr>
                                    <a:rPr lang="en-US" altLang="zh-CN" sz="2800" b="0" i="1" smtClean="0">
                                      <a:solidFill>
                                        <a:srgbClr val="0000FF"/>
                                      </a:solidFill>
                                      <a:latin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𝑥</m:t>
                                  </m:r>
                                </m:e>
                              </m:d>
                            </m:e>
                            <m:sup>
                              <m:r>
                                <a:rPr lang="en-US" altLang="zh-CN" sz="2800" b="0" i="1" smtClean="0">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d>
                                <m:dPr>
                                  <m:ctrlPr>
                                    <a:rPr lang="en-US" altLang="zh-CN" sz="2800" i="1">
                                      <a:solidFill>
                                        <a:srgbClr val="0000FF"/>
                                      </a:solidFill>
                                      <a:latin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𝑦</m:t>
                                  </m:r>
                                </m:e>
                              </m:d>
                            </m:e>
                            <m:sup>
                              <m:r>
                                <a:rPr lang="en-US" altLang="zh-CN" sz="2800" i="1">
                                  <a:solidFill>
                                    <a:srgbClr val="0000FF"/>
                                  </a:solidFill>
                                  <a:latin typeface="Cambria Math" panose="02040503050406030204" pitchFamily="18" charset="0"/>
                                </a:rPr>
                                <m:t>2</m:t>
                              </m:r>
                            </m:sup>
                          </m:sSup>
                        </m:e>
                      </m:rad>
                    </m:oMath>
                  </m:oMathPara>
                </a14:m>
                <a:endParaRPr lang="zh-CN" altLang="en-US" sz="2800" dirty="0">
                  <a:solidFill>
                    <a:srgbClr val="0000FF"/>
                  </a:solidFill>
                  <a:latin typeface="+mn-lt"/>
                  <a:ea typeface="+mn-ea"/>
                </a:endParaRPr>
              </a:p>
            </p:txBody>
          </p:sp>
        </mc:Choice>
        <mc:Fallback xmlns="">
          <p:sp>
            <p:nvSpPr>
              <p:cNvPr id="14" name="矩形 13"/>
              <p:cNvSpPr>
                <a:spLocks noRot="1" noChangeAspect="1" noMove="1" noResize="1" noEditPoints="1" noAdjustHandles="1" noChangeArrowheads="1" noChangeShapeType="1" noTextEdit="1"/>
              </p:cNvSpPr>
              <p:nvPr/>
            </p:nvSpPr>
            <p:spPr>
              <a:xfrm>
                <a:off x="2537107" y="1422724"/>
                <a:ext cx="3820405" cy="61414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3230880" y="2385128"/>
                <a:ext cx="3606307" cy="614142"/>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rad>
                        <m:radPr>
                          <m:degHide m:val="on"/>
                          <m:ctrlPr>
                            <a:rPr lang="en-US" altLang="zh-CN" sz="2800" b="0" i="1" smtClean="0">
                              <a:solidFill>
                                <a:srgbClr val="0000FF"/>
                              </a:solidFill>
                              <a:latin typeface="Cambria Math" panose="02040503050406030204" pitchFamily="18" charset="0"/>
                            </a:rPr>
                          </m:ctrlPr>
                        </m:radPr>
                        <m:deg/>
                        <m:e>
                          <m:sSup>
                            <m:sSupPr>
                              <m:ctrlPr>
                                <a:rPr lang="en-US" altLang="zh-CN" sz="2800" b="0" i="1" smtClean="0">
                                  <a:solidFill>
                                    <a:srgbClr val="0000FF"/>
                                  </a:solidFill>
                                  <a:latin typeface="Cambria Math" panose="02040503050406030204" pitchFamily="18" charset="0"/>
                                </a:rPr>
                              </m:ctrlPr>
                            </m:sSupPr>
                            <m:e>
                              <m:d>
                                <m:dPr>
                                  <m:ctrlPr>
                                    <a:rPr lang="en-US" altLang="zh-CN" sz="2800" b="0" i="1" smtClean="0">
                                      <a:solidFill>
                                        <a:srgbClr val="0000FF"/>
                                      </a:solidFill>
                                      <a:latin typeface="Cambria Math" panose="02040503050406030204" pitchFamily="18" charset="0"/>
                                    </a:rPr>
                                  </m:ctrlPr>
                                </m:dPr>
                                <m:e>
                                  <m:r>
                                    <a:rPr lang="en-US" altLang="zh-CN" sz="2800" b="0" i="1" smtClean="0">
                                      <a:solidFill>
                                        <a:srgbClr val="0000FF"/>
                                      </a:solidFill>
                                      <a:latin typeface="Cambria Math" panose="02040503050406030204" pitchFamily="18" charset="0"/>
                                    </a:rPr>
                                    <m:t>12.0</m:t>
                                  </m:r>
                                </m:e>
                              </m:d>
                            </m:e>
                            <m:sup>
                              <m:r>
                                <a:rPr lang="en-US" altLang="zh-CN" sz="2800" b="0" i="1" smtClean="0">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d>
                                <m:dPr>
                                  <m:ctrlPr>
                                    <a:rPr lang="en-US" altLang="zh-CN" sz="2800" i="1">
                                      <a:solidFill>
                                        <a:srgbClr val="0000FF"/>
                                      </a:solidFill>
                                      <a:latin typeface="Cambria Math" panose="02040503050406030204" pitchFamily="18" charset="0"/>
                                    </a:rPr>
                                  </m:ctrlPr>
                                </m:dPr>
                                <m:e>
                                  <m:r>
                                    <a:rPr lang="en-US" altLang="zh-CN" sz="2800" b="0" i="1" smtClean="0">
                                      <a:solidFill>
                                        <a:srgbClr val="0000FF"/>
                                      </a:solidFill>
                                      <a:latin typeface="Cambria Math" panose="02040503050406030204" pitchFamily="18" charset="0"/>
                                    </a:rPr>
                                    <m:t>12.6</m:t>
                                  </m:r>
                                </m:e>
                              </m:d>
                            </m:e>
                            <m:sup>
                              <m:r>
                                <a:rPr lang="en-US" altLang="zh-CN" sz="2800" i="1">
                                  <a:solidFill>
                                    <a:srgbClr val="0000FF"/>
                                  </a:solidFill>
                                  <a:latin typeface="Cambria Math" panose="02040503050406030204" pitchFamily="18" charset="0"/>
                                </a:rPr>
                                <m:t>2</m:t>
                              </m:r>
                            </m:sup>
                          </m:sSup>
                        </m:e>
                      </m:rad>
                    </m:oMath>
                  </m:oMathPara>
                </a14:m>
                <a:endParaRPr lang="zh-CN" altLang="en-US" sz="2800" dirty="0">
                  <a:solidFill>
                    <a:srgbClr val="0000FF"/>
                  </a:solidFill>
                  <a:latin typeface="+mn-lt"/>
                  <a:ea typeface="+mn-ea"/>
                </a:endParaRPr>
              </a:p>
            </p:txBody>
          </p:sp>
        </mc:Choice>
        <mc:Fallback xmlns="">
          <p:sp>
            <p:nvSpPr>
              <p:cNvPr id="15" name="矩形 14"/>
              <p:cNvSpPr>
                <a:spLocks noRot="1" noChangeAspect="1" noMove="1" noResize="1" noEditPoints="1" noAdjustHandles="1" noChangeArrowheads="1" noChangeShapeType="1" noTextEdit="1"/>
              </p:cNvSpPr>
              <p:nvPr/>
            </p:nvSpPr>
            <p:spPr>
              <a:xfrm>
                <a:off x="3230880" y="2385128"/>
                <a:ext cx="3606307" cy="61414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3243943" y="3322627"/>
                <a:ext cx="1784591"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=17.4</m:t>
                      </m:r>
                      <m:r>
                        <a:rPr lang="en-US" altLang="zh-CN" sz="2800" b="0" i="1" smtClean="0">
                          <a:solidFill>
                            <a:srgbClr val="0000FF"/>
                          </a:solidFill>
                          <a:latin typeface="Cambria Math" panose="02040503050406030204" pitchFamily="18" charset="0"/>
                        </a:rPr>
                        <m:t>𝑐𝑚</m:t>
                      </m:r>
                    </m:oMath>
                  </m:oMathPara>
                </a14:m>
                <a:endParaRPr lang="zh-CN" altLang="en-US" sz="2800" dirty="0">
                  <a:solidFill>
                    <a:srgbClr val="0000FF"/>
                  </a:solidFill>
                  <a:latin typeface="+mn-lt"/>
                  <a:ea typeface="+mn-ea"/>
                </a:endParaRPr>
              </a:p>
            </p:txBody>
          </p:sp>
        </mc:Choice>
        <mc:Fallback xmlns="">
          <p:sp>
            <p:nvSpPr>
              <p:cNvPr id="16" name="矩形 15"/>
              <p:cNvSpPr>
                <a:spLocks noRot="1" noChangeAspect="1" noMove="1" noResize="1" noEditPoints="1" noAdjustHandles="1" noChangeArrowheads="1" noChangeShapeType="1" noTextEdit="1"/>
              </p:cNvSpPr>
              <p:nvPr/>
            </p:nvSpPr>
            <p:spPr>
              <a:xfrm>
                <a:off x="3243943" y="3322627"/>
                <a:ext cx="1784591"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2537107" y="4705993"/>
                <a:ext cx="2345065" cy="901722"/>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𝜙</m:t>
                      </m:r>
                      <m:r>
                        <a:rPr lang="en-US" altLang="zh-CN" sz="2800" smtClean="0">
                          <a:solidFill>
                            <a:srgbClr val="0000FF"/>
                          </a:solidFill>
                          <a:latin typeface="Cambria Math" panose="02040503050406030204" pitchFamily="18" charset="0"/>
                        </a:rPr>
                        <m:t>=</m:t>
                      </m:r>
                      <m:func>
                        <m:funcPr>
                          <m:ctrlPr>
                            <a:rPr lang="en-US" altLang="zh-CN" sz="2800" i="1" smtClean="0">
                              <a:solidFill>
                                <a:srgbClr val="0000FF"/>
                              </a:solidFill>
                              <a:latin typeface="Cambria Math" panose="02040503050406030204" pitchFamily="18" charset="0"/>
                            </a:rPr>
                          </m:ctrlPr>
                        </m:funcPr>
                        <m:fName>
                          <m:sSup>
                            <m:sSupPr>
                              <m:ctrlPr>
                                <a:rPr lang="en-US" altLang="zh-CN" sz="2800" i="1" smtClean="0">
                                  <a:solidFill>
                                    <a:srgbClr val="0000FF"/>
                                  </a:solidFill>
                                  <a:latin typeface="Cambria Math" panose="02040503050406030204" pitchFamily="18" charset="0"/>
                                </a:rPr>
                              </m:ctrlPr>
                            </m:sSupPr>
                            <m:e>
                              <m:r>
                                <m:rPr>
                                  <m:sty m:val="p"/>
                                </m:rPr>
                                <a:rPr lang="en-US" altLang="zh-CN" sz="2800" i="0" smtClean="0">
                                  <a:solidFill>
                                    <a:srgbClr val="0000FF"/>
                                  </a:solidFill>
                                  <a:latin typeface="Cambria Math" panose="02040503050406030204" pitchFamily="18" charset="0"/>
                                </a:rPr>
                                <m:t>tan</m:t>
                              </m:r>
                            </m:e>
                            <m:sup>
                              <m:r>
                                <a:rPr lang="en-US" altLang="zh-CN" sz="2800" i="1" smtClean="0">
                                  <a:solidFill>
                                    <a:srgbClr val="0000FF"/>
                                  </a:solidFill>
                                  <a:latin typeface="Cambria Math" panose="02040503050406030204" pitchFamily="18" charset="0"/>
                                </a:rPr>
                                <m:t>−1</m:t>
                              </m:r>
                            </m:sup>
                          </m:sSup>
                        </m:fName>
                        <m:e>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𝑦</m:t>
                              </m:r>
                            </m:num>
                            <m:den>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𝑥</m:t>
                              </m:r>
                            </m:den>
                          </m:f>
                        </m:e>
                      </m:func>
                    </m:oMath>
                  </m:oMathPara>
                </a14:m>
                <a:endParaRPr lang="zh-CN" altLang="en-US" sz="2800" dirty="0">
                  <a:solidFill>
                    <a:srgbClr val="0000FF"/>
                  </a:solidFill>
                  <a:latin typeface="+mj-ea"/>
                  <a:ea typeface="+mj-ea"/>
                </a:endParaRPr>
              </a:p>
            </p:txBody>
          </p:sp>
        </mc:Choice>
        <mc:Fallback xmlns="">
          <p:sp>
            <p:nvSpPr>
              <p:cNvPr id="17" name="矩形 16"/>
              <p:cNvSpPr>
                <a:spLocks noRot="1" noChangeAspect="1" noMove="1" noResize="1" noEditPoints="1" noAdjustHandles="1" noChangeArrowheads="1" noChangeShapeType="1" noTextEdit="1"/>
              </p:cNvSpPr>
              <p:nvPr/>
            </p:nvSpPr>
            <p:spPr>
              <a:xfrm>
                <a:off x="2537107" y="4705993"/>
                <a:ext cx="2345065" cy="90172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4882172" y="4705961"/>
                <a:ext cx="2242665" cy="901785"/>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smtClean="0">
                          <a:solidFill>
                            <a:srgbClr val="0000FF"/>
                          </a:solidFill>
                          <a:latin typeface="Cambria Math" panose="02040503050406030204" pitchFamily="18" charset="0"/>
                        </a:rPr>
                        <m:t>=</m:t>
                      </m:r>
                      <m:func>
                        <m:funcPr>
                          <m:ctrlPr>
                            <a:rPr lang="en-US" altLang="zh-CN" sz="2800" i="1" smtClean="0">
                              <a:solidFill>
                                <a:srgbClr val="0000FF"/>
                              </a:solidFill>
                              <a:latin typeface="Cambria Math" panose="02040503050406030204" pitchFamily="18" charset="0"/>
                            </a:rPr>
                          </m:ctrlPr>
                        </m:funcPr>
                        <m:fName>
                          <m:sSup>
                            <m:sSupPr>
                              <m:ctrlPr>
                                <a:rPr lang="en-US" altLang="zh-CN" sz="2800" i="1" smtClean="0">
                                  <a:solidFill>
                                    <a:srgbClr val="0000FF"/>
                                  </a:solidFill>
                                  <a:latin typeface="Cambria Math" panose="02040503050406030204" pitchFamily="18" charset="0"/>
                                </a:rPr>
                              </m:ctrlPr>
                            </m:sSupPr>
                            <m:e>
                              <m:r>
                                <m:rPr>
                                  <m:sty m:val="p"/>
                                </m:rPr>
                                <a:rPr lang="en-US" altLang="zh-CN" sz="2800" i="0" smtClean="0">
                                  <a:solidFill>
                                    <a:srgbClr val="0000FF"/>
                                  </a:solidFill>
                                  <a:latin typeface="Cambria Math" panose="02040503050406030204" pitchFamily="18" charset="0"/>
                                </a:rPr>
                                <m:t>tan</m:t>
                              </m:r>
                            </m:e>
                            <m:sup>
                              <m:r>
                                <a:rPr lang="en-US" altLang="zh-CN" sz="2800" i="1" smtClean="0">
                                  <a:solidFill>
                                    <a:srgbClr val="0000FF"/>
                                  </a:solidFill>
                                  <a:latin typeface="Cambria Math" panose="02040503050406030204" pitchFamily="18" charset="0"/>
                                </a:rPr>
                                <m:t>−1</m:t>
                              </m:r>
                            </m:sup>
                          </m:sSup>
                        </m:fName>
                        <m:e>
                          <m:f>
                            <m:fPr>
                              <m:ctrlPr>
                                <a:rPr lang="en-US" altLang="zh-CN" sz="2800" i="1">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12.6</m:t>
                              </m:r>
                            </m:num>
                            <m:den>
                              <m:r>
                                <a:rPr lang="en-US" altLang="zh-CN" sz="2800" b="0" i="1" smtClean="0">
                                  <a:solidFill>
                                    <a:srgbClr val="0000FF"/>
                                  </a:solidFill>
                                  <a:latin typeface="Cambria Math" panose="02040503050406030204" pitchFamily="18" charset="0"/>
                                </a:rPr>
                                <m:t>12.0</m:t>
                              </m:r>
                            </m:den>
                          </m:f>
                        </m:e>
                      </m:func>
                    </m:oMath>
                  </m:oMathPara>
                </a14:m>
                <a:endParaRPr lang="zh-CN" altLang="en-US" sz="2800" dirty="0">
                  <a:solidFill>
                    <a:srgbClr val="0000FF"/>
                  </a:solidFill>
                  <a:latin typeface="+mj-ea"/>
                  <a:ea typeface="+mj-ea"/>
                </a:endParaRPr>
              </a:p>
            </p:txBody>
          </p:sp>
        </mc:Choice>
        <mc:Fallback xmlns="">
          <p:sp>
            <p:nvSpPr>
              <p:cNvPr id="19" name="矩形 18"/>
              <p:cNvSpPr>
                <a:spLocks noRot="1" noChangeAspect="1" noMove="1" noResize="1" noEditPoints="1" noAdjustHandles="1" noChangeArrowheads="1" noChangeShapeType="1" noTextEdit="1"/>
              </p:cNvSpPr>
              <p:nvPr/>
            </p:nvSpPr>
            <p:spPr>
              <a:xfrm>
                <a:off x="4882172" y="4705961"/>
                <a:ext cx="2242665" cy="901785"/>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7085648" y="4934432"/>
                <a:ext cx="1462644"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46.4</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latin typeface="+mj-ea"/>
                  <a:ea typeface="+mj-ea"/>
                </a:endParaRPr>
              </a:p>
            </p:txBody>
          </p:sp>
        </mc:Choice>
        <mc:Fallback xmlns="">
          <p:sp>
            <p:nvSpPr>
              <p:cNvPr id="20" name="矩形 19"/>
              <p:cNvSpPr>
                <a:spLocks noRot="1" noChangeAspect="1" noMove="1" noResize="1" noEditPoints="1" noAdjustHandles="1" noChangeArrowheads="1" noChangeShapeType="1" noTextEdit="1"/>
              </p:cNvSpPr>
              <p:nvPr/>
            </p:nvSpPr>
            <p:spPr>
              <a:xfrm>
                <a:off x="7085648" y="4934432"/>
                <a:ext cx="1462644" cy="523220"/>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6439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left)">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 grpId="0"/>
      <p:bldP spid="14" grpId="0"/>
      <p:bldP spid="15" grpId="0"/>
      <p:bldP spid="16" grpId="0"/>
      <p:bldP spid="17" grpId="0"/>
      <p:bldP spid="19" grpId="0"/>
      <p:bldP spid="2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7" name="TextBox 7"/>
          <p:cNvSpPr txBox="1">
            <a:spLocks noChangeArrowheads="1"/>
          </p:cNvSpPr>
          <p:nvPr/>
        </p:nvSpPr>
        <p:spPr bwMode="auto">
          <a:xfrm>
            <a:off x="1881187" y="642938"/>
            <a:ext cx="2520995"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defPPr>
              <a:defRPr lang="zh-CN"/>
            </a:defPPr>
            <a:lvl1pPr algn="just" eaLnBrk="0" hangingPunct="0">
              <a:spcBef>
                <a:spcPct val="50000"/>
              </a:spcBef>
              <a:defRPr sz="2800">
                <a:solidFill>
                  <a:srgbClr val="0000FF"/>
                </a:solidFill>
                <a:latin typeface="+mn-lt"/>
                <a:ea typeface="+mn-ea"/>
              </a:defRPr>
            </a:lvl1pPr>
            <a:lvl2pPr marL="742950" indent="-285750" eaLnBrk="0" hangingPunct="0">
              <a:defRPr sz="2400">
                <a:latin typeface="Times New Roman" panose="02020603050405020304" pitchFamily="18" charset="0"/>
                <a:ea typeface="宋体" panose="02010600030101010101" pitchFamily="2" charset="-122"/>
              </a:defRPr>
            </a:lvl2pPr>
            <a:lvl3pPr marL="1143000" indent="-228600" eaLnBrk="0" hangingPunct="0">
              <a:defRPr sz="2400">
                <a:latin typeface="Times New Roman" panose="02020603050405020304" pitchFamily="18" charset="0"/>
                <a:ea typeface="宋体" panose="02010600030101010101" pitchFamily="2" charset="-122"/>
              </a:defRPr>
            </a:lvl3pPr>
            <a:lvl4pPr marL="1600200" indent="-228600" eaLnBrk="0" hangingPunct="0">
              <a:defRPr sz="2400">
                <a:latin typeface="Times New Roman" panose="02020603050405020304" pitchFamily="18" charset="0"/>
                <a:ea typeface="宋体" panose="02010600030101010101" pitchFamily="2" charset="-122"/>
              </a:defRPr>
            </a:lvl4pPr>
            <a:lvl5pPr marL="2057400" indent="-228600" eaLnBrk="0" hangingPunct="0">
              <a:defRPr sz="2400">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latin typeface="Times New Roman" panose="02020603050405020304" pitchFamily="18" charset="0"/>
                <a:ea typeface="宋体" panose="02010600030101010101" pitchFamily="2" charset="-122"/>
              </a:defRPr>
            </a:lvl9pPr>
          </a:lstStyle>
          <a:p>
            <a:r>
              <a:rPr lang="zh-CN" altLang="en-US" dirty="0"/>
              <a:t>（２）速度</a:t>
            </a:r>
          </a:p>
        </p:txBody>
      </p:sp>
      <mc:AlternateContent xmlns:mc="http://schemas.openxmlformats.org/markup-compatibility/2006" xmlns:a14="http://schemas.microsoft.com/office/drawing/2010/main">
        <mc:Choice Requires="a14">
          <p:sp>
            <p:nvSpPr>
              <p:cNvPr id="11" name="矩形 10"/>
              <p:cNvSpPr/>
              <p:nvPr/>
            </p:nvSpPr>
            <p:spPr>
              <a:xfrm>
                <a:off x="2740955" y="1255882"/>
                <a:ext cx="1503680"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r>
                            <a:rPr lang="en-US" altLang="zh-CN" sz="2800" b="0" i="1">
                              <a:solidFill>
                                <a:srgbClr val="0000FF"/>
                              </a:solidFill>
                              <a:latin typeface="Cambria Math" panose="02040503050406030204" pitchFamily="18" charset="0"/>
                              <a:ea typeface="+mn-ea"/>
                            </a:rPr>
                            <m:t>𝑣</m:t>
                          </m:r>
                        </m:e>
                        <m:sub>
                          <m:r>
                            <a:rPr lang="en-US" altLang="zh-CN" sz="2800" b="0" i="1">
                              <a:solidFill>
                                <a:srgbClr val="0000FF"/>
                              </a:solidFill>
                              <a:latin typeface="Cambria Math" panose="02040503050406030204" pitchFamily="18" charset="0"/>
                              <a:ea typeface="+mn-ea"/>
                            </a:rPr>
                            <m:t>𝑥</m:t>
                          </m:r>
                        </m:sub>
                      </m:sSub>
                      <m:r>
                        <a:rPr lang="en-US" altLang="zh-CN" sz="2800" b="0" i="1" smtClean="0">
                          <a:solidFill>
                            <a:srgbClr val="0000FF"/>
                          </a:solidFill>
                          <a:latin typeface="Cambria Math" panose="02040503050406030204" pitchFamily="18" charset="0"/>
                          <a:ea typeface="+mn-ea"/>
                        </a:rPr>
                        <m:t>=</m:t>
                      </m:r>
                      <m:f>
                        <m:fPr>
                          <m:ctrlPr>
                            <a:rPr lang="en-US" altLang="zh-CN" sz="280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𝑑</m:t>
                          </m:r>
                          <m:r>
                            <a:rPr lang="en-US" altLang="zh-CN" sz="2800" b="0" i="1">
                              <a:solidFill>
                                <a:srgbClr val="0000FF"/>
                              </a:solidFill>
                              <a:latin typeface="Cambria Math" panose="02040503050406030204" pitchFamily="18" charset="0"/>
                              <a:ea typeface="+mn-ea"/>
                            </a:rPr>
                            <m:t>𝑥</m:t>
                          </m:r>
                        </m:num>
                        <m:den>
                          <m:r>
                            <a:rPr lang="en-US" altLang="zh-CN" sz="2800" b="0" i="1" smtClean="0">
                              <a:solidFill>
                                <a:srgbClr val="0000FF"/>
                              </a:solidFill>
                              <a:latin typeface="Cambria Math" panose="02040503050406030204" pitchFamily="18" charset="0"/>
                              <a:ea typeface="+mn-ea"/>
                            </a:rPr>
                            <m:t>𝑑</m:t>
                          </m:r>
                          <m:r>
                            <a:rPr lang="en-US" altLang="zh-CN" sz="2800" b="0" i="1">
                              <a:solidFill>
                                <a:srgbClr val="0000FF"/>
                              </a:solidFill>
                              <a:latin typeface="Cambria Math" panose="02040503050406030204" pitchFamily="18" charset="0"/>
                              <a:ea typeface="+mn-ea"/>
                            </a:rPr>
                            <m:t>𝑡</m:t>
                          </m:r>
                        </m:den>
                      </m:f>
                    </m:oMath>
                  </m:oMathPara>
                </a14:m>
                <a:endParaRPr lang="zh-CN" altLang="en-US" sz="2800" dirty="0">
                  <a:solidFill>
                    <a:srgbClr val="0000FF"/>
                  </a:solidFill>
                  <a:latin typeface="+mn-lt"/>
                  <a:ea typeface="+mn-ea"/>
                </a:endParaRPr>
              </a:p>
            </p:txBody>
          </p:sp>
        </mc:Choice>
        <mc:Fallback xmlns="">
          <p:sp>
            <p:nvSpPr>
              <p:cNvPr id="11" name="矩形 10"/>
              <p:cNvSpPr>
                <a:spLocks noRot="1" noChangeAspect="1" noMove="1" noResize="1" noEditPoints="1" noAdjustHandles="1" noChangeArrowheads="1" noChangeShapeType="1" noTextEdit="1"/>
              </p:cNvSpPr>
              <p:nvPr/>
            </p:nvSpPr>
            <p:spPr>
              <a:xfrm>
                <a:off x="2740955" y="1255882"/>
                <a:ext cx="1503680" cy="91037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142132" y="1501712"/>
                <a:ext cx="9905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=2</m:t>
                      </m:r>
                      <m:r>
                        <a:rPr lang="en-US" altLang="zh-CN" sz="2800" b="0" i="1" smtClean="0">
                          <a:solidFill>
                            <a:srgbClr val="0000FF"/>
                          </a:solidFill>
                          <a:latin typeface="Cambria Math" panose="02040503050406030204" pitchFamily="18" charset="0"/>
                          <a:ea typeface="+mn-ea"/>
                        </a:rPr>
                        <m:t>𝑡</m:t>
                      </m:r>
                    </m:oMath>
                  </m:oMathPara>
                </a14:m>
                <a:endParaRPr lang="zh-CN" altLang="en-US" sz="2800" dirty="0">
                  <a:solidFill>
                    <a:srgbClr val="0000FF"/>
                  </a:solidFill>
                  <a:latin typeface="+mn-lt"/>
                  <a:ea typeface="+mn-ea"/>
                </a:endParaRPr>
              </a:p>
            </p:txBody>
          </p:sp>
        </mc:Choice>
        <mc:Fallback xmlns="">
          <p:sp>
            <p:nvSpPr>
              <p:cNvPr id="12" name="矩形 11"/>
              <p:cNvSpPr>
                <a:spLocks noRot="1" noChangeAspect="1" noMove="1" noResize="1" noEditPoints="1" noAdjustHandles="1" noChangeArrowheads="1" noChangeShapeType="1" noTextEdit="1"/>
              </p:cNvSpPr>
              <p:nvPr/>
            </p:nvSpPr>
            <p:spPr>
              <a:xfrm>
                <a:off x="4142132" y="1501712"/>
                <a:ext cx="990528"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5499289" y="1255882"/>
                <a:ext cx="1519134"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r>
                            <a:rPr lang="en-US" altLang="zh-CN" sz="2800" b="0" i="1">
                              <a:solidFill>
                                <a:srgbClr val="0000FF"/>
                              </a:solidFill>
                              <a:latin typeface="Cambria Math" panose="02040503050406030204" pitchFamily="18" charset="0"/>
                              <a:ea typeface="+mn-ea"/>
                            </a:rPr>
                            <m:t>𝑣</m:t>
                          </m:r>
                        </m:e>
                        <m:sub>
                          <m:r>
                            <a:rPr lang="en-US" altLang="zh-CN" sz="2800" b="0" i="1" smtClean="0">
                              <a:solidFill>
                                <a:srgbClr val="0000FF"/>
                              </a:solidFill>
                              <a:latin typeface="Cambria Math" panose="02040503050406030204" pitchFamily="18" charset="0"/>
                              <a:ea typeface="+mn-ea"/>
                            </a:rPr>
                            <m:t>𝑦</m:t>
                          </m:r>
                        </m:sub>
                      </m:sSub>
                      <m:r>
                        <a:rPr lang="en-US" altLang="zh-CN" sz="2800" b="0" i="1" smtClean="0">
                          <a:solidFill>
                            <a:srgbClr val="0000FF"/>
                          </a:solidFill>
                          <a:latin typeface="Cambria Math" panose="02040503050406030204" pitchFamily="18" charset="0"/>
                          <a:ea typeface="+mn-ea"/>
                        </a:rPr>
                        <m:t>=</m:t>
                      </m:r>
                      <m:f>
                        <m:fPr>
                          <m:ctrlPr>
                            <a:rPr lang="en-US" altLang="zh-CN" sz="280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𝑑𝑦</m:t>
                          </m:r>
                        </m:num>
                        <m:den>
                          <m:r>
                            <a:rPr lang="en-US" altLang="zh-CN" sz="2800" b="0" i="1" smtClean="0">
                              <a:solidFill>
                                <a:srgbClr val="0000FF"/>
                              </a:solidFill>
                              <a:latin typeface="Cambria Math" panose="02040503050406030204" pitchFamily="18" charset="0"/>
                              <a:ea typeface="+mn-ea"/>
                            </a:rPr>
                            <m:t>𝑑</m:t>
                          </m:r>
                          <m:r>
                            <a:rPr lang="en-US" altLang="zh-CN" sz="2800" b="0" i="1">
                              <a:solidFill>
                                <a:srgbClr val="0000FF"/>
                              </a:solidFill>
                              <a:latin typeface="Cambria Math" panose="02040503050406030204" pitchFamily="18" charset="0"/>
                              <a:ea typeface="+mn-ea"/>
                            </a:rPr>
                            <m:t>𝑡</m:t>
                          </m:r>
                        </m:den>
                      </m:f>
                    </m:oMath>
                  </m:oMathPara>
                </a14:m>
                <a:endParaRPr lang="zh-CN" altLang="en-US" sz="2800" dirty="0">
                  <a:solidFill>
                    <a:srgbClr val="0000FF"/>
                  </a:solidFill>
                  <a:latin typeface="+mn-lt"/>
                  <a:ea typeface="+mn-ea"/>
                </a:endParaRPr>
              </a:p>
            </p:txBody>
          </p:sp>
        </mc:Choice>
        <mc:Fallback xmlns="">
          <p:sp>
            <p:nvSpPr>
              <p:cNvPr id="13" name="矩形 12"/>
              <p:cNvSpPr>
                <a:spLocks noRot="1" noChangeAspect="1" noMove="1" noResize="1" noEditPoints="1" noAdjustHandles="1" noChangeArrowheads="1" noChangeShapeType="1" noTextEdit="1"/>
              </p:cNvSpPr>
              <p:nvPr/>
            </p:nvSpPr>
            <p:spPr>
              <a:xfrm>
                <a:off x="5499289" y="1255882"/>
                <a:ext cx="1519134" cy="91037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7018423" y="1229528"/>
                <a:ext cx="1254254" cy="96308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j-ea"/>
                        </a:rPr>
                        <m:t>=</m:t>
                      </m:r>
                      <m:f>
                        <m:fPr>
                          <m:ctrlPr>
                            <a:rPr lang="en-US" altLang="zh-CN" sz="2800" b="0" i="1" smtClean="0">
                              <a:solidFill>
                                <a:srgbClr val="0000FF"/>
                              </a:solidFill>
                              <a:latin typeface="Cambria Math" panose="02040503050406030204" pitchFamily="18" charset="0"/>
                              <a:ea typeface="+mj-ea"/>
                            </a:rPr>
                          </m:ctrlPr>
                        </m:fPr>
                        <m:num>
                          <m:r>
                            <a:rPr lang="en-US" altLang="zh-CN" sz="2800" b="0" i="1" smtClean="0">
                              <a:solidFill>
                                <a:srgbClr val="0000FF"/>
                              </a:solidFill>
                              <a:latin typeface="Cambria Math" panose="02040503050406030204" pitchFamily="18" charset="0"/>
                              <a:ea typeface="+mj-ea"/>
                            </a:rPr>
                            <m:t>6</m:t>
                          </m:r>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𝑡</m:t>
                              </m:r>
                            </m:e>
                            <m:sup>
                              <m:r>
                                <a:rPr lang="en-US" altLang="zh-CN" sz="2800" b="0" i="1" smtClean="0">
                                  <a:solidFill>
                                    <a:srgbClr val="0000FF"/>
                                  </a:solidFill>
                                  <a:latin typeface="Cambria Math" panose="02040503050406030204" pitchFamily="18" charset="0"/>
                                </a:rPr>
                                <m:t>5</m:t>
                              </m:r>
                            </m:sup>
                          </m:sSup>
                        </m:num>
                        <m:den>
                          <m:r>
                            <a:rPr lang="en-US" altLang="zh-CN" sz="2800" b="0" i="1" smtClean="0">
                              <a:solidFill>
                                <a:srgbClr val="0000FF"/>
                              </a:solidFill>
                              <a:latin typeface="Cambria Math" panose="02040503050406030204" pitchFamily="18" charset="0"/>
                              <a:ea typeface="+mj-ea"/>
                            </a:rPr>
                            <m:t>320</m:t>
                          </m:r>
                        </m:den>
                      </m:f>
                    </m:oMath>
                  </m:oMathPara>
                </a14:m>
                <a:endParaRPr lang="zh-CN" altLang="en-US" sz="2800" dirty="0">
                  <a:solidFill>
                    <a:srgbClr val="0000FF"/>
                  </a:solidFill>
                  <a:latin typeface="+mj-ea"/>
                  <a:ea typeface="+mj-ea"/>
                </a:endParaRPr>
              </a:p>
            </p:txBody>
          </p:sp>
        </mc:Choice>
        <mc:Fallback xmlns="">
          <p:sp>
            <p:nvSpPr>
              <p:cNvPr id="14" name="矩形 13"/>
              <p:cNvSpPr>
                <a:spLocks noRot="1" noChangeAspect="1" noMove="1" noResize="1" noEditPoints="1" noAdjustHandles="1" noChangeArrowheads="1" noChangeShapeType="1" noTextEdit="1"/>
              </p:cNvSpPr>
              <p:nvPr/>
            </p:nvSpPr>
            <p:spPr>
              <a:xfrm>
                <a:off x="7018423" y="1229528"/>
                <a:ext cx="1254254" cy="96308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2740955" y="2298374"/>
                <a:ext cx="276030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panose="02040503050406030204" pitchFamily="18" charset="0"/>
                              <a:ea typeface="+mn-ea"/>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𝑣</m:t>
                              </m:r>
                            </m:e>
                          </m:acc>
                        </m:e>
                        <m:sub>
                          <m:r>
                            <a:rPr lang="en-US" altLang="zh-CN" sz="2800" b="0" i="1" smtClean="0">
                              <a:solidFill>
                                <a:srgbClr val="0000FF"/>
                              </a:solidFill>
                              <a:latin typeface="Cambria Math" panose="02040503050406030204" pitchFamily="18" charset="0"/>
                              <a:ea typeface="+mn-ea"/>
                            </a:rPr>
                            <m:t>𝑡</m:t>
                          </m:r>
                          <m:r>
                            <a:rPr lang="en-US" altLang="zh-CN" sz="2800" b="0" i="1" smtClean="0">
                              <a:solidFill>
                                <a:srgbClr val="0000FF"/>
                              </a:solidFill>
                              <a:latin typeface="Cambria Math" panose="02040503050406030204" pitchFamily="18" charset="0"/>
                              <a:ea typeface="+mn-ea"/>
                            </a:rPr>
                            <m:t>=2</m:t>
                          </m:r>
                        </m:sub>
                      </m:sSub>
                      <m:r>
                        <a:rPr lang="en-US" altLang="zh-CN" sz="2800" b="0" i="1" smtClean="0">
                          <a:solidFill>
                            <a:srgbClr val="0000FF"/>
                          </a:solidFill>
                          <a:latin typeface="Cambria Math" panose="02040503050406030204" pitchFamily="18" charset="0"/>
                          <a:ea typeface="+mn-ea"/>
                        </a:rPr>
                        <m:t>=4</m:t>
                      </m:r>
                      <m:acc>
                        <m:accPr>
                          <m:chr m:val="⃑"/>
                          <m:ctrlPr>
                            <a:rPr lang="en-US" altLang="zh-CN" sz="2800" i="1">
                              <a:solidFill>
                                <a:srgbClr val="0000FF"/>
                              </a:solidFill>
                              <a:latin typeface="Cambria Math" panose="02040503050406030204" pitchFamily="18" charset="0"/>
                              <a:ea typeface="+mn-ea"/>
                            </a:rPr>
                          </m:ctrlPr>
                        </m:accPr>
                        <m:e>
                          <m:r>
                            <a:rPr lang="en-US" altLang="zh-CN" sz="2800" b="0" i="1">
                              <a:solidFill>
                                <a:srgbClr val="0000FF"/>
                              </a:solidFill>
                              <a:latin typeface="Cambria Math" panose="02040503050406030204" pitchFamily="18" charset="0"/>
                              <a:ea typeface="+mn-ea"/>
                            </a:rPr>
                            <m:t>𝑖</m:t>
                          </m:r>
                        </m:e>
                      </m:acc>
                      <m:r>
                        <a:rPr lang="en-US" altLang="zh-CN" sz="2800" b="0" i="1">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0.6</m:t>
                      </m:r>
                      <m:acc>
                        <m:accPr>
                          <m:chr m:val="⃑"/>
                          <m:ctrlPr>
                            <a:rPr lang="en-US" altLang="zh-CN" sz="2800" i="1">
                              <a:solidFill>
                                <a:srgbClr val="0000FF"/>
                              </a:solidFill>
                              <a:latin typeface="Cambria Math" panose="02040503050406030204" pitchFamily="18" charset="0"/>
                              <a:ea typeface="+mn-ea"/>
                            </a:rPr>
                          </m:ctrlPr>
                        </m:accPr>
                        <m:e>
                          <m:r>
                            <a:rPr lang="en-US" altLang="zh-CN" sz="2800" b="0" i="1">
                              <a:solidFill>
                                <a:srgbClr val="0000FF"/>
                              </a:solidFill>
                              <a:latin typeface="Cambria Math" panose="02040503050406030204" pitchFamily="18" charset="0"/>
                              <a:ea typeface="+mn-ea"/>
                            </a:rPr>
                            <m:t>𝑗</m:t>
                          </m:r>
                        </m:e>
                      </m:acc>
                    </m:oMath>
                  </m:oMathPara>
                </a14:m>
                <a:endParaRPr lang="zh-CN" altLang="en-US" sz="2800" dirty="0">
                  <a:solidFill>
                    <a:srgbClr val="0000FF"/>
                  </a:solidFill>
                  <a:latin typeface="+mn-lt"/>
                  <a:ea typeface="+mn-ea"/>
                </a:endParaRPr>
              </a:p>
            </p:txBody>
          </p:sp>
        </mc:Choice>
        <mc:Fallback xmlns="">
          <p:sp>
            <p:nvSpPr>
              <p:cNvPr id="15" name="矩形 14"/>
              <p:cNvSpPr>
                <a:spLocks noRot="1" noChangeAspect="1" noMove="1" noResize="1" noEditPoints="1" noAdjustHandles="1" noChangeArrowheads="1" noChangeShapeType="1" noTextEdit="1"/>
              </p:cNvSpPr>
              <p:nvPr/>
            </p:nvSpPr>
            <p:spPr>
              <a:xfrm>
                <a:off x="2740955" y="2298374"/>
                <a:ext cx="2760306"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2740955" y="3699966"/>
                <a:ext cx="295908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panose="02040503050406030204" pitchFamily="18" charset="0"/>
                              <a:ea typeface="+mn-ea"/>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𝑣</m:t>
                              </m:r>
                            </m:e>
                          </m:acc>
                        </m:e>
                        <m:sub>
                          <m:r>
                            <a:rPr lang="en-US" altLang="zh-CN" sz="2800" b="0" i="1" smtClean="0">
                              <a:solidFill>
                                <a:srgbClr val="0000FF"/>
                              </a:solidFill>
                              <a:latin typeface="Cambria Math" panose="02040503050406030204" pitchFamily="18" charset="0"/>
                              <a:ea typeface="+mn-ea"/>
                            </a:rPr>
                            <m:t>𝑡</m:t>
                          </m:r>
                          <m:r>
                            <a:rPr lang="en-US" altLang="zh-CN" sz="2800" b="0" i="1" smtClean="0">
                              <a:solidFill>
                                <a:srgbClr val="0000FF"/>
                              </a:solidFill>
                              <a:latin typeface="Cambria Math" panose="02040503050406030204" pitchFamily="18" charset="0"/>
                              <a:ea typeface="+mn-ea"/>
                            </a:rPr>
                            <m:t>=4</m:t>
                          </m:r>
                        </m:sub>
                      </m:sSub>
                      <m:r>
                        <a:rPr lang="en-US" altLang="zh-CN" sz="2800" b="0" i="1" smtClean="0">
                          <a:solidFill>
                            <a:srgbClr val="0000FF"/>
                          </a:solidFill>
                          <a:latin typeface="Cambria Math" panose="02040503050406030204" pitchFamily="18" charset="0"/>
                          <a:ea typeface="+mn-ea"/>
                        </a:rPr>
                        <m:t>=8</m:t>
                      </m:r>
                      <m:acc>
                        <m:accPr>
                          <m:chr m:val="⃑"/>
                          <m:ctrlPr>
                            <a:rPr lang="en-US" altLang="zh-CN" sz="2800" i="1">
                              <a:solidFill>
                                <a:srgbClr val="0000FF"/>
                              </a:solidFill>
                              <a:latin typeface="Cambria Math" panose="02040503050406030204" pitchFamily="18" charset="0"/>
                              <a:ea typeface="+mn-ea"/>
                            </a:rPr>
                          </m:ctrlPr>
                        </m:accPr>
                        <m:e>
                          <m:r>
                            <a:rPr lang="en-US" altLang="zh-CN" sz="2800" b="0" i="1">
                              <a:solidFill>
                                <a:srgbClr val="0000FF"/>
                              </a:solidFill>
                              <a:latin typeface="Cambria Math" panose="02040503050406030204" pitchFamily="18" charset="0"/>
                              <a:ea typeface="+mn-ea"/>
                            </a:rPr>
                            <m:t>𝑖</m:t>
                          </m:r>
                        </m:e>
                      </m:acc>
                      <m:r>
                        <a:rPr lang="en-US" altLang="zh-CN" sz="2800" b="0" i="1">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19.2</m:t>
                      </m:r>
                      <m:acc>
                        <m:accPr>
                          <m:chr m:val="⃑"/>
                          <m:ctrlPr>
                            <a:rPr lang="en-US" altLang="zh-CN" sz="2800" i="1">
                              <a:solidFill>
                                <a:srgbClr val="0000FF"/>
                              </a:solidFill>
                              <a:latin typeface="Cambria Math" panose="02040503050406030204" pitchFamily="18" charset="0"/>
                              <a:ea typeface="+mn-ea"/>
                            </a:rPr>
                          </m:ctrlPr>
                        </m:accPr>
                        <m:e>
                          <m:r>
                            <a:rPr lang="en-US" altLang="zh-CN" sz="2800" b="0" i="1">
                              <a:solidFill>
                                <a:srgbClr val="0000FF"/>
                              </a:solidFill>
                              <a:latin typeface="Cambria Math" panose="02040503050406030204" pitchFamily="18" charset="0"/>
                              <a:ea typeface="+mn-ea"/>
                            </a:rPr>
                            <m:t>𝑗</m:t>
                          </m:r>
                        </m:e>
                      </m:acc>
                    </m:oMath>
                  </m:oMathPara>
                </a14:m>
                <a:endParaRPr lang="zh-CN" altLang="en-US" sz="2800" dirty="0">
                  <a:solidFill>
                    <a:srgbClr val="0000FF"/>
                  </a:solidFill>
                  <a:latin typeface="+mn-lt"/>
                  <a:ea typeface="+mn-ea"/>
                </a:endParaRPr>
              </a:p>
            </p:txBody>
          </p:sp>
        </mc:Choice>
        <mc:Fallback xmlns="">
          <p:sp>
            <p:nvSpPr>
              <p:cNvPr id="16" name="矩形 15"/>
              <p:cNvSpPr>
                <a:spLocks noRot="1" noChangeAspect="1" noMove="1" noResize="1" noEditPoints="1" noAdjustHandles="1" noChangeArrowheads="1" noChangeShapeType="1" noTextEdit="1"/>
              </p:cNvSpPr>
              <p:nvPr/>
            </p:nvSpPr>
            <p:spPr>
              <a:xfrm>
                <a:off x="2740955" y="3699966"/>
                <a:ext cx="2959080"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2740955" y="2953709"/>
                <a:ext cx="4208203" cy="614142"/>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d>
                        <m:dPr>
                          <m:begChr m:val="|"/>
                          <m:endChr m:val="|"/>
                          <m:ctrlPr>
                            <a:rPr lang="en-US" altLang="zh-CN" sz="2800" i="1" smtClean="0">
                              <a:solidFill>
                                <a:srgbClr val="0000FF"/>
                              </a:solidFill>
                              <a:latin typeface="Cambria Math" panose="02040503050406030204" pitchFamily="18" charset="0"/>
                              <a:ea typeface="+mn-ea"/>
                            </a:rPr>
                          </m:ctrlPr>
                        </m:dPr>
                        <m:e>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𝑣</m:t>
                                  </m:r>
                                </m:e>
                              </m:acc>
                            </m:e>
                            <m:sub>
                              <m:r>
                                <a:rPr lang="en-US" altLang="zh-CN" sz="2800" i="1">
                                  <a:solidFill>
                                    <a:srgbClr val="0000FF"/>
                                  </a:solidFill>
                                  <a:latin typeface="Cambria Math" panose="02040503050406030204" pitchFamily="18" charset="0"/>
                                </a:rPr>
                                <m:t>𝑡</m:t>
                              </m:r>
                              <m:r>
                                <a:rPr lang="en-US" altLang="zh-CN" sz="2800" i="1">
                                  <a:solidFill>
                                    <a:srgbClr val="0000FF"/>
                                  </a:solidFill>
                                  <a:latin typeface="Cambria Math" panose="02040503050406030204" pitchFamily="18" charset="0"/>
                                </a:rPr>
                                <m:t>=2</m:t>
                              </m:r>
                            </m:sub>
                          </m:sSub>
                        </m:e>
                      </m:d>
                      <m:r>
                        <a:rPr lang="en-US" altLang="zh-CN" sz="2800" b="0" i="1" smtClean="0">
                          <a:solidFill>
                            <a:srgbClr val="0000FF"/>
                          </a:solidFill>
                          <a:latin typeface="Cambria Math" panose="02040503050406030204" pitchFamily="18" charset="0"/>
                        </a:rPr>
                        <m:t>=</m:t>
                      </m:r>
                      <m:rad>
                        <m:radPr>
                          <m:degHide m:val="on"/>
                          <m:ctrlPr>
                            <a:rPr lang="en-US" altLang="zh-CN" sz="2800" b="0" i="1" smtClean="0">
                              <a:solidFill>
                                <a:srgbClr val="0000FF"/>
                              </a:solidFill>
                              <a:latin typeface="Cambria Math" panose="02040503050406030204" pitchFamily="18" charset="0"/>
                            </a:rPr>
                          </m:ctrlPr>
                        </m:radPr>
                        <m:deg/>
                        <m:e>
                          <m:sSup>
                            <m:sSupPr>
                              <m:ctrlPr>
                                <a:rPr lang="en-US" altLang="zh-CN" sz="2800" b="0" i="1" smtClean="0">
                                  <a:solidFill>
                                    <a:srgbClr val="0000FF"/>
                                  </a:solidFill>
                                  <a:latin typeface="Cambria Math" panose="02040503050406030204" pitchFamily="18" charset="0"/>
                                </a:rPr>
                              </m:ctrlPr>
                            </m:sSupPr>
                            <m:e>
                              <m:d>
                                <m:dPr>
                                  <m:ctrlPr>
                                    <a:rPr lang="en-US" altLang="zh-CN" sz="2800" b="0" i="1" smtClean="0">
                                      <a:solidFill>
                                        <a:srgbClr val="0000FF"/>
                                      </a:solidFill>
                                      <a:latin typeface="Cambria Math" panose="02040503050406030204" pitchFamily="18" charset="0"/>
                                    </a:rPr>
                                  </m:ctrlPr>
                                </m:dPr>
                                <m:e>
                                  <m:r>
                                    <a:rPr lang="en-US" altLang="zh-CN" sz="2800" b="0" i="1" smtClean="0">
                                      <a:solidFill>
                                        <a:srgbClr val="0000FF"/>
                                      </a:solidFill>
                                      <a:latin typeface="Cambria Math" panose="02040503050406030204" pitchFamily="18" charset="0"/>
                                    </a:rPr>
                                    <m:t>4.0</m:t>
                                  </m:r>
                                </m:e>
                              </m:d>
                            </m:e>
                            <m:sup>
                              <m:r>
                                <a:rPr lang="en-US" altLang="zh-CN" sz="2800" b="0" i="1" smtClean="0">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d>
                                <m:dPr>
                                  <m:ctrlPr>
                                    <a:rPr lang="en-US" altLang="zh-CN" sz="2800" i="1">
                                      <a:solidFill>
                                        <a:srgbClr val="0000FF"/>
                                      </a:solidFill>
                                      <a:latin typeface="Cambria Math" panose="02040503050406030204" pitchFamily="18" charset="0"/>
                                    </a:rPr>
                                  </m:ctrlPr>
                                </m:dPr>
                                <m:e>
                                  <m:r>
                                    <a:rPr lang="en-US" altLang="zh-CN" sz="2800" b="0" i="1" smtClean="0">
                                      <a:solidFill>
                                        <a:srgbClr val="0000FF"/>
                                      </a:solidFill>
                                      <a:latin typeface="Cambria Math" panose="02040503050406030204" pitchFamily="18" charset="0"/>
                                    </a:rPr>
                                    <m:t>0.6</m:t>
                                  </m:r>
                                </m:e>
                              </m:d>
                            </m:e>
                            <m:sup>
                              <m:r>
                                <a:rPr lang="en-US" altLang="zh-CN" sz="2800" i="1">
                                  <a:solidFill>
                                    <a:srgbClr val="0000FF"/>
                                  </a:solidFill>
                                  <a:latin typeface="Cambria Math" panose="02040503050406030204" pitchFamily="18" charset="0"/>
                                </a:rPr>
                                <m:t>2</m:t>
                              </m:r>
                            </m:sup>
                          </m:sSup>
                        </m:e>
                      </m:rad>
                    </m:oMath>
                  </m:oMathPara>
                </a14:m>
                <a:endParaRPr lang="zh-CN" altLang="en-US" sz="2800" dirty="0">
                  <a:solidFill>
                    <a:srgbClr val="0000FF"/>
                  </a:solidFill>
                  <a:latin typeface="+mn-lt"/>
                  <a:ea typeface="+mn-ea"/>
                </a:endParaRPr>
              </a:p>
            </p:txBody>
          </p:sp>
        </mc:Choice>
        <mc:Fallback xmlns="">
          <p:sp>
            <p:nvSpPr>
              <p:cNvPr id="18" name="矩形 17"/>
              <p:cNvSpPr>
                <a:spLocks noRot="1" noChangeAspect="1" noMove="1" noResize="1" noEditPoints="1" noAdjustHandles="1" noChangeArrowheads="1" noChangeShapeType="1" noTextEdit="1"/>
              </p:cNvSpPr>
              <p:nvPr/>
            </p:nvSpPr>
            <p:spPr>
              <a:xfrm>
                <a:off x="2740955" y="2953709"/>
                <a:ext cx="4208203" cy="61414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6949158" y="3001094"/>
                <a:ext cx="2585131"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=4.04</m:t>
                      </m:r>
                      <m:r>
                        <a:rPr lang="en-US" altLang="zh-CN" sz="2800" b="0" i="1" smtClean="0">
                          <a:solidFill>
                            <a:srgbClr val="0000FF"/>
                          </a:solidFill>
                          <a:latin typeface="Cambria Math" panose="02040503050406030204" pitchFamily="18" charset="0"/>
                        </a:rPr>
                        <m:t>𝑐𝑚</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𝑠</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m:t>
                          </m:r>
                        </m:sup>
                      </m:sSup>
                    </m:oMath>
                  </m:oMathPara>
                </a14:m>
                <a:endParaRPr lang="zh-CN" altLang="en-US" sz="2800" dirty="0">
                  <a:solidFill>
                    <a:srgbClr val="0000FF"/>
                  </a:solidFill>
                  <a:latin typeface="+mn-lt"/>
                  <a:ea typeface="+mn-ea"/>
                </a:endParaRPr>
              </a:p>
            </p:txBody>
          </p:sp>
        </mc:Choice>
        <mc:Fallback xmlns="">
          <p:sp>
            <p:nvSpPr>
              <p:cNvPr id="19" name="矩形 18"/>
              <p:cNvSpPr>
                <a:spLocks noRot="1" noChangeAspect="1" noMove="1" noResize="1" noEditPoints="1" noAdjustHandles="1" noChangeArrowheads="1" noChangeShapeType="1" noTextEdit="1"/>
              </p:cNvSpPr>
              <p:nvPr/>
            </p:nvSpPr>
            <p:spPr>
              <a:xfrm>
                <a:off x="6949158" y="3001094"/>
                <a:ext cx="2585131"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2740955" y="4355301"/>
                <a:ext cx="4406976" cy="614142"/>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d>
                        <m:dPr>
                          <m:begChr m:val="|"/>
                          <m:endChr m:val="|"/>
                          <m:ctrlPr>
                            <a:rPr lang="en-US" altLang="zh-CN" sz="2800" i="1" smtClean="0">
                              <a:solidFill>
                                <a:srgbClr val="0000FF"/>
                              </a:solidFill>
                              <a:latin typeface="Cambria Math" panose="02040503050406030204" pitchFamily="18" charset="0"/>
                              <a:ea typeface="+mn-ea"/>
                            </a:rPr>
                          </m:ctrlPr>
                        </m:dPr>
                        <m:e>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𝑣</m:t>
                                  </m:r>
                                </m:e>
                              </m:acc>
                            </m:e>
                            <m:sub>
                              <m:r>
                                <a:rPr lang="en-US" altLang="zh-CN" sz="2800" i="1">
                                  <a:solidFill>
                                    <a:srgbClr val="0000FF"/>
                                  </a:solidFill>
                                  <a:latin typeface="Cambria Math" panose="02040503050406030204" pitchFamily="18" charset="0"/>
                                </a:rPr>
                                <m:t>𝑡</m:t>
                              </m:r>
                              <m:r>
                                <a:rPr lang="en-US" altLang="zh-CN" sz="2800" i="1">
                                  <a:solidFill>
                                    <a:srgbClr val="0000FF"/>
                                  </a:solidFill>
                                  <a:latin typeface="Cambria Math" panose="02040503050406030204" pitchFamily="18" charset="0"/>
                                </a:rPr>
                                <m:t>=4</m:t>
                              </m:r>
                            </m:sub>
                          </m:sSub>
                        </m:e>
                      </m:d>
                      <m:r>
                        <a:rPr lang="en-US" altLang="zh-CN" sz="2800" b="0" i="1" smtClean="0">
                          <a:solidFill>
                            <a:srgbClr val="0000FF"/>
                          </a:solidFill>
                          <a:latin typeface="Cambria Math" panose="02040503050406030204" pitchFamily="18" charset="0"/>
                        </a:rPr>
                        <m:t>=</m:t>
                      </m:r>
                      <m:rad>
                        <m:radPr>
                          <m:degHide m:val="on"/>
                          <m:ctrlPr>
                            <a:rPr lang="en-US" altLang="zh-CN" sz="2800" b="0" i="1" smtClean="0">
                              <a:solidFill>
                                <a:srgbClr val="0000FF"/>
                              </a:solidFill>
                              <a:latin typeface="Cambria Math" panose="02040503050406030204" pitchFamily="18" charset="0"/>
                            </a:rPr>
                          </m:ctrlPr>
                        </m:radPr>
                        <m:deg/>
                        <m:e>
                          <m:sSup>
                            <m:sSupPr>
                              <m:ctrlPr>
                                <a:rPr lang="en-US" altLang="zh-CN" sz="2800" b="0" i="1" smtClean="0">
                                  <a:solidFill>
                                    <a:srgbClr val="0000FF"/>
                                  </a:solidFill>
                                  <a:latin typeface="Cambria Math" panose="02040503050406030204" pitchFamily="18" charset="0"/>
                                </a:rPr>
                              </m:ctrlPr>
                            </m:sSupPr>
                            <m:e>
                              <m:d>
                                <m:dPr>
                                  <m:ctrlPr>
                                    <a:rPr lang="en-US" altLang="zh-CN" sz="2800" b="0" i="1" smtClean="0">
                                      <a:solidFill>
                                        <a:srgbClr val="0000FF"/>
                                      </a:solidFill>
                                      <a:latin typeface="Cambria Math" panose="02040503050406030204" pitchFamily="18" charset="0"/>
                                    </a:rPr>
                                  </m:ctrlPr>
                                </m:dPr>
                                <m:e>
                                  <m:r>
                                    <a:rPr lang="en-US" altLang="zh-CN" sz="2800" b="0" i="1" smtClean="0">
                                      <a:solidFill>
                                        <a:srgbClr val="0000FF"/>
                                      </a:solidFill>
                                      <a:latin typeface="Cambria Math" panose="02040503050406030204" pitchFamily="18" charset="0"/>
                                    </a:rPr>
                                    <m:t>8.0</m:t>
                                  </m:r>
                                </m:e>
                              </m:d>
                            </m:e>
                            <m:sup>
                              <m:r>
                                <a:rPr lang="en-US" altLang="zh-CN" sz="2800" b="0" i="1" smtClean="0">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d>
                                <m:dPr>
                                  <m:ctrlPr>
                                    <a:rPr lang="en-US" altLang="zh-CN" sz="2800" i="1">
                                      <a:solidFill>
                                        <a:srgbClr val="0000FF"/>
                                      </a:solidFill>
                                      <a:latin typeface="Cambria Math" panose="02040503050406030204" pitchFamily="18" charset="0"/>
                                    </a:rPr>
                                  </m:ctrlPr>
                                </m:dPr>
                                <m:e>
                                  <m:r>
                                    <a:rPr lang="en-US" altLang="zh-CN" sz="2800" b="0" i="1" smtClean="0">
                                      <a:solidFill>
                                        <a:srgbClr val="0000FF"/>
                                      </a:solidFill>
                                      <a:latin typeface="Cambria Math" panose="02040503050406030204" pitchFamily="18" charset="0"/>
                                    </a:rPr>
                                    <m:t>19.2</m:t>
                                  </m:r>
                                </m:e>
                              </m:d>
                            </m:e>
                            <m:sup>
                              <m:r>
                                <a:rPr lang="en-US" altLang="zh-CN" sz="2800" i="1">
                                  <a:solidFill>
                                    <a:srgbClr val="0000FF"/>
                                  </a:solidFill>
                                  <a:latin typeface="Cambria Math" panose="02040503050406030204" pitchFamily="18" charset="0"/>
                                </a:rPr>
                                <m:t>2</m:t>
                              </m:r>
                            </m:sup>
                          </m:sSup>
                        </m:e>
                      </m:rad>
                    </m:oMath>
                  </m:oMathPara>
                </a14:m>
                <a:endParaRPr lang="zh-CN" altLang="en-US" sz="2800" dirty="0">
                  <a:solidFill>
                    <a:srgbClr val="0000FF"/>
                  </a:solidFill>
                  <a:latin typeface="+mn-lt"/>
                  <a:ea typeface="+mn-ea"/>
                </a:endParaRPr>
              </a:p>
            </p:txBody>
          </p:sp>
        </mc:Choice>
        <mc:Fallback xmlns="">
          <p:sp>
            <p:nvSpPr>
              <p:cNvPr id="20" name="矩形 19"/>
              <p:cNvSpPr>
                <a:spLocks noRot="1" noChangeAspect="1" noMove="1" noResize="1" noEditPoints="1" noAdjustHandles="1" noChangeArrowheads="1" noChangeShapeType="1" noTextEdit="1"/>
              </p:cNvSpPr>
              <p:nvPr/>
            </p:nvSpPr>
            <p:spPr>
              <a:xfrm>
                <a:off x="2740955" y="4355301"/>
                <a:ext cx="4406976" cy="61414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7048544" y="4402686"/>
                <a:ext cx="2585131"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=20.8</m:t>
                      </m:r>
                      <m:r>
                        <a:rPr lang="en-US" altLang="zh-CN" sz="2800" b="0" i="1" smtClean="0">
                          <a:solidFill>
                            <a:srgbClr val="0000FF"/>
                          </a:solidFill>
                          <a:latin typeface="Cambria Math" panose="02040503050406030204" pitchFamily="18" charset="0"/>
                        </a:rPr>
                        <m:t>𝑐𝑚</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𝑠</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m:t>
                          </m:r>
                        </m:sup>
                      </m:sSup>
                    </m:oMath>
                  </m:oMathPara>
                </a14:m>
                <a:endParaRPr lang="zh-CN" altLang="en-US" sz="2800" dirty="0">
                  <a:solidFill>
                    <a:srgbClr val="0000FF"/>
                  </a:solidFill>
                  <a:latin typeface="+mn-lt"/>
                  <a:ea typeface="+mn-ea"/>
                </a:endParaRPr>
              </a:p>
            </p:txBody>
          </p:sp>
        </mc:Choice>
        <mc:Fallback xmlns="">
          <p:sp>
            <p:nvSpPr>
              <p:cNvPr id="21" name="矩形 20"/>
              <p:cNvSpPr>
                <a:spLocks noRot="1" noChangeAspect="1" noMove="1" noResize="1" noEditPoints="1" noAdjustHandles="1" noChangeArrowheads="1" noChangeShapeType="1" noTextEdit="1"/>
              </p:cNvSpPr>
              <p:nvPr/>
            </p:nvSpPr>
            <p:spPr>
              <a:xfrm>
                <a:off x="7048544" y="4402686"/>
                <a:ext cx="2585131" cy="523220"/>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9585299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177"/>
                                        </p:tgtEl>
                                        <p:attrNameLst>
                                          <p:attrName>style.visibility</p:attrName>
                                        </p:attrNameLst>
                                      </p:cBhvr>
                                      <p:to>
                                        <p:strVal val="visible"/>
                                      </p:to>
                                    </p:set>
                                    <p:animEffect transition="in" filter="blinds(horizontal)">
                                      <p:cBhvr>
                                        <p:cTn id="7" dur="500"/>
                                        <p:tgtEl>
                                          <p:spTgt spid="71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left)">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left)">
                                      <p:cBhvr>
                                        <p:cTn id="5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7" grpId="0"/>
      <p:bldP spid="11" grpId="0"/>
      <p:bldP spid="12" grpId="0"/>
      <p:bldP spid="13" grpId="0"/>
      <p:bldP spid="14" grpId="0"/>
      <p:bldP spid="15" grpId="0"/>
      <p:bldP spid="16" grpId="0"/>
      <p:bldP spid="18" grpId="0"/>
      <p:bldP spid="19" grpId="0"/>
      <p:bldP spid="20" grpId="0"/>
      <p:bldP spid="2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3"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4</a:t>
              </a:r>
              <a:endParaRPr lang="zh-CN" altLang="en-US" sz="6000" dirty="0"/>
            </a:p>
          </p:txBody>
        </p:sp>
        <p:sp>
          <p:nvSpPr>
            <p:cNvPr id="51" name="文本框 50"/>
            <p:cNvSpPr txBox="1"/>
            <p:nvPr/>
          </p:nvSpPr>
          <p:spPr>
            <a:xfrm>
              <a:off x="9914204" y="3089644"/>
              <a:ext cx="2262154" cy="83099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itchFamily="34" charset="-122"/>
                  <a:ea typeface="微软雅黑" pitchFamily="34" charset="-122"/>
                </a:rPr>
                <a:t>加速度</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Tree>
    <p:extLst>
      <p:ext uri="{BB962C8B-B14F-4D97-AF65-F5344CB8AC3E}">
        <p14:creationId xmlns:p14="http://schemas.microsoft.com/office/powerpoint/2010/main" val="30247898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00" name="Text Box 8"/>
          <p:cNvSpPr txBox="1">
            <a:spLocks noChangeArrowheads="1"/>
          </p:cNvSpPr>
          <p:nvPr/>
        </p:nvSpPr>
        <p:spPr bwMode="auto">
          <a:xfrm>
            <a:off x="1946990" y="3805566"/>
            <a:ext cx="235483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mn-lt"/>
                <a:ea typeface="+mn-ea"/>
              </a:rPr>
              <a:t>平均加速度</a:t>
            </a:r>
          </a:p>
        </p:txBody>
      </p:sp>
      <p:sp>
        <p:nvSpPr>
          <p:cNvPr id="59412" name="Freeform 20"/>
          <p:cNvSpPr>
            <a:spLocks/>
          </p:cNvSpPr>
          <p:nvPr/>
        </p:nvSpPr>
        <p:spPr bwMode="auto">
          <a:xfrm>
            <a:off x="8986837" y="911942"/>
            <a:ext cx="1616117" cy="908779"/>
          </a:xfrm>
          <a:custGeom>
            <a:avLst/>
            <a:gdLst>
              <a:gd name="T0" fmla="*/ 0 w 1134"/>
              <a:gd name="T1" fmla="*/ 2147483647 h 574"/>
              <a:gd name="T2" fmla="*/ 2147483647 w 1134"/>
              <a:gd name="T3" fmla="*/ 2147483647 h 574"/>
              <a:gd name="T4" fmla="*/ 2147483647 w 1134"/>
              <a:gd name="T5" fmla="*/ 2147483647 h 574"/>
              <a:gd name="T6" fmla="*/ 2147483647 w 1134"/>
              <a:gd name="T7" fmla="*/ 2147483647 h 574"/>
              <a:gd name="T8" fmla="*/ 0 60000 65536"/>
              <a:gd name="T9" fmla="*/ 0 60000 65536"/>
              <a:gd name="T10" fmla="*/ 0 60000 65536"/>
              <a:gd name="T11" fmla="*/ 0 60000 65536"/>
              <a:gd name="T12" fmla="*/ 0 w 1134"/>
              <a:gd name="T13" fmla="*/ 0 h 574"/>
              <a:gd name="T14" fmla="*/ 1134 w 1134"/>
              <a:gd name="T15" fmla="*/ 574 h 574"/>
            </a:gdLst>
            <a:ahLst/>
            <a:cxnLst>
              <a:cxn ang="T8">
                <a:pos x="T0" y="T1"/>
              </a:cxn>
              <a:cxn ang="T9">
                <a:pos x="T2" y="T3"/>
              </a:cxn>
              <a:cxn ang="T10">
                <a:pos x="T4" y="T5"/>
              </a:cxn>
              <a:cxn ang="T11">
                <a:pos x="T6" y="T7"/>
              </a:cxn>
            </a:cxnLst>
            <a:rect l="T12" t="T13" r="T14" b="T15"/>
            <a:pathLst>
              <a:path w="1134" h="574">
                <a:moveTo>
                  <a:pt x="0" y="30"/>
                </a:moveTo>
                <a:cubicBezTo>
                  <a:pt x="155" y="15"/>
                  <a:pt x="310" y="0"/>
                  <a:pt x="453" y="30"/>
                </a:cubicBezTo>
                <a:cubicBezTo>
                  <a:pt x="596" y="60"/>
                  <a:pt x="749" y="120"/>
                  <a:pt x="862" y="211"/>
                </a:cubicBezTo>
                <a:cubicBezTo>
                  <a:pt x="975" y="302"/>
                  <a:pt x="1054" y="438"/>
                  <a:pt x="1134" y="574"/>
                </a:cubicBezTo>
              </a:path>
            </a:pathLst>
          </a:custGeom>
          <a:noFill/>
          <a:ln w="3175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square">
            <a:spAutoFit/>
          </a:bodyPr>
          <a:lstStyle/>
          <a:p>
            <a:endParaRPr lang="zh-CN" altLang="en-US"/>
          </a:p>
        </p:txBody>
      </p:sp>
      <p:sp>
        <p:nvSpPr>
          <p:cNvPr id="59416" name="Line 24"/>
          <p:cNvSpPr>
            <a:spLocks noChangeShapeType="1"/>
          </p:cNvSpPr>
          <p:nvPr/>
        </p:nvSpPr>
        <p:spPr bwMode="auto">
          <a:xfrm flipV="1">
            <a:off x="9218612" y="869080"/>
            <a:ext cx="1008062" cy="71438"/>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9417" name="Line 25"/>
          <p:cNvSpPr>
            <a:spLocks noChangeShapeType="1"/>
          </p:cNvSpPr>
          <p:nvPr/>
        </p:nvSpPr>
        <p:spPr bwMode="auto">
          <a:xfrm>
            <a:off x="10255249" y="1286594"/>
            <a:ext cx="806450" cy="884237"/>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9418" name="Line 26"/>
          <p:cNvSpPr>
            <a:spLocks noChangeShapeType="1"/>
          </p:cNvSpPr>
          <p:nvPr/>
        </p:nvSpPr>
        <p:spPr bwMode="auto">
          <a:xfrm flipV="1">
            <a:off x="10234612" y="1199280"/>
            <a:ext cx="1008062" cy="71438"/>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9419" name="Line 27"/>
          <p:cNvSpPr>
            <a:spLocks noChangeShapeType="1"/>
          </p:cNvSpPr>
          <p:nvPr/>
        </p:nvSpPr>
        <p:spPr bwMode="auto">
          <a:xfrm flipH="1">
            <a:off x="11052174" y="1196106"/>
            <a:ext cx="177800" cy="950913"/>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9424" name="Text Box 32"/>
          <p:cNvSpPr txBox="1">
            <a:spLocks noChangeArrowheads="1"/>
          </p:cNvSpPr>
          <p:nvPr/>
        </p:nvSpPr>
        <p:spPr bwMode="auto">
          <a:xfrm>
            <a:off x="1946990" y="1316314"/>
            <a:ext cx="597135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FF0000"/>
                </a:solidFill>
                <a:latin typeface="+mn-lt"/>
                <a:ea typeface="+mn-ea"/>
              </a:rPr>
              <a:t>加速度是描述质点速度的大小和方向随时间变化快慢的物理量。</a:t>
            </a:r>
          </a:p>
        </p:txBody>
      </p:sp>
      <p:sp>
        <p:nvSpPr>
          <p:cNvPr id="29" name="Rectangle 3"/>
          <p:cNvSpPr>
            <a:spLocks noChangeArrowheads="1"/>
          </p:cNvSpPr>
          <p:nvPr/>
        </p:nvSpPr>
        <p:spPr bwMode="auto">
          <a:xfrm>
            <a:off x="885826" y="456544"/>
            <a:ext cx="549067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0000FF"/>
                </a:solidFill>
                <a:latin typeface="+mn-lt"/>
                <a:ea typeface="微软雅黑" panose="020B0503020204020204" pitchFamily="34" charset="-122"/>
              </a:rPr>
              <a:t>一、平均加速度和瞬时加速度</a:t>
            </a:r>
          </a:p>
        </p:txBody>
      </p:sp>
      <p:grpSp>
        <p:nvGrpSpPr>
          <p:cNvPr id="2" name="组合 1"/>
          <p:cNvGrpSpPr/>
          <p:nvPr/>
        </p:nvGrpSpPr>
        <p:grpSpPr>
          <a:xfrm>
            <a:off x="7687560" y="210930"/>
            <a:ext cx="3216206" cy="3053689"/>
            <a:chOff x="7687560" y="210930"/>
            <a:chExt cx="3216206" cy="3053689"/>
          </a:xfrm>
        </p:grpSpPr>
        <p:sp>
          <p:nvSpPr>
            <p:cNvPr id="59406" name="Line 14"/>
            <p:cNvSpPr>
              <a:spLocks noChangeShapeType="1"/>
            </p:cNvSpPr>
            <p:nvPr/>
          </p:nvSpPr>
          <p:spPr bwMode="auto">
            <a:xfrm>
              <a:off x="8840787" y="2229568"/>
              <a:ext cx="1835150" cy="0"/>
            </a:xfrm>
            <a:prstGeom prst="line">
              <a:avLst/>
            </a:prstGeom>
            <a:noFill/>
            <a:ln w="25400">
              <a:solidFill>
                <a:srgbClr val="000000"/>
              </a:solidFill>
              <a:round/>
              <a:headEnd/>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59407" name="Line 15"/>
            <p:cNvSpPr>
              <a:spLocks noChangeShapeType="1"/>
            </p:cNvSpPr>
            <p:nvPr/>
          </p:nvSpPr>
          <p:spPr bwMode="auto">
            <a:xfrm rot="7998593">
              <a:off x="7811293" y="2630412"/>
              <a:ext cx="1233488" cy="34925"/>
            </a:xfrm>
            <a:prstGeom prst="line">
              <a:avLst/>
            </a:prstGeom>
            <a:noFill/>
            <a:ln w="25400">
              <a:solidFill>
                <a:srgbClr val="000000"/>
              </a:solidFill>
              <a:round/>
              <a:headEnd/>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59408" name="Line 16"/>
            <p:cNvSpPr>
              <a:spLocks noChangeShapeType="1"/>
            </p:cNvSpPr>
            <p:nvPr/>
          </p:nvSpPr>
          <p:spPr bwMode="auto">
            <a:xfrm rot="16200000">
              <a:off x="7971631" y="1335012"/>
              <a:ext cx="1766887" cy="0"/>
            </a:xfrm>
            <a:prstGeom prst="line">
              <a:avLst/>
            </a:prstGeom>
            <a:noFill/>
            <a:ln w="25400">
              <a:solidFill>
                <a:srgbClr val="000000"/>
              </a:solidFill>
              <a:round/>
              <a:headEnd/>
              <a:tailEnd type="arrow" w="lg" len="lg"/>
            </a:ln>
            <a:extLst>
              <a:ext uri="{909E8E84-426E-40DD-AFC4-6F175D3DCCD1}">
                <a14:hiddenFill xmlns:a14="http://schemas.microsoft.com/office/drawing/2010/main">
                  <a:noFill/>
                </a14:hiddenFill>
              </a:ext>
            </a:extLst>
          </p:spPr>
          <p:txBody>
            <a:bodyPr/>
            <a:lstStyle/>
            <a:p>
              <a:endParaRPr lang="zh-CN" altLang="en-US"/>
            </a:p>
          </p:txBody>
        </p:sp>
        <mc:AlternateContent xmlns:mc="http://schemas.openxmlformats.org/markup-compatibility/2006" xmlns:a14="http://schemas.microsoft.com/office/drawing/2010/main">
          <mc:Choice Requires="a14">
            <p:sp>
              <p:nvSpPr>
                <p:cNvPr id="39" name="矩形 38"/>
                <p:cNvSpPr/>
                <p:nvPr/>
              </p:nvSpPr>
              <p:spPr>
                <a:xfrm>
                  <a:off x="7687560" y="2548278"/>
                  <a:ext cx="4857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p>
              </p:txBody>
            </p:sp>
          </mc:Choice>
          <mc:Fallback xmlns="">
            <p:sp>
              <p:nvSpPr>
                <p:cNvPr id="39" name="矩形 38"/>
                <p:cNvSpPr>
                  <a:spLocks noRot="1" noChangeAspect="1" noMove="1" noResize="1" noEditPoints="1" noAdjustHandles="1" noChangeArrowheads="1" noChangeShapeType="1" noTextEdit="1"/>
                </p:cNvSpPr>
                <p:nvPr/>
              </p:nvSpPr>
              <p:spPr>
                <a:xfrm>
                  <a:off x="7687560" y="2548278"/>
                  <a:ext cx="485710" cy="523220"/>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10413182" y="2126417"/>
                  <a:ext cx="4905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𝑦</m:t>
                        </m:r>
                      </m:oMath>
                    </m:oMathPara>
                  </a14:m>
                  <a:endParaRPr lang="zh-CN" altLang="en-US" sz="2800" dirty="0"/>
                </a:p>
              </p:txBody>
            </p:sp>
          </mc:Choice>
          <mc:Fallback xmlns="">
            <p:sp>
              <p:nvSpPr>
                <p:cNvPr id="40" name="矩形 39"/>
                <p:cNvSpPr>
                  <a:spLocks noRot="1" noChangeAspect="1" noMove="1" noResize="1" noEditPoints="1" noAdjustHandles="1" noChangeArrowheads="1" noChangeShapeType="1" noTextEdit="1"/>
                </p:cNvSpPr>
                <p:nvPr/>
              </p:nvSpPr>
              <p:spPr>
                <a:xfrm>
                  <a:off x="10413182" y="2126417"/>
                  <a:ext cx="490584"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8391614" y="210930"/>
                  <a:ext cx="4633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𝑧</m:t>
                        </m:r>
                      </m:oMath>
                    </m:oMathPara>
                  </a14:m>
                  <a:endParaRPr lang="zh-CN" altLang="en-US" sz="2800" dirty="0"/>
                </a:p>
              </p:txBody>
            </p:sp>
          </mc:Choice>
          <mc:Fallback xmlns="">
            <p:sp>
              <p:nvSpPr>
                <p:cNvPr id="41" name="矩形 40"/>
                <p:cNvSpPr>
                  <a:spLocks noRot="1" noChangeAspect="1" noMove="1" noResize="1" noEditPoints="1" noAdjustHandles="1" noChangeArrowheads="1" noChangeShapeType="1" noTextEdit="1"/>
                </p:cNvSpPr>
                <p:nvPr/>
              </p:nvSpPr>
              <p:spPr>
                <a:xfrm>
                  <a:off x="8391614" y="210930"/>
                  <a:ext cx="463332"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8409869" y="1857101"/>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p>
              </p:txBody>
            </p:sp>
          </mc:Choice>
          <mc:Fallback xmlns="">
            <p:sp>
              <p:nvSpPr>
                <p:cNvPr id="42" name="矩形 41"/>
                <p:cNvSpPr>
                  <a:spLocks noRot="1" noChangeAspect="1" noMove="1" noResize="1" noEditPoints="1" noAdjustHandles="1" noChangeArrowheads="1" noChangeShapeType="1" noTextEdit="1"/>
                </p:cNvSpPr>
                <p:nvPr/>
              </p:nvSpPr>
              <p:spPr>
                <a:xfrm>
                  <a:off x="8409869" y="1857101"/>
                  <a:ext cx="534890" cy="523220"/>
                </a:xfrm>
                <a:prstGeom prst="rect">
                  <a:avLst/>
                </a:prstGeom>
                <a:blipFill>
                  <a:blip r:embed="rId5"/>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3" name="矩形 42"/>
              <p:cNvSpPr/>
              <p:nvPr/>
            </p:nvSpPr>
            <p:spPr>
              <a:xfrm>
                <a:off x="9831920" y="349682"/>
                <a:ext cx="62536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𝑣</m:t>
                              </m:r>
                            </m:e>
                          </m:acc>
                        </m:e>
                        <m:sub>
                          <m:r>
                            <a:rPr lang="en-US" altLang="zh-CN" sz="2800" b="0" i="1" smtClean="0">
                              <a:solidFill>
                                <a:srgbClr val="0000FF"/>
                              </a:solidFill>
                              <a:latin typeface="Cambria Math" panose="02040503050406030204" pitchFamily="18" charset="0"/>
                              <a:ea typeface="+mn-ea"/>
                            </a:rPr>
                            <m:t>1</m:t>
                          </m:r>
                        </m:sub>
                      </m:sSub>
                    </m:oMath>
                  </m:oMathPara>
                </a14:m>
                <a:endParaRPr lang="zh-CN" altLang="en-US" sz="2800" dirty="0">
                  <a:latin typeface="+mn-lt"/>
                  <a:ea typeface="+mn-ea"/>
                </a:endParaRPr>
              </a:p>
            </p:txBody>
          </p:sp>
        </mc:Choice>
        <mc:Fallback xmlns="">
          <p:sp>
            <p:nvSpPr>
              <p:cNvPr id="43" name="矩形 42"/>
              <p:cNvSpPr>
                <a:spLocks noRot="1" noChangeAspect="1" noMove="1" noResize="1" noEditPoints="1" noAdjustHandles="1" noChangeArrowheads="1" noChangeShapeType="1" noTextEdit="1"/>
              </p:cNvSpPr>
              <p:nvPr/>
            </p:nvSpPr>
            <p:spPr>
              <a:xfrm>
                <a:off x="9831920" y="349682"/>
                <a:ext cx="625364"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10977700" y="1947483"/>
                <a:ext cx="63363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𝑣</m:t>
                              </m:r>
                            </m:e>
                          </m:acc>
                        </m:e>
                        <m:sub>
                          <m:r>
                            <a:rPr lang="en-US" altLang="zh-CN" sz="2800" b="0" i="1" smtClean="0">
                              <a:solidFill>
                                <a:srgbClr val="0000FF"/>
                              </a:solidFill>
                              <a:latin typeface="Cambria Math" panose="02040503050406030204" pitchFamily="18" charset="0"/>
                              <a:ea typeface="+mn-ea"/>
                            </a:rPr>
                            <m:t>2</m:t>
                          </m:r>
                        </m:sub>
                      </m:sSub>
                    </m:oMath>
                  </m:oMathPara>
                </a14:m>
                <a:endParaRPr lang="zh-CN" altLang="en-US" sz="2800" dirty="0">
                  <a:latin typeface="+mn-lt"/>
                  <a:ea typeface="+mn-ea"/>
                </a:endParaRPr>
              </a:p>
            </p:txBody>
          </p:sp>
        </mc:Choice>
        <mc:Fallback xmlns="">
          <p:sp>
            <p:nvSpPr>
              <p:cNvPr id="44" name="矩形 43"/>
              <p:cNvSpPr>
                <a:spLocks noRot="1" noChangeAspect="1" noMove="1" noResize="1" noEditPoints="1" noAdjustHandles="1" noChangeArrowheads="1" noChangeShapeType="1" noTextEdit="1"/>
              </p:cNvSpPr>
              <p:nvPr/>
            </p:nvSpPr>
            <p:spPr>
              <a:xfrm>
                <a:off x="10977700" y="1947483"/>
                <a:ext cx="633635"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11140492" y="1443423"/>
                <a:ext cx="6937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acc>
                        <m:accPr>
                          <m:chr m:val="⃑"/>
                          <m:ctrlPr>
                            <a:rPr lang="en-US" altLang="zh-CN" sz="2800" i="1">
                              <a:solidFill>
                                <a:srgbClr val="FF0000"/>
                              </a:solidFill>
                              <a:latin typeface="Cambria Math" panose="02040503050406030204" pitchFamily="18" charset="0"/>
                            </a:rPr>
                          </m:ctrlPr>
                        </m:accPr>
                        <m:e>
                          <m:r>
                            <a:rPr lang="en-US" altLang="zh-CN" sz="2800" b="0" i="1" smtClean="0">
                              <a:solidFill>
                                <a:srgbClr val="FF0000"/>
                              </a:solidFill>
                              <a:latin typeface="Cambria Math" panose="02040503050406030204" pitchFamily="18" charset="0"/>
                            </a:rPr>
                            <m:t>𝑣</m:t>
                          </m:r>
                        </m:e>
                      </m:acc>
                    </m:oMath>
                  </m:oMathPara>
                </a14:m>
                <a:endParaRPr lang="zh-CN" altLang="en-US" sz="2800" dirty="0">
                  <a:solidFill>
                    <a:srgbClr val="FF0000"/>
                  </a:solidFill>
                  <a:latin typeface="+mn-lt"/>
                  <a:ea typeface="+mn-ea"/>
                </a:endParaRPr>
              </a:p>
            </p:txBody>
          </p:sp>
        </mc:Choice>
        <mc:Fallback xmlns="">
          <p:sp>
            <p:nvSpPr>
              <p:cNvPr id="45" name="矩形 44"/>
              <p:cNvSpPr>
                <a:spLocks noRot="1" noChangeAspect="1" noMove="1" noResize="1" noEditPoints="1" noAdjustHandles="1" noChangeArrowheads="1" noChangeShapeType="1" noTextEdit="1"/>
              </p:cNvSpPr>
              <p:nvPr/>
            </p:nvSpPr>
            <p:spPr>
              <a:xfrm>
                <a:off x="11140492" y="1443423"/>
                <a:ext cx="693716"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9035801" y="472540"/>
                <a:ext cx="5055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𝐴</m:t>
                      </m:r>
                    </m:oMath>
                  </m:oMathPara>
                </a14:m>
                <a:endParaRPr lang="zh-CN" altLang="en-US" sz="2800" dirty="0">
                  <a:latin typeface="+mn-lt"/>
                  <a:ea typeface="+mn-ea"/>
                </a:endParaRPr>
              </a:p>
            </p:txBody>
          </p:sp>
        </mc:Choice>
        <mc:Fallback xmlns="">
          <p:sp>
            <p:nvSpPr>
              <p:cNvPr id="47" name="矩形 46"/>
              <p:cNvSpPr>
                <a:spLocks noRot="1" noChangeAspect="1" noMove="1" noResize="1" noEditPoints="1" noAdjustHandles="1" noChangeArrowheads="1" noChangeShapeType="1" noTextEdit="1"/>
              </p:cNvSpPr>
              <p:nvPr/>
            </p:nvSpPr>
            <p:spPr>
              <a:xfrm>
                <a:off x="9035801" y="472540"/>
                <a:ext cx="505587"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10071482" y="814803"/>
                <a:ext cx="51969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𝐵</m:t>
                      </m:r>
                    </m:oMath>
                  </m:oMathPara>
                </a14:m>
                <a:endParaRPr lang="zh-CN" altLang="en-US" sz="2800" dirty="0">
                  <a:latin typeface="+mn-lt"/>
                  <a:ea typeface="+mn-ea"/>
                </a:endParaRPr>
              </a:p>
            </p:txBody>
          </p:sp>
        </mc:Choice>
        <mc:Fallback xmlns="">
          <p:sp>
            <p:nvSpPr>
              <p:cNvPr id="48" name="矩形 47"/>
              <p:cNvSpPr>
                <a:spLocks noRot="1" noChangeAspect="1" noMove="1" noResize="1" noEditPoints="1" noAdjustHandles="1" noChangeArrowheads="1" noChangeShapeType="1" noTextEdit="1"/>
              </p:cNvSpPr>
              <p:nvPr/>
            </p:nvSpPr>
            <p:spPr>
              <a:xfrm>
                <a:off x="10071482" y="814803"/>
                <a:ext cx="519693"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10952483" y="697518"/>
                <a:ext cx="62536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𝑣</m:t>
                              </m:r>
                            </m:e>
                          </m:acc>
                        </m:e>
                        <m:sub>
                          <m:r>
                            <a:rPr lang="en-US" altLang="zh-CN" sz="2800" b="0" i="1" smtClean="0">
                              <a:solidFill>
                                <a:srgbClr val="0000FF"/>
                              </a:solidFill>
                              <a:latin typeface="Cambria Math" panose="02040503050406030204" pitchFamily="18" charset="0"/>
                              <a:ea typeface="+mn-ea"/>
                            </a:rPr>
                            <m:t>1</m:t>
                          </m:r>
                        </m:sub>
                      </m:sSub>
                    </m:oMath>
                  </m:oMathPara>
                </a14:m>
                <a:endParaRPr lang="zh-CN" altLang="en-US" sz="2800" dirty="0">
                  <a:latin typeface="+mn-lt"/>
                  <a:ea typeface="+mn-ea"/>
                </a:endParaRPr>
              </a:p>
            </p:txBody>
          </p:sp>
        </mc:Choice>
        <mc:Fallback xmlns="">
          <p:sp>
            <p:nvSpPr>
              <p:cNvPr id="51" name="矩形 50"/>
              <p:cNvSpPr>
                <a:spLocks noRot="1" noChangeAspect="1" noMove="1" noResize="1" noEditPoints="1" noAdjustHandles="1" noChangeArrowheads="1" noChangeShapeType="1" noTextEdit="1"/>
              </p:cNvSpPr>
              <p:nvPr/>
            </p:nvSpPr>
            <p:spPr>
              <a:xfrm>
                <a:off x="10952483" y="697518"/>
                <a:ext cx="625364"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2357799" y="2284396"/>
                <a:ext cx="127611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𝑡</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smtClean="0">
                              <a:solidFill>
                                <a:srgbClr val="0000FF"/>
                              </a:solidFill>
                              <a:latin typeface="Cambria Math" panose="02040503050406030204" pitchFamily="18" charset="0"/>
                              <a:ea typeface="+mn-ea"/>
                            </a:rPr>
                          </m:ctrlPr>
                        </m:sSubPr>
                        <m:e>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𝑣</m:t>
                              </m:r>
                            </m:e>
                          </m:acc>
                        </m:e>
                        <m:sub>
                          <m:r>
                            <a:rPr lang="en-US" altLang="zh-CN" sz="2800" b="0" i="1" smtClean="0">
                              <a:solidFill>
                                <a:srgbClr val="0000FF"/>
                              </a:solidFill>
                              <a:latin typeface="Cambria Math" panose="02040503050406030204" pitchFamily="18" charset="0"/>
                              <a:ea typeface="+mn-ea"/>
                            </a:rPr>
                            <m:t>1</m:t>
                          </m:r>
                        </m:sub>
                      </m:sSub>
                    </m:oMath>
                  </m:oMathPara>
                </a14:m>
                <a:endParaRPr lang="zh-CN" altLang="en-US" sz="2800" dirty="0">
                  <a:latin typeface="+mn-lt"/>
                  <a:ea typeface="+mn-ea"/>
                </a:endParaRPr>
              </a:p>
            </p:txBody>
          </p:sp>
        </mc:Choice>
        <mc:Fallback xmlns="">
          <p:sp>
            <p:nvSpPr>
              <p:cNvPr id="52" name="矩形 51"/>
              <p:cNvSpPr>
                <a:spLocks noRot="1" noChangeAspect="1" noMove="1" noResize="1" noEditPoints="1" noAdjustHandles="1" noChangeArrowheads="1" noChangeShapeType="1" noTextEdit="1"/>
              </p:cNvSpPr>
              <p:nvPr/>
            </p:nvSpPr>
            <p:spPr>
              <a:xfrm>
                <a:off x="2357799" y="2284396"/>
                <a:ext cx="1276119"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4301825" y="2268703"/>
                <a:ext cx="207467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𝑡</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𝑡</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smtClean="0">
                              <a:solidFill>
                                <a:srgbClr val="0000FF"/>
                              </a:solidFill>
                              <a:latin typeface="Cambria Math" panose="02040503050406030204" pitchFamily="18" charset="0"/>
                              <a:ea typeface="+mn-ea"/>
                            </a:rPr>
                          </m:ctrlPr>
                        </m:sSubPr>
                        <m:e>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𝑣</m:t>
                              </m:r>
                            </m:e>
                          </m:acc>
                        </m:e>
                        <m:sub>
                          <m:r>
                            <a:rPr lang="en-US" altLang="zh-CN" sz="2800" b="0" i="1" smtClean="0">
                              <a:solidFill>
                                <a:srgbClr val="0000FF"/>
                              </a:solidFill>
                              <a:latin typeface="Cambria Math" panose="02040503050406030204" pitchFamily="18" charset="0"/>
                              <a:ea typeface="+mn-ea"/>
                            </a:rPr>
                            <m:t>2</m:t>
                          </m:r>
                        </m:sub>
                      </m:sSub>
                    </m:oMath>
                  </m:oMathPara>
                </a14:m>
                <a:endParaRPr lang="zh-CN" altLang="en-US" sz="2800" dirty="0">
                  <a:latin typeface="+mn-lt"/>
                  <a:ea typeface="+mn-ea"/>
                </a:endParaRPr>
              </a:p>
            </p:txBody>
          </p:sp>
        </mc:Choice>
        <mc:Fallback xmlns="">
          <p:sp>
            <p:nvSpPr>
              <p:cNvPr id="53" name="矩形 52"/>
              <p:cNvSpPr>
                <a:spLocks noRot="1" noChangeAspect="1" noMove="1" noResize="1" noEditPoints="1" noAdjustHandles="1" noChangeArrowheads="1" noChangeShapeType="1" noTextEdit="1"/>
              </p:cNvSpPr>
              <p:nvPr/>
            </p:nvSpPr>
            <p:spPr>
              <a:xfrm>
                <a:off x="4301825" y="2268703"/>
                <a:ext cx="2074671"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2951164" y="2899371"/>
                <a:ext cx="22983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𝑣</m:t>
                          </m:r>
                        </m:e>
                      </m:acc>
                      <m:r>
                        <a:rPr lang="en-US" altLang="zh-CN" sz="2800" b="0" i="1" smtClean="0">
                          <a:solidFill>
                            <a:srgbClr val="0000FF"/>
                          </a:solidFill>
                          <a:latin typeface="Cambria Math" panose="02040503050406030204" pitchFamily="18" charset="0"/>
                        </a:rPr>
                        <m:t>=</m:t>
                      </m:r>
                      <m:sSub>
                        <m:sSubPr>
                          <m:ctrlPr>
                            <a:rPr lang="en-US" altLang="zh-CN" sz="2800" i="1" smtClean="0">
                              <a:solidFill>
                                <a:srgbClr val="0000FF"/>
                              </a:solidFill>
                              <a:latin typeface="Cambria Math" panose="02040503050406030204" pitchFamily="18" charset="0"/>
                              <a:ea typeface="+mn-ea"/>
                            </a:rPr>
                          </m:ctrlPr>
                        </m:sSubPr>
                        <m:e>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𝑣</m:t>
                              </m:r>
                            </m:e>
                          </m:acc>
                        </m:e>
                        <m:sub>
                          <m:r>
                            <a:rPr lang="en-US" altLang="zh-CN" sz="2800" b="0" i="1" smtClean="0">
                              <a:solidFill>
                                <a:srgbClr val="0000FF"/>
                              </a:solidFill>
                              <a:latin typeface="Cambria Math" panose="02040503050406030204" pitchFamily="18" charset="0"/>
                              <a:ea typeface="+mn-ea"/>
                            </a:rPr>
                            <m:t>2</m:t>
                          </m:r>
                        </m:sub>
                      </m:sSub>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𝑣</m:t>
                              </m:r>
                            </m:e>
                          </m:acc>
                        </m:e>
                        <m:sub>
                          <m:r>
                            <a:rPr lang="en-US" altLang="zh-CN" sz="2800" b="0" i="1" smtClean="0">
                              <a:solidFill>
                                <a:srgbClr val="0000FF"/>
                              </a:solidFill>
                              <a:latin typeface="Cambria Math" panose="02040503050406030204" pitchFamily="18" charset="0"/>
                            </a:rPr>
                            <m:t>1</m:t>
                          </m:r>
                        </m:sub>
                      </m:sSub>
                    </m:oMath>
                  </m:oMathPara>
                </a14:m>
                <a:endParaRPr lang="zh-CN" altLang="en-US" sz="2800" dirty="0">
                  <a:solidFill>
                    <a:srgbClr val="0000FF"/>
                  </a:solidFill>
                  <a:latin typeface="+mn-lt"/>
                  <a:ea typeface="+mn-ea"/>
                </a:endParaRPr>
              </a:p>
            </p:txBody>
          </p:sp>
        </mc:Choice>
        <mc:Fallback xmlns="">
          <p:sp>
            <p:nvSpPr>
              <p:cNvPr id="54" name="矩形 53"/>
              <p:cNvSpPr>
                <a:spLocks noRot="1" noChangeAspect="1" noMove="1" noResize="1" noEditPoints="1" noAdjustHandles="1" noChangeArrowheads="1" noChangeShapeType="1" noTextEdit="1"/>
              </p:cNvSpPr>
              <p:nvPr/>
            </p:nvSpPr>
            <p:spPr>
              <a:xfrm>
                <a:off x="2951164" y="2899371"/>
                <a:ext cx="2298321"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4002130" y="3562487"/>
                <a:ext cx="1386149" cy="94243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bar>
                        <m:barPr>
                          <m:pos m:val="top"/>
                          <m:ctrlPr>
                            <a:rPr lang="en-US" altLang="zh-CN" sz="2800" i="1">
                              <a:solidFill>
                                <a:srgbClr val="0000FF"/>
                              </a:solidFill>
                              <a:latin typeface="Cambria Math" panose="02040503050406030204" pitchFamily="18" charset="0"/>
                            </a:rPr>
                          </m:ctrlPr>
                        </m:barPr>
                        <m:e>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𝑎</m:t>
                              </m:r>
                            </m:e>
                          </m:acc>
                        </m:e>
                      </m:bar>
                      <m:r>
                        <a:rPr lang="en-US" altLang="zh-CN" sz="2800">
                          <a:solidFill>
                            <a:srgbClr val="0000FF"/>
                          </a:solidFill>
                          <a:latin typeface="Cambria Math" panose="02040503050406030204" pitchFamily="18" charset="0"/>
                        </a:rPr>
                        <m:t>=</m:t>
                      </m:r>
                      <m:f>
                        <m:fPr>
                          <m:ctrlPr>
                            <a:rPr lang="en-US" altLang="zh-CN" sz="2800" i="1" smtClean="0">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𝑣</m:t>
                              </m:r>
                            </m:e>
                          </m:acc>
                        </m:num>
                        <m:den>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𝑡</m:t>
                          </m:r>
                        </m:den>
                      </m:f>
                    </m:oMath>
                  </m:oMathPara>
                </a14:m>
                <a:endParaRPr lang="zh-CN" altLang="en-US" sz="2800" dirty="0">
                  <a:solidFill>
                    <a:srgbClr val="0000FF"/>
                  </a:solidFill>
                  <a:latin typeface="+mj-ea"/>
                  <a:ea typeface="+mj-ea"/>
                </a:endParaRPr>
              </a:p>
            </p:txBody>
          </p:sp>
        </mc:Choice>
        <mc:Fallback xmlns="">
          <p:sp>
            <p:nvSpPr>
              <p:cNvPr id="55" name="矩形 54"/>
              <p:cNvSpPr>
                <a:spLocks noRot="1" noChangeAspect="1" noMove="1" noResize="1" noEditPoints="1" noAdjustHandles="1" noChangeArrowheads="1" noChangeShapeType="1" noTextEdit="1"/>
              </p:cNvSpPr>
              <p:nvPr/>
            </p:nvSpPr>
            <p:spPr>
              <a:xfrm>
                <a:off x="4002130" y="3562487"/>
                <a:ext cx="1386149" cy="942437"/>
              </a:xfrm>
              <a:prstGeom prst="rect">
                <a:avLst/>
              </a:prstGeom>
              <a:blipFill>
                <a:blip r:embed="rId16"/>
                <a:stretch>
                  <a:fillRect/>
                </a:stretch>
              </a:blipFill>
            </p:spPr>
            <p:txBody>
              <a:bodyPr/>
              <a:lstStyle/>
              <a:p>
                <a:r>
                  <a:rPr lang="zh-CN" altLang="en-US">
                    <a:noFill/>
                  </a:rPr>
                  <a:t> </a:t>
                </a:r>
              </a:p>
            </p:txBody>
          </p:sp>
        </mc:Fallback>
      </mc:AlternateContent>
      <p:sp>
        <p:nvSpPr>
          <p:cNvPr id="36" name="Line 24"/>
          <p:cNvSpPr>
            <a:spLocks noChangeShapeType="1"/>
          </p:cNvSpPr>
          <p:nvPr/>
        </p:nvSpPr>
        <p:spPr bwMode="auto">
          <a:xfrm flipV="1">
            <a:off x="8863796" y="914400"/>
            <a:ext cx="394504" cy="1304056"/>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zh-CN" altLang="en-US"/>
          </a:p>
        </p:txBody>
      </p:sp>
      <p:sp>
        <p:nvSpPr>
          <p:cNvPr id="37" name="Line 24"/>
          <p:cNvSpPr>
            <a:spLocks noChangeShapeType="1"/>
          </p:cNvSpPr>
          <p:nvPr/>
        </p:nvSpPr>
        <p:spPr bwMode="auto">
          <a:xfrm flipV="1">
            <a:off x="8863797" y="1283098"/>
            <a:ext cx="1378752" cy="94647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zh-CN" altLang="en-US"/>
          </a:p>
        </p:txBody>
      </p:sp>
      <p:sp>
        <p:nvSpPr>
          <p:cNvPr id="46" name="Text Box 41"/>
          <p:cNvSpPr txBox="1">
            <a:spLocks noChangeArrowheads="1"/>
          </p:cNvSpPr>
          <p:nvPr/>
        </p:nvSpPr>
        <p:spPr bwMode="auto">
          <a:xfrm>
            <a:off x="1946990" y="4643775"/>
            <a:ext cx="8077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defPPr>
              <a:defRPr lang="zh-CN"/>
            </a:defPPr>
            <a:lvl1pPr eaLnBrk="1" hangingPunct="1">
              <a:spcBef>
                <a:spcPct val="50000"/>
              </a:spcBef>
              <a:buClrTx/>
              <a:buSzTx/>
              <a:buFontTx/>
              <a:buNone/>
              <a:defRPr kumimoji="1" sz="2800">
                <a:solidFill>
                  <a:srgbClr val="0000FF"/>
                </a:solidFill>
                <a:latin typeface="+mn-lt"/>
                <a:ea typeface="+mn-ea"/>
              </a:defRPr>
            </a:lvl1pPr>
            <a:lvl2pPr marL="742950" indent="-285750" eaLnBrk="0" hangingPunct="0">
              <a:spcBef>
                <a:spcPct val="20000"/>
              </a:spcBef>
              <a:buChar char="–"/>
              <a:defRPr kumimoji="1" sz="2800">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r>
              <a:rPr lang="zh-CN" altLang="en-US" dirty="0"/>
              <a:t>平均加速度是矢量，方向与速度增量的方向相同。</a:t>
            </a:r>
          </a:p>
        </p:txBody>
      </p:sp>
      <mc:AlternateContent xmlns:mc="http://schemas.openxmlformats.org/markup-compatibility/2006" xmlns:a14="http://schemas.microsoft.com/office/drawing/2010/main">
        <mc:Choice Requires="a14">
          <p:sp>
            <p:nvSpPr>
              <p:cNvPr id="32" name="矩形 31"/>
              <p:cNvSpPr/>
              <p:nvPr/>
            </p:nvSpPr>
            <p:spPr>
              <a:xfrm>
                <a:off x="9005630" y="1142464"/>
                <a:ext cx="90172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ea typeface="+mn-ea"/>
                            </a:rPr>
                          </m:ctrlPr>
                        </m:accPr>
                        <m:e>
                          <m:r>
                            <a:rPr lang="en-US" altLang="zh-CN" sz="2800" b="0" i="1">
                              <a:solidFill>
                                <a:srgbClr val="0000FF"/>
                              </a:solidFill>
                              <a:latin typeface="Cambria Math" panose="02040503050406030204" pitchFamily="18" charset="0"/>
                              <a:ea typeface="+mn-ea"/>
                            </a:rPr>
                            <m:t>𝑟</m:t>
                          </m:r>
                        </m:e>
                      </m:acc>
                      <m:d>
                        <m:dPr>
                          <m:ctrlPr>
                            <a:rPr lang="en-US" altLang="zh-CN" sz="2800" i="1" smtClean="0">
                              <a:solidFill>
                                <a:srgbClr val="0000FF"/>
                              </a:solidFill>
                              <a:latin typeface="Cambria Math" panose="02040503050406030204" pitchFamily="18" charset="0"/>
                              <a:ea typeface="+mn-ea"/>
                            </a:rPr>
                          </m:ctrlPr>
                        </m:dPr>
                        <m:e>
                          <m:r>
                            <a:rPr lang="en-US" altLang="zh-CN" sz="2800" b="0" i="1" smtClean="0">
                              <a:solidFill>
                                <a:srgbClr val="0000FF"/>
                              </a:solidFill>
                              <a:latin typeface="Cambria Math" panose="02040503050406030204" pitchFamily="18" charset="0"/>
                              <a:ea typeface="+mn-ea"/>
                            </a:rPr>
                            <m:t>𝑡</m:t>
                          </m:r>
                        </m:e>
                      </m:d>
                    </m:oMath>
                  </m:oMathPara>
                </a14:m>
                <a:endParaRPr lang="zh-CN" altLang="en-US" sz="2800" dirty="0">
                  <a:latin typeface="+mn-lt"/>
                  <a:ea typeface="+mn-ea"/>
                </a:endParaRPr>
              </a:p>
            </p:txBody>
          </p:sp>
        </mc:Choice>
        <mc:Fallback xmlns="">
          <p:sp>
            <p:nvSpPr>
              <p:cNvPr id="32" name="矩形 31"/>
              <p:cNvSpPr>
                <a:spLocks noRot="1" noChangeAspect="1" noMove="1" noResize="1" noEditPoints="1" noAdjustHandles="1" noChangeArrowheads="1" noChangeShapeType="1" noTextEdit="1"/>
              </p:cNvSpPr>
              <p:nvPr/>
            </p:nvSpPr>
            <p:spPr>
              <a:xfrm>
                <a:off x="9005630" y="1142464"/>
                <a:ext cx="901722" cy="52322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9298601" y="1736903"/>
                <a:ext cx="169200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mn-ea"/>
                            </a:rPr>
                          </m:ctrlPr>
                        </m:accPr>
                        <m:e>
                          <m:r>
                            <a:rPr lang="en-US" altLang="zh-CN" sz="2800" b="0" i="1">
                              <a:solidFill>
                                <a:srgbClr val="0000FF"/>
                              </a:solidFill>
                              <a:latin typeface="Cambria Math" panose="02040503050406030204" pitchFamily="18" charset="0"/>
                              <a:ea typeface="+mn-ea"/>
                            </a:rPr>
                            <m:t>𝑟</m:t>
                          </m:r>
                        </m:e>
                      </m:acc>
                      <m:d>
                        <m:dPr>
                          <m:ctrlPr>
                            <a:rPr lang="en-US" altLang="zh-CN" sz="2800" i="1" smtClean="0">
                              <a:solidFill>
                                <a:srgbClr val="0000FF"/>
                              </a:solidFill>
                              <a:latin typeface="Cambria Math" panose="02040503050406030204" pitchFamily="18" charset="0"/>
                              <a:ea typeface="+mn-ea"/>
                            </a:rPr>
                          </m:ctrlPr>
                        </m:dPr>
                        <m:e>
                          <m:r>
                            <a:rPr lang="en-US" altLang="zh-CN" sz="2800" b="0" i="1" smtClean="0">
                              <a:solidFill>
                                <a:srgbClr val="0000FF"/>
                              </a:solidFill>
                              <a:latin typeface="Cambria Math" panose="02040503050406030204" pitchFamily="18" charset="0"/>
                              <a:ea typeface="+mn-ea"/>
                            </a:rPr>
                            <m:t>𝑡</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Cambria Math" panose="02040503050406030204" pitchFamily="18" charset="0"/>
                            </a:rPr>
                            <m:t>𝑡</m:t>
                          </m:r>
                        </m:e>
                      </m:d>
                    </m:oMath>
                  </m:oMathPara>
                </a14:m>
                <a:endParaRPr lang="zh-CN" altLang="en-US" sz="2800" dirty="0">
                  <a:latin typeface="+mn-lt"/>
                  <a:ea typeface="+mn-ea"/>
                </a:endParaRPr>
              </a:p>
            </p:txBody>
          </p:sp>
        </mc:Choice>
        <mc:Fallback xmlns="">
          <p:sp>
            <p:nvSpPr>
              <p:cNvPr id="33" name="矩形 32"/>
              <p:cNvSpPr>
                <a:spLocks noRot="1" noChangeAspect="1" noMove="1" noResize="1" noEditPoints="1" noAdjustHandles="1" noChangeArrowheads="1" noChangeShapeType="1" noTextEdit="1"/>
              </p:cNvSpPr>
              <p:nvPr/>
            </p:nvSpPr>
            <p:spPr>
              <a:xfrm>
                <a:off x="9298601" y="1736903"/>
                <a:ext cx="1692002" cy="523220"/>
              </a:xfrm>
              <a:prstGeom prst="rect">
                <a:avLst/>
              </a:prstGeom>
              <a:blipFill>
                <a:blip r:embed="rId1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32255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9424"/>
                                        </p:tgtEl>
                                        <p:attrNameLst>
                                          <p:attrName>style.visibility</p:attrName>
                                        </p:attrNameLst>
                                      </p:cBhvr>
                                      <p:to>
                                        <p:strVal val="visible"/>
                                      </p:to>
                                    </p:set>
                                    <p:animEffect transition="in" filter="wipe(left)">
                                      <p:cBhvr>
                                        <p:cTn id="7" dur="500"/>
                                        <p:tgtEl>
                                          <p:spTgt spid="5942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59412"/>
                                        </p:tgtEl>
                                        <p:attrNameLst>
                                          <p:attrName>style.visibility</p:attrName>
                                        </p:attrNameLst>
                                      </p:cBhvr>
                                      <p:to>
                                        <p:strVal val="visible"/>
                                      </p:to>
                                    </p:set>
                                    <p:animEffect transition="in" filter="wipe(left)">
                                      <p:cBhvr>
                                        <p:cTn id="19" dur="500"/>
                                        <p:tgtEl>
                                          <p:spTgt spid="5941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wipe(left)">
                                      <p:cBhvr>
                                        <p:cTn id="24" dur="500"/>
                                        <p:tgtEl>
                                          <p:spTgt spid="4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wipe(left)">
                                      <p:cBhvr>
                                        <p:cTn id="29" dur="500"/>
                                        <p:tgtEl>
                                          <p:spTgt spid="3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wipe(left)">
                                      <p:cBhvr>
                                        <p:cTn id="34" dur="500"/>
                                        <p:tgtEl>
                                          <p:spTgt spid="3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wipe(left)">
                                      <p:cBhvr>
                                        <p:cTn id="39" dur="500"/>
                                        <p:tgtEl>
                                          <p:spTgt spid="4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wipe(left)">
                                      <p:cBhvr>
                                        <p:cTn id="44" dur="500"/>
                                        <p:tgtEl>
                                          <p:spTgt spid="3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wipe(left)">
                                      <p:cBhvr>
                                        <p:cTn id="49" dur="500"/>
                                        <p:tgtEl>
                                          <p:spTgt spid="3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52"/>
                                        </p:tgtEl>
                                        <p:attrNameLst>
                                          <p:attrName>style.visibility</p:attrName>
                                        </p:attrNameLst>
                                      </p:cBhvr>
                                      <p:to>
                                        <p:strVal val="visible"/>
                                      </p:to>
                                    </p:set>
                                    <p:animEffect transition="in" filter="wipe(left)">
                                      <p:cBhvr>
                                        <p:cTn id="54" dur="500"/>
                                        <p:tgtEl>
                                          <p:spTgt spid="52"/>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59416"/>
                                        </p:tgtEl>
                                        <p:attrNameLst>
                                          <p:attrName>style.visibility</p:attrName>
                                        </p:attrNameLst>
                                      </p:cBhvr>
                                      <p:to>
                                        <p:strVal val="visible"/>
                                      </p:to>
                                    </p:set>
                                    <p:animEffect transition="in" filter="wipe(left)">
                                      <p:cBhvr>
                                        <p:cTn id="59" dur="500"/>
                                        <p:tgtEl>
                                          <p:spTgt spid="59416"/>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43"/>
                                        </p:tgtEl>
                                        <p:attrNameLst>
                                          <p:attrName>style.visibility</p:attrName>
                                        </p:attrNameLst>
                                      </p:cBhvr>
                                      <p:to>
                                        <p:strVal val="visible"/>
                                      </p:to>
                                    </p:set>
                                    <p:animEffect transition="in" filter="wipe(left)">
                                      <p:cBhvr>
                                        <p:cTn id="64" dur="500"/>
                                        <p:tgtEl>
                                          <p:spTgt spid="43"/>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53"/>
                                        </p:tgtEl>
                                        <p:attrNameLst>
                                          <p:attrName>style.visibility</p:attrName>
                                        </p:attrNameLst>
                                      </p:cBhvr>
                                      <p:to>
                                        <p:strVal val="visible"/>
                                      </p:to>
                                    </p:set>
                                    <p:animEffect transition="in" filter="wipe(left)">
                                      <p:cBhvr>
                                        <p:cTn id="69" dur="500"/>
                                        <p:tgtEl>
                                          <p:spTgt spid="53"/>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59417"/>
                                        </p:tgtEl>
                                        <p:attrNameLst>
                                          <p:attrName>style.visibility</p:attrName>
                                        </p:attrNameLst>
                                      </p:cBhvr>
                                      <p:to>
                                        <p:strVal val="visible"/>
                                      </p:to>
                                    </p:set>
                                    <p:animEffect transition="in" filter="wipe(left)">
                                      <p:cBhvr>
                                        <p:cTn id="74" dur="500"/>
                                        <p:tgtEl>
                                          <p:spTgt spid="59417"/>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44"/>
                                        </p:tgtEl>
                                        <p:attrNameLst>
                                          <p:attrName>style.visibility</p:attrName>
                                        </p:attrNameLst>
                                      </p:cBhvr>
                                      <p:to>
                                        <p:strVal val="visible"/>
                                      </p:to>
                                    </p:set>
                                    <p:animEffect transition="in" filter="wipe(left)">
                                      <p:cBhvr>
                                        <p:cTn id="79" dur="500"/>
                                        <p:tgtEl>
                                          <p:spTgt spid="44"/>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54"/>
                                        </p:tgtEl>
                                        <p:attrNameLst>
                                          <p:attrName>style.visibility</p:attrName>
                                        </p:attrNameLst>
                                      </p:cBhvr>
                                      <p:to>
                                        <p:strVal val="visible"/>
                                      </p:to>
                                    </p:set>
                                    <p:animEffect transition="in" filter="wipe(left)">
                                      <p:cBhvr>
                                        <p:cTn id="84" dur="500"/>
                                        <p:tgtEl>
                                          <p:spTgt spid="54"/>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59418"/>
                                        </p:tgtEl>
                                        <p:attrNameLst>
                                          <p:attrName>style.visibility</p:attrName>
                                        </p:attrNameLst>
                                      </p:cBhvr>
                                      <p:to>
                                        <p:strVal val="visible"/>
                                      </p:to>
                                    </p:set>
                                    <p:animEffect transition="in" filter="wipe(left)">
                                      <p:cBhvr>
                                        <p:cTn id="89" dur="500"/>
                                        <p:tgtEl>
                                          <p:spTgt spid="59418"/>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51"/>
                                        </p:tgtEl>
                                        <p:attrNameLst>
                                          <p:attrName>style.visibility</p:attrName>
                                        </p:attrNameLst>
                                      </p:cBhvr>
                                      <p:to>
                                        <p:strVal val="visible"/>
                                      </p:to>
                                    </p:set>
                                    <p:animEffect transition="in" filter="wipe(left)">
                                      <p:cBhvr>
                                        <p:cTn id="94" dur="500"/>
                                        <p:tgtEl>
                                          <p:spTgt spid="51"/>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1" fill="hold" grpId="0" nodeType="clickEffect">
                                  <p:stCondLst>
                                    <p:cond delay="0"/>
                                  </p:stCondLst>
                                  <p:childTnLst>
                                    <p:set>
                                      <p:cBhvr>
                                        <p:cTn id="98" dur="1" fill="hold">
                                          <p:stCondLst>
                                            <p:cond delay="0"/>
                                          </p:stCondLst>
                                        </p:cTn>
                                        <p:tgtEl>
                                          <p:spTgt spid="59419"/>
                                        </p:tgtEl>
                                        <p:attrNameLst>
                                          <p:attrName>style.visibility</p:attrName>
                                        </p:attrNameLst>
                                      </p:cBhvr>
                                      <p:to>
                                        <p:strVal val="visible"/>
                                      </p:to>
                                    </p:set>
                                    <p:animEffect transition="in" filter="wipe(up)">
                                      <p:cBhvr>
                                        <p:cTn id="99" dur="500"/>
                                        <p:tgtEl>
                                          <p:spTgt spid="59419"/>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45"/>
                                        </p:tgtEl>
                                        <p:attrNameLst>
                                          <p:attrName>style.visibility</p:attrName>
                                        </p:attrNameLst>
                                      </p:cBhvr>
                                      <p:to>
                                        <p:strVal val="visible"/>
                                      </p:to>
                                    </p:set>
                                    <p:animEffect transition="in" filter="wipe(left)">
                                      <p:cBhvr>
                                        <p:cTn id="104" dur="500"/>
                                        <p:tgtEl>
                                          <p:spTgt spid="45"/>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59400"/>
                                        </p:tgtEl>
                                        <p:attrNameLst>
                                          <p:attrName>style.visibility</p:attrName>
                                        </p:attrNameLst>
                                      </p:cBhvr>
                                      <p:to>
                                        <p:strVal val="visible"/>
                                      </p:to>
                                    </p:set>
                                    <p:animEffect transition="in" filter="wipe(left)">
                                      <p:cBhvr>
                                        <p:cTn id="109" dur="500"/>
                                        <p:tgtEl>
                                          <p:spTgt spid="59400"/>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55"/>
                                        </p:tgtEl>
                                        <p:attrNameLst>
                                          <p:attrName>style.visibility</p:attrName>
                                        </p:attrNameLst>
                                      </p:cBhvr>
                                      <p:to>
                                        <p:strVal val="visible"/>
                                      </p:to>
                                    </p:set>
                                    <p:animEffect transition="in" filter="wipe(left)">
                                      <p:cBhvr>
                                        <p:cTn id="114" dur="500"/>
                                        <p:tgtEl>
                                          <p:spTgt spid="55"/>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grpId="0" nodeType="clickEffect">
                                  <p:stCondLst>
                                    <p:cond delay="0"/>
                                  </p:stCondLst>
                                  <p:childTnLst>
                                    <p:set>
                                      <p:cBhvr>
                                        <p:cTn id="118" dur="1" fill="hold">
                                          <p:stCondLst>
                                            <p:cond delay="0"/>
                                          </p:stCondLst>
                                        </p:cTn>
                                        <p:tgtEl>
                                          <p:spTgt spid="46"/>
                                        </p:tgtEl>
                                        <p:attrNameLst>
                                          <p:attrName>style.visibility</p:attrName>
                                        </p:attrNameLst>
                                      </p:cBhvr>
                                      <p:to>
                                        <p:strVal val="visible"/>
                                      </p:to>
                                    </p:set>
                                    <p:animEffect transition="in" filter="wipe(left)">
                                      <p:cBhvr>
                                        <p:cTn id="11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00" grpId="0"/>
      <p:bldP spid="59412" grpId="0" animBg="1"/>
      <p:bldP spid="59416" grpId="0" animBg="1"/>
      <p:bldP spid="59417" grpId="0" animBg="1"/>
      <p:bldP spid="59418" grpId="0" animBg="1"/>
      <p:bldP spid="59419" grpId="0" animBg="1"/>
      <p:bldP spid="59424" grpId="0"/>
      <p:bldP spid="43" grpId="0"/>
      <p:bldP spid="44" grpId="0"/>
      <p:bldP spid="45" grpId="0"/>
      <p:bldP spid="47" grpId="0"/>
      <p:bldP spid="48" grpId="0"/>
      <p:bldP spid="51" grpId="0"/>
      <p:bldP spid="52" grpId="0"/>
      <p:bldP spid="53" grpId="0"/>
      <p:bldP spid="54" grpId="0"/>
      <p:bldP spid="55" grpId="0"/>
      <p:bldP spid="36" grpId="0" animBg="1"/>
      <p:bldP spid="37" grpId="0" animBg="1"/>
      <p:bldP spid="46" grpId="0"/>
      <p:bldP spid="32" grpId="0"/>
      <p:bldP spid="3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03" name="Text Box 11"/>
          <p:cNvSpPr txBox="1">
            <a:spLocks noChangeArrowheads="1"/>
          </p:cNvSpPr>
          <p:nvPr/>
        </p:nvSpPr>
        <p:spPr bwMode="auto">
          <a:xfrm>
            <a:off x="2016188" y="4752513"/>
            <a:ext cx="14190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mn-lt"/>
                <a:ea typeface="+mn-ea"/>
              </a:rPr>
              <a:t>大小：</a:t>
            </a:r>
          </a:p>
        </p:txBody>
      </p:sp>
      <p:sp>
        <p:nvSpPr>
          <p:cNvPr id="59405" name="Text Box 13"/>
          <p:cNvSpPr txBox="1">
            <a:spLocks noChangeArrowheads="1"/>
          </p:cNvSpPr>
          <p:nvPr/>
        </p:nvSpPr>
        <p:spPr bwMode="auto">
          <a:xfrm>
            <a:off x="1225352" y="2678873"/>
            <a:ext cx="297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mn-lt"/>
                <a:ea typeface="+mn-ea"/>
              </a:rPr>
              <a:t>瞬时加速度</a:t>
            </a:r>
          </a:p>
        </p:txBody>
      </p:sp>
      <p:sp>
        <p:nvSpPr>
          <p:cNvPr id="59424" name="Text Box 32"/>
          <p:cNvSpPr txBox="1">
            <a:spLocks noChangeArrowheads="1"/>
          </p:cNvSpPr>
          <p:nvPr/>
        </p:nvSpPr>
        <p:spPr bwMode="auto">
          <a:xfrm>
            <a:off x="1220657" y="3453518"/>
            <a:ext cx="712178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瞬时加速度简称加速度，它是矢量，表示速度变化的快慢。</a:t>
            </a:r>
          </a:p>
        </p:txBody>
      </p:sp>
      <mc:AlternateContent xmlns:mc="http://schemas.openxmlformats.org/markup-compatibility/2006" xmlns:a14="http://schemas.microsoft.com/office/drawing/2010/main">
        <mc:Choice Requires="a14">
          <p:sp>
            <p:nvSpPr>
              <p:cNvPr id="56" name="矩形 55"/>
              <p:cNvSpPr/>
              <p:nvPr/>
            </p:nvSpPr>
            <p:spPr>
              <a:xfrm>
                <a:off x="3280492" y="2449557"/>
                <a:ext cx="2095830" cy="94243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𝑎</m:t>
                          </m:r>
                        </m:e>
                      </m:acc>
                      <m:r>
                        <a:rPr lang="en-US" altLang="zh-CN" sz="2800">
                          <a:solidFill>
                            <a:srgbClr val="0000FF"/>
                          </a:solidFill>
                          <a:latin typeface="Cambria Math" panose="02040503050406030204" pitchFamily="18" charset="0"/>
                        </a:rPr>
                        <m:t>=</m:t>
                      </m:r>
                      <m:func>
                        <m:funcPr>
                          <m:ctrlPr>
                            <a:rPr lang="en-US" altLang="zh-CN" sz="2800" i="1" smtClean="0">
                              <a:solidFill>
                                <a:srgbClr val="0000FF"/>
                              </a:solidFill>
                              <a:latin typeface="Cambria Math" panose="02040503050406030204" pitchFamily="18" charset="0"/>
                            </a:rPr>
                          </m:ctrlPr>
                        </m:funcPr>
                        <m:fName>
                          <m:limLow>
                            <m:limLowPr>
                              <m:ctrlPr>
                                <a:rPr lang="en-US" altLang="zh-CN" sz="2800" i="1" smtClean="0">
                                  <a:solidFill>
                                    <a:srgbClr val="0000FF"/>
                                  </a:solidFill>
                                  <a:latin typeface="Cambria Math" panose="02040503050406030204" pitchFamily="18" charset="0"/>
                                </a:rPr>
                              </m:ctrlPr>
                            </m:limLowPr>
                            <m:e>
                              <m:r>
                                <m:rPr>
                                  <m:sty m:val="p"/>
                                </m:rPr>
                                <a:rPr lang="en-US" altLang="zh-CN" sz="2800" i="0" smtClean="0">
                                  <a:solidFill>
                                    <a:srgbClr val="0000FF"/>
                                  </a:solidFill>
                                  <a:latin typeface="Cambria Math" panose="02040503050406030204" pitchFamily="18" charset="0"/>
                                </a:rPr>
                                <m:t>lim</m:t>
                              </m:r>
                            </m:e>
                            <m:lim>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𝑡</m:t>
                              </m:r>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m:t>
                              </m:r>
                            </m:lim>
                          </m:limLow>
                        </m:fName>
                        <m:e>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𝑣</m:t>
                                  </m:r>
                                </m:e>
                              </m:acc>
                            </m:num>
                            <m:den>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𝑡</m:t>
                              </m:r>
                            </m:den>
                          </m:f>
                        </m:e>
                      </m:func>
                    </m:oMath>
                  </m:oMathPara>
                </a14:m>
                <a:endParaRPr lang="zh-CN" altLang="en-US" sz="2800" dirty="0">
                  <a:solidFill>
                    <a:srgbClr val="0000FF"/>
                  </a:solidFill>
                  <a:latin typeface="+mj-ea"/>
                  <a:ea typeface="+mj-ea"/>
                </a:endParaRPr>
              </a:p>
            </p:txBody>
          </p:sp>
        </mc:Choice>
        <mc:Fallback xmlns="">
          <p:sp>
            <p:nvSpPr>
              <p:cNvPr id="56" name="矩形 55"/>
              <p:cNvSpPr>
                <a:spLocks noRot="1" noChangeAspect="1" noMove="1" noResize="1" noEditPoints="1" noAdjustHandles="1" noChangeArrowheads="1" noChangeShapeType="1" noTextEdit="1"/>
              </p:cNvSpPr>
              <p:nvPr/>
            </p:nvSpPr>
            <p:spPr>
              <a:xfrm>
                <a:off x="3280492" y="2449557"/>
                <a:ext cx="2095830" cy="942437"/>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5368120" y="2449557"/>
                <a:ext cx="1083823" cy="94243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smtClean="0">
                          <a:solidFill>
                            <a:srgbClr val="FF0000"/>
                          </a:solidFill>
                          <a:latin typeface="Cambria Math" panose="02040503050406030204" pitchFamily="18" charset="0"/>
                        </a:rPr>
                        <m:t>=</m:t>
                      </m:r>
                      <m:f>
                        <m:fPr>
                          <m:ctrlPr>
                            <a:rPr lang="en-US" altLang="zh-CN" sz="2800" i="1">
                              <a:solidFill>
                                <a:srgbClr val="FF0000"/>
                              </a:solidFill>
                              <a:latin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𝑣</m:t>
                              </m:r>
                            </m:e>
                          </m:acc>
                        </m:num>
                        <m:den>
                          <m:r>
                            <a:rPr lang="en-US" altLang="zh-CN" sz="2800" b="0" i="1" smtClean="0">
                              <a:solidFill>
                                <a:srgbClr val="FF0000"/>
                              </a:solidFill>
                              <a:latin typeface="Cambria Math" panose="02040503050406030204" pitchFamily="18" charset="0"/>
                            </a:rPr>
                            <m:t>𝑑</m:t>
                          </m:r>
                          <m:r>
                            <a:rPr lang="en-US" altLang="zh-CN" sz="2800" i="1">
                              <a:solidFill>
                                <a:srgbClr val="FF0000"/>
                              </a:solidFill>
                              <a:latin typeface="Cambria Math" panose="02040503050406030204" pitchFamily="18" charset="0"/>
                            </a:rPr>
                            <m:t>𝑡</m:t>
                          </m:r>
                        </m:den>
                      </m:f>
                    </m:oMath>
                  </m:oMathPara>
                </a14:m>
                <a:endParaRPr lang="zh-CN" altLang="en-US" sz="2800" dirty="0">
                  <a:solidFill>
                    <a:srgbClr val="FF0000"/>
                  </a:solidFill>
                  <a:latin typeface="+mj-ea"/>
                  <a:ea typeface="+mj-ea"/>
                </a:endParaRPr>
              </a:p>
            </p:txBody>
          </p:sp>
        </mc:Choice>
        <mc:Fallback xmlns="">
          <p:sp>
            <p:nvSpPr>
              <p:cNvPr id="57" name="矩形 56"/>
              <p:cNvSpPr>
                <a:spLocks noRot="1" noChangeAspect="1" noMove="1" noResize="1" noEditPoints="1" noAdjustHandles="1" noChangeArrowheads="1" noChangeShapeType="1" noTextEdit="1"/>
              </p:cNvSpPr>
              <p:nvPr/>
            </p:nvSpPr>
            <p:spPr>
              <a:xfrm>
                <a:off x="5368120" y="2449557"/>
                <a:ext cx="1083823" cy="94243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6288510" y="2442311"/>
                <a:ext cx="1224310" cy="95692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smtClean="0">
                          <a:solidFill>
                            <a:srgbClr val="FF0000"/>
                          </a:solidFill>
                          <a:latin typeface="Cambria Math" panose="02040503050406030204" pitchFamily="18" charset="0"/>
                        </a:rPr>
                        <m:t>=</m:t>
                      </m:r>
                      <m:f>
                        <m:fPr>
                          <m:ctrlPr>
                            <a:rPr lang="en-US" altLang="zh-CN" sz="2800" i="1">
                              <a:solidFill>
                                <a:srgbClr val="FF0000"/>
                              </a:solidFill>
                              <a:latin typeface="Cambria Math" panose="02040503050406030204" pitchFamily="18" charset="0"/>
                            </a:rPr>
                          </m:ctrlPr>
                        </m:fPr>
                        <m:num>
                          <m:sSup>
                            <m:sSupPr>
                              <m:ctrlPr>
                                <a:rPr lang="en-US" altLang="zh-CN" sz="2800" b="0" i="1" smtClean="0">
                                  <a:solidFill>
                                    <a:srgbClr val="FF0000"/>
                                  </a:solidFill>
                                  <a:latin typeface="Cambria Math" panose="02040503050406030204" pitchFamily="18" charset="0"/>
                                  <a:ea typeface="Cambria Math" panose="02040503050406030204" pitchFamily="18" charset="0"/>
                                </a:rPr>
                              </m:ctrlPr>
                            </m:sSupPr>
                            <m:e>
                              <m:r>
                                <a:rPr lang="en-US" altLang="zh-CN" sz="2800" b="0" i="1" smtClean="0">
                                  <a:solidFill>
                                    <a:srgbClr val="FF0000"/>
                                  </a:solidFill>
                                  <a:latin typeface="Cambria Math" panose="02040503050406030204" pitchFamily="18" charset="0"/>
                                  <a:ea typeface="Cambria Math" panose="02040503050406030204" pitchFamily="18" charset="0"/>
                                </a:rPr>
                                <m:t>𝑑</m:t>
                              </m:r>
                            </m:e>
                            <m:sup>
                              <m:r>
                                <a:rPr lang="en-US" altLang="zh-CN" sz="2800" b="0" i="1" smtClean="0">
                                  <a:solidFill>
                                    <a:srgbClr val="FF0000"/>
                                  </a:solidFill>
                                  <a:latin typeface="Cambria Math" panose="02040503050406030204" pitchFamily="18" charset="0"/>
                                  <a:ea typeface="Cambria Math" panose="02040503050406030204" pitchFamily="18" charset="0"/>
                                </a:rPr>
                                <m:t>2</m:t>
                              </m:r>
                            </m:sup>
                          </m:sSup>
                          <m:acc>
                            <m:accPr>
                              <m:chr m:val="⃑"/>
                              <m:ctrlPr>
                                <a:rPr lang="en-US" altLang="zh-CN" sz="2800" i="1">
                                  <a:solidFill>
                                    <a:srgbClr val="FF0000"/>
                                  </a:solidFill>
                                  <a:latin typeface="Cambria Math" panose="02040503050406030204" pitchFamily="18" charset="0"/>
                                </a:rPr>
                              </m:ctrlPr>
                            </m:accPr>
                            <m:e>
                              <m:r>
                                <a:rPr lang="en-US" altLang="zh-CN" sz="2800" b="0" i="1" smtClean="0">
                                  <a:solidFill>
                                    <a:srgbClr val="FF0000"/>
                                  </a:solidFill>
                                  <a:latin typeface="Cambria Math" panose="02040503050406030204" pitchFamily="18" charset="0"/>
                                </a:rPr>
                                <m:t>𝑟</m:t>
                              </m:r>
                            </m:e>
                          </m:acc>
                        </m:num>
                        <m:den>
                          <m:r>
                            <a:rPr lang="en-US" altLang="zh-CN" sz="2800" b="0" i="1" smtClean="0">
                              <a:solidFill>
                                <a:srgbClr val="FF0000"/>
                              </a:solidFill>
                              <a:latin typeface="Cambria Math" panose="02040503050406030204" pitchFamily="18" charset="0"/>
                            </a:rPr>
                            <m:t>𝑑</m:t>
                          </m:r>
                          <m:sSup>
                            <m:sSupPr>
                              <m:ctrlPr>
                                <a:rPr lang="en-US" altLang="zh-CN" sz="2800" b="0" i="1" smtClean="0">
                                  <a:solidFill>
                                    <a:srgbClr val="FF0000"/>
                                  </a:solidFill>
                                  <a:latin typeface="Cambria Math" panose="02040503050406030204" pitchFamily="18" charset="0"/>
                                </a:rPr>
                              </m:ctrlPr>
                            </m:sSupPr>
                            <m:e>
                              <m:r>
                                <a:rPr lang="en-US" altLang="zh-CN" sz="2800" b="0" i="1" smtClean="0">
                                  <a:solidFill>
                                    <a:srgbClr val="FF0000"/>
                                  </a:solidFill>
                                  <a:latin typeface="Cambria Math" panose="02040503050406030204" pitchFamily="18" charset="0"/>
                                </a:rPr>
                                <m:t>𝑡</m:t>
                              </m:r>
                            </m:e>
                            <m:sup>
                              <m:r>
                                <a:rPr lang="en-US" altLang="zh-CN" sz="2800" b="0" i="1" smtClean="0">
                                  <a:solidFill>
                                    <a:srgbClr val="FF0000"/>
                                  </a:solidFill>
                                  <a:latin typeface="Cambria Math" panose="02040503050406030204" pitchFamily="18" charset="0"/>
                                </a:rPr>
                                <m:t>2</m:t>
                              </m:r>
                            </m:sup>
                          </m:sSup>
                        </m:den>
                      </m:f>
                    </m:oMath>
                  </m:oMathPara>
                </a14:m>
                <a:endParaRPr lang="zh-CN" altLang="en-US" sz="2800" dirty="0">
                  <a:solidFill>
                    <a:srgbClr val="FF0000"/>
                  </a:solidFill>
                  <a:latin typeface="+mj-ea"/>
                  <a:ea typeface="+mj-ea"/>
                </a:endParaRPr>
              </a:p>
            </p:txBody>
          </p:sp>
        </mc:Choice>
        <mc:Fallback xmlns="">
          <p:sp>
            <p:nvSpPr>
              <p:cNvPr id="58" name="矩形 57"/>
              <p:cNvSpPr>
                <a:spLocks noRot="1" noChangeAspect="1" noMove="1" noResize="1" noEditPoints="1" noAdjustHandles="1" noChangeArrowheads="1" noChangeShapeType="1" noTextEdit="1"/>
              </p:cNvSpPr>
              <p:nvPr/>
            </p:nvSpPr>
            <p:spPr>
              <a:xfrm>
                <a:off x="6288510" y="2442311"/>
                <a:ext cx="1224310" cy="956929"/>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3280492" y="4469149"/>
                <a:ext cx="2532745" cy="1050993"/>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rPr>
                        <m:t>𝑎</m:t>
                      </m:r>
                      <m:r>
                        <a:rPr lang="en-US" altLang="zh-CN" sz="2800" b="0" i="1" smtClean="0">
                          <a:solidFill>
                            <a:srgbClr val="0000FF"/>
                          </a:solidFill>
                          <a:latin typeface="Cambria Math" panose="02040503050406030204" pitchFamily="18" charset="0"/>
                        </a:rPr>
                        <m:t>=</m:t>
                      </m:r>
                      <m:d>
                        <m:dPr>
                          <m:begChr m:val="|"/>
                          <m:endChr m:val="|"/>
                          <m:ctrlPr>
                            <a:rPr lang="en-US" altLang="zh-CN" sz="2800" i="1" smtClean="0">
                              <a:solidFill>
                                <a:srgbClr val="0000FF"/>
                              </a:solidFill>
                              <a:latin typeface="Cambria Math" panose="02040503050406030204" pitchFamily="18" charset="0"/>
                            </a:rPr>
                          </m:ctrlPr>
                        </m:d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𝑎</m:t>
                              </m:r>
                            </m:e>
                          </m:acc>
                        </m:e>
                      </m:d>
                      <m:r>
                        <a:rPr lang="en-US" altLang="zh-CN" sz="2800">
                          <a:solidFill>
                            <a:srgbClr val="0000FF"/>
                          </a:solidFill>
                          <a:latin typeface="Cambria Math" panose="02040503050406030204" pitchFamily="18" charset="0"/>
                        </a:rPr>
                        <m:t>=</m:t>
                      </m:r>
                      <m:d>
                        <m:dPr>
                          <m:begChr m:val="|"/>
                          <m:endChr m:val="|"/>
                          <m:ctrlPr>
                            <a:rPr lang="en-US" altLang="zh-CN" sz="2800" i="1" smtClean="0">
                              <a:solidFill>
                                <a:srgbClr val="0000FF"/>
                              </a:solidFill>
                              <a:latin typeface="Cambria Math" panose="02040503050406030204" pitchFamily="18" charset="0"/>
                            </a:rPr>
                          </m:ctrlPr>
                        </m:dPr>
                        <m:e>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𝑣</m:t>
                                  </m:r>
                                </m:e>
                              </m:acc>
                            </m:num>
                            <m:den>
                              <m:r>
                                <a:rPr lang="en-US" altLang="zh-CN" sz="2800" i="1">
                                  <a:solidFill>
                                    <a:srgbClr val="0000FF"/>
                                  </a:solidFill>
                                  <a:latin typeface="Cambria Math" panose="02040503050406030204" pitchFamily="18" charset="0"/>
                                </a:rPr>
                                <m:t>𝑑𝑡</m:t>
                              </m:r>
                            </m:den>
                          </m:f>
                        </m:e>
                      </m:d>
                    </m:oMath>
                  </m:oMathPara>
                </a14:m>
                <a:endParaRPr lang="zh-CN" altLang="en-US" sz="2800" dirty="0">
                  <a:solidFill>
                    <a:srgbClr val="0000FF"/>
                  </a:solidFill>
                  <a:latin typeface="+mj-ea"/>
                  <a:ea typeface="+mj-ea"/>
                </a:endParaRPr>
              </a:p>
            </p:txBody>
          </p:sp>
        </mc:Choice>
        <mc:Fallback xmlns="">
          <p:sp>
            <p:nvSpPr>
              <p:cNvPr id="59" name="矩形 58"/>
              <p:cNvSpPr>
                <a:spLocks noRot="1" noChangeAspect="1" noMove="1" noResize="1" noEditPoints="1" noAdjustHandles="1" noChangeArrowheads="1" noChangeShapeType="1" noTextEdit="1"/>
              </p:cNvSpPr>
              <p:nvPr/>
            </p:nvSpPr>
            <p:spPr>
              <a:xfrm>
                <a:off x="3280492" y="4469149"/>
                <a:ext cx="2532745" cy="1050993"/>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5632978" y="4523426"/>
                <a:ext cx="1311064" cy="94243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𝑑</m:t>
                          </m:r>
                          <m:d>
                            <m:dPr>
                              <m:begChr m:val="|"/>
                              <m:endChr m:val="|"/>
                              <m:ctrlPr>
                                <a:rPr lang="en-US" altLang="zh-CN" sz="2800" b="0" i="1" smtClean="0">
                                  <a:solidFill>
                                    <a:srgbClr val="0000FF"/>
                                  </a:solidFill>
                                  <a:latin typeface="Cambria Math" panose="02040503050406030204" pitchFamily="18" charset="0"/>
                                  <a:ea typeface="Cambria Math" panose="02040503050406030204" pitchFamily="18" charset="0"/>
                                </a:rPr>
                              </m:ctrlPr>
                            </m:d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𝑣</m:t>
                                  </m:r>
                                </m:e>
                              </m:acc>
                            </m:e>
                          </m:d>
                        </m:num>
                        <m:den>
                          <m:r>
                            <a:rPr lang="en-US" altLang="zh-CN" sz="2800" b="0" i="1" smtClean="0">
                              <a:solidFill>
                                <a:srgbClr val="0000FF"/>
                              </a:solidFill>
                              <a:latin typeface="Cambria Math" panose="02040503050406030204" pitchFamily="18" charset="0"/>
                            </a:rPr>
                            <m:t>𝑑</m:t>
                          </m:r>
                          <m:r>
                            <a:rPr lang="en-US" altLang="zh-CN" sz="2800" i="1">
                              <a:solidFill>
                                <a:srgbClr val="0000FF"/>
                              </a:solidFill>
                              <a:latin typeface="Cambria Math" panose="02040503050406030204" pitchFamily="18" charset="0"/>
                            </a:rPr>
                            <m:t>𝑡</m:t>
                          </m:r>
                        </m:den>
                      </m:f>
                    </m:oMath>
                  </m:oMathPara>
                </a14:m>
                <a:endParaRPr lang="zh-CN" altLang="en-US" sz="2800" dirty="0">
                  <a:solidFill>
                    <a:srgbClr val="0000FF"/>
                  </a:solidFill>
                  <a:latin typeface="+mj-ea"/>
                  <a:ea typeface="+mj-ea"/>
                </a:endParaRPr>
              </a:p>
            </p:txBody>
          </p:sp>
        </mc:Choice>
        <mc:Fallback xmlns="">
          <p:sp>
            <p:nvSpPr>
              <p:cNvPr id="60" name="矩形 59"/>
              <p:cNvSpPr>
                <a:spLocks noRot="1" noChangeAspect="1" noMove="1" noResize="1" noEditPoints="1" noAdjustHandles="1" noChangeArrowheads="1" noChangeShapeType="1" noTextEdit="1"/>
              </p:cNvSpPr>
              <p:nvPr/>
            </p:nvSpPr>
            <p:spPr>
              <a:xfrm>
                <a:off x="5632978" y="4523426"/>
                <a:ext cx="1311064" cy="94243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6858007" y="4555486"/>
                <a:ext cx="1072408" cy="91037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smtClean="0">
                          <a:solidFill>
                            <a:srgbClr val="FF0000"/>
                          </a:solidFill>
                          <a:latin typeface="Cambria Math" panose="02040503050406030204" pitchFamily="18" charset="0"/>
                        </a:rPr>
                        <m:t>=</m:t>
                      </m:r>
                      <m:f>
                        <m:fPr>
                          <m:ctrlPr>
                            <a:rPr lang="en-US" altLang="zh-CN" sz="2800" i="1">
                              <a:solidFill>
                                <a:srgbClr val="FF0000"/>
                              </a:solidFill>
                              <a:latin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𝑑𝑣</m:t>
                          </m:r>
                        </m:num>
                        <m:den>
                          <m:r>
                            <a:rPr lang="en-US" altLang="zh-CN" sz="2800" b="0" i="1" smtClean="0">
                              <a:solidFill>
                                <a:srgbClr val="FF0000"/>
                              </a:solidFill>
                              <a:latin typeface="Cambria Math" panose="02040503050406030204" pitchFamily="18" charset="0"/>
                            </a:rPr>
                            <m:t>𝑑</m:t>
                          </m:r>
                          <m:r>
                            <a:rPr lang="en-US" altLang="zh-CN" sz="2800" i="1">
                              <a:solidFill>
                                <a:srgbClr val="FF0000"/>
                              </a:solidFill>
                              <a:latin typeface="Cambria Math" panose="02040503050406030204" pitchFamily="18" charset="0"/>
                            </a:rPr>
                            <m:t>𝑡</m:t>
                          </m:r>
                        </m:den>
                      </m:f>
                    </m:oMath>
                  </m:oMathPara>
                </a14:m>
                <a:endParaRPr lang="zh-CN" altLang="en-US" sz="2800" dirty="0">
                  <a:solidFill>
                    <a:srgbClr val="FF0000"/>
                  </a:solidFill>
                  <a:latin typeface="+mj-ea"/>
                  <a:ea typeface="+mj-ea"/>
                </a:endParaRPr>
              </a:p>
            </p:txBody>
          </p:sp>
        </mc:Choice>
        <mc:Fallback xmlns="">
          <p:sp>
            <p:nvSpPr>
              <p:cNvPr id="61" name="矩形 60"/>
              <p:cNvSpPr>
                <a:spLocks noRot="1" noChangeAspect="1" noMove="1" noResize="1" noEditPoints="1" noAdjustHandles="1" noChangeArrowheads="1" noChangeShapeType="1" noTextEdit="1"/>
              </p:cNvSpPr>
              <p:nvPr/>
            </p:nvSpPr>
            <p:spPr>
              <a:xfrm>
                <a:off x="6858007" y="4555486"/>
                <a:ext cx="1072408" cy="910377"/>
              </a:xfrm>
              <a:prstGeom prst="rect">
                <a:avLst/>
              </a:prstGeom>
              <a:blipFill>
                <a:blip r:embed="rId17"/>
                <a:stretch>
                  <a:fillRect/>
                </a:stretch>
              </a:blipFill>
            </p:spPr>
            <p:txBody>
              <a:bodyPr/>
              <a:lstStyle/>
              <a:p>
                <a:r>
                  <a:rPr lang="zh-CN" altLang="en-US">
                    <a:noFill/>
                  </a:rPr>
                  <a:t> </a:t>
                </a:r>
              </a:p>
            </p:txBody>
          </p:sp>
        </mc:Fallback>
      </mc:AlternateContent>
      <p:sp>
        <p:nvSpPr>
          <p:cNvPr id="35" name="Text Box 3"/>
          <p:cNvSpPr txBox="1">
            <a:spLocks noChangeArrowheads="1"/>
          </p:cNvSpPr>
          <p:nvPr/>
        </p:nvSpPr>
        <p:spPr bwMode="auto">
          <a:xfrm>
            <a:off x="1220657" y="845372"/>
            <a:ext cx="646690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defPPr>
              <a:defRPr lang="zh-CN"/>
            </a:defPPr>
            <a:lvl1pPr eaLnBrk="1" hangingPunct="1">
              <a:spcBef>
                <a:spcPct val="50000"/>
              </a:spcBef>
              <a:buClrTx/>
              <a:buSzTx/>
              <a:buFontTx/>
              <a:buNone/>
              <a:defRPr kumimoji="1" sz="2800">
                <a:solidFill>
                  <a:srgbClr val="0000FF"/>
                </a:solidFill>
                <a:latin typeface="+mn-lt"/>
                <a:ea typeface="+mn-ea"/>
              </a:defRPr>
            </a:lvl1pPr>
            <a:lvl2pPr marL="742950" indent="-285750" eaLnBrk="0" hangingPunct="0">
              <a:spcBef>
                <a:spcPct val="20000"/>
              </a:spcBef>
              <a:buChar char="–"/>
              <a:defRPr kumimoji="1" sz="2800">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pPr algn="just"/>
            <a:r>
              <a:rPr lang="zh-CN" altLang="en-US" dirty="0"/>
              <a:t>与瞬时速度的定义相类似，瞬时加速速度是一个极限值</a:t>
            </a:r>
          </a:p>
        </p:txBody>
      </p:sp>
      <p:grpSp>
        <p:nvGrpSpPr>
          <p:cNvPr id="2" name="组合 1"/>
          <p:cNvGrpSpPr/>
          <p:nvPr/>
        </p:nvGrpSpPr>
        <p:grpSpPr>
          <a:xfrm>
            <a:off x="7687560" y="210930"/>
            <a:ext cx="4146648" cy="3053689"/>
            <a:chOff x="7687560" y="210930"/>
            <a:chExt cx="4146648" cy="3053689"/>
          </a:xfrm>
        </p:grpSpPr>
        <p:sp>
          <p:nvSpPr>
            <p:cNvPr id="30" name="Line 14"/>
            <p:cNvSpPr>
              <a:spLocks noChangeShapeType="1"/>
            </p:cNvSpPr>
            <p:nvPr/>
          </p:nvSpPr>
          <p:spPr bwMode="auto">
            <a:xfrm>
              <a:off x="8840787" y="2229568"/>
              <a:ext cx="1835150" cy="0"/>
            </a:xfrm>
            <a:prstGeom prst="line">
              <a:avLst/>
            </a:prstGeom>
            <a:noFill/>
            <a:ln w="25400">
              <a:solidFill>
                <a:srgbClr val="000000"/>
              </a:solidFill>
              <a:round/>
              <a:headEnd/>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31" name="Line 15"/>
            <p:cNvSpPr>
              <a:spLocks noChangeShapeType="1"/>
            </p:cNvSpPr>
            <p:nvPr/>
          </p:nvSpPr>
          <p:spPr bwMode="auto">
            <a:xfrm rot="7998593">
              <a:off x="7811293" y="2630412"/>
              <a:ext cx="1233488" cy="34925"/>
            </a:xfrm>
            <a:prstGeom prst="line">
              <a:avLst/>
            </a:prstGeom>
            <a:noFill/>
            <a:ln w="25400">
              <a:solidFill>
                <a:srgbClr val="000000"/>
              </a:solidFill>
              <a:round/>
              <a:headEnd/>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32" name="Line 16"/>
            <p:cNvSpPr>
              <a:spLocks noChangeShapeType="1"/>
            </p:cNvSpPr>
            <p:nvPr/>
          </p:nvSpPr>
          <p:spPr bwMode="auto">
            <a:xfrm rot="16200000">
              <a:off x="7971631" y="1335012"/>
              <a:ext cx="1766887" cy="0"/>
            </a:xfrm>
            <a:prstGeom prst="line">
              <a:avLst/>
            </a:prstGeom>
            <a:noFill/>
            <a:ln w="25400">
              <a:solidFill>
                <a:srgbClr val="000000"/>
              </a:solidFill>
              <a:round/>
              <a:headEnd/>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33" name="Freeform 20"/>
            <p:cNvSpPr>
              <a:spLocks/>
            </p:cNvSpPr>
            <p:nvPr/>
          </p:nvSpPr>
          <p:spPr bwMode="auto">
            <a:xfrm>
              <a:off x="8986837" y="911942"/>
              <a:ext cx="1616117" cy="908779"/>
            </a:xfrm>
            <a:custGeom>
              <a:avLst/>
              <a:gdLst>
                <a:gd name="T0" fmla="*/ 0 w 1134"/>
                <a:gd name="T1" fmla="*/ 2147483647 h 574"/>
                <a:gd name="T2" fmla="*/ 2147483647 w 1134"/>
                <a:gd name="T3" fmla="*/ 2147483647 h 574"/>
                <a:gd name="T4" fmla="*/ 2147483647 w 1134"/>
                <a:gd name="T5" fmla="*/ 2147483647 h 574"/>
                <a:gd name="T6" fmla="*/ 2147483647 w 1134"/>
                <a:gd name="T7" fmla="*/ 2147483647 h 574"/>
                <a:gd name="T8" fmla="*/ 0 60000 65536"/>
                <a:gd name="T9" fmla="*/ 0 60000 65536"/>
                <a:gd name="T10" fmla="*/ 0 60000 65536"/>
                <a:gd name="T11" fmla="*/ 0 60000 65536"/>
                <a:gd name="T12" fmla="*/ 0 w 1134"/>
                <a:gd name="T13" fmla="*/ 0 h 574"/>
                <a:gd name="T14" fmla="*/ 1134 w 1134"/>
                <a:gd name="T15" fmla="*/ 574 h 574"/>
              </a:gdLst>
              <a:ahLst/>
              <a:cxnLst>
                <a:cxn ang="T8">
                  <a:pos x="T0" y="T1"/>
                </a:cxn>
                <a:cxn ang="T9">
                  <a:pos x="T2" y="T3"/>
                </a:cxn>
                <a:cxn ang="T10">
                  <a:pos x="T4" y="T5"/>
                </a:cxn>
                <a:cxn ang="T11">
                  <a:pos x="T6" y="T7"/>
                </a:cxn>
              </a:cxnLst>
              <a:rect l="T12" t="T13" r="T14" b="T15"/>
              <a:pathLst>
                <a:path w="1134" h="574">
                  <a:moveTo>
                    <a:pt x="0" y="30"/>
                  </a:moveTo>
                  <a:cubicBezTo>
                    <a:pt x="155" y="15"/>
                    <a:pt x="310" y="0"/>
                    <a:pt x="453" y="30"/>
                  </a:cubicBezTo>
                  <a:cubicBezTo>
                    <a:pt x="596" y="60"/>
                    <a:pt x="749" y="120"/>
                    <a:pt x="862" y="211"/>
                  </a:cubicBezTo>
                  <a:cubicBezTo>
                    <a:pt x="975" y="302"/>
                    <a:pt x="1054" y="438"/>
                    <a:pt x="1134" y="574"/>
                  </a:cubicBezTo>
                </a:path>
              </a:pathLst>
            </a:custGeom>
            <a:noFill/>
            <a:ln w="3175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square">
              <a:spAutoFit/>
            </a:bodyPr>
            <a:lstStyle/>
            <a:p>
              <a:endParaRPr lang="zh-CN" altLang="en-US"/>
            </a:p>
          </p:txBody>
        </p:sp>
        <p:sp>
          <p:nvSpPr>
            <p:cNvPr id="34" name="Line 24"/>
            <p:cNvSpPr>
              <a:spLocks noChangeShapeType="1"/>
            </p:cNvSpPr>
            <p:nvPr/>
          </p:nvSpPr>
          <p:spPr bwMode="auto">
            <a:xfrm flipV="1">
              <a:off x="9218612" y="869080"/>
              <a:ext cx="1008062" cy="71438"/>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6" name="Line 25"/>
            <p:cNvSpPr>
              <a:spLocks noChangeShapeType="1"/>
            </p:cNvSpPr>
            <p:nvPr/>
          </p:nvSpPr>
          <p:spPr bwMode="auto">
            <a:xfrm>
              <a:off x="10255249" y="1286594"/>
              <a:ext cx="806450" cy="884237"/>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7" name="Line 26"/>
            <p:cNvSpPr>
              <a:spLocks noChangeShapeType="1"/>
            </p:cNvSpPr>
            <p:nvPr/>
          </p:nvSpPr>
          <p:spPr bwMode="auto">
            <a:xfrm flipV="1">
              <a:off x="10234612" y="1199280"/>
              <a:ext cx="1008062" cy="71438"/>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8" name="Line 27"/>
            <p:cNvSpPr>
              <a:spLocks noChangeShapeType="1"/>
            </p:cNvSpPr>
            <p:nvPr/>
          </p:nvSpPr>
          <p:spPr bwMode="auto">
            <a:xfrm flipH="1">
              <a:off x="11052174" y="1196106"/>
              <a:ext cx="177800" cy="950913"/>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mc:AlternateContent xmlns:mc="http://schemas.openxmlformats.org/markup-compatibility/2006" xmlns:a14="http://schemas.microsoft.com/office/drawing/2010/main">
          <mc:Choice Requires="a14">
            <p:sp>
              <p:nvSpPr>
                <p:cNvPr id="46" name="矩形 45"/>
                <p:cNvSpPr/>
                <p:nvPr/>
              </p:nvSpPr>
              <p:spPr>
                <a:xfrm>
                  <a:off x="7687560" y="2548278"/>
                  <a:ext cx="4857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p>
              </p:txBody>
            </p:sp>
          </mc:Choice>
          <mc:Fallback xmlns="">
            <p:sp>
              <p:nvSpPr>
                <p:cNvPr id="46" name="矩形 45"/>
                <p:cNvSpPr>
                  <a:spLocks noRot="1" noChangeAspect="1" noMove="1" noResize="1" noEditPoints="1" noAdjustHandles="1" noChangeArrowheads="1" noChangeShapeType="1" noTextEdit="1"/>
                </p:cNvSpPr>
                <p:nvPr/>
              </p:nvSpPr>
              <p:spPr>
                <a:xfrm>
                  <a:off x="7687560" y="2548278"/>
                  <a:ext cx="485710"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10413182" y="2126417"/>
                  <a:ext cx="4905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𝑦</m:t>
                        </m:r>
                      </m:oMath>
                    </m:oMathPara>
                  </a14:m>
                  <a:endParaRPr lang="zh-CN" altLang="en-US" sz="2800" dirty="0"/>
                </a:p>
              </p:txBody>
            </p:sp>
          </mc:Choice>
          <mc:Fallback xmlns="">
            <p:sp>
              <p:nvSpPr>
                <p:cNvPr id="49" name="矩形 48"/>
                <p:cNvSpPr>
                  <a:spLocks noRot="1" noChangeAspect="1" noMove="1" noResize="1" noEditPoints="1" noAdjustHandles="1" noChangeArrowheads="1" noChangeShapeType="1" noTextEdit="1"/>
                </p:cNvSpPr>
                <p:nvPr/>
              </p:nvSpPr>
              <p:spPr>
                <a:xfrm>
                  <a:off x="10413182" y="2126417"/>
                  <a:ext cx="490584" cy="52322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8391614" y="210930"/>
                  <a:ext cx="4633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𝑧</m:t>
                        </m:r>
                      </m:oMath>
                    </m:oMathPara>
                  </a14:m>
                  <a:endParaRPr lang="zh-CN" altLang="en-US" sz="2800" dirty="0"/>
                </a:p>
              </p:txBody>
            </p:sp>
          </mc:Choice>
          <mc:Fallback xmlns="">
            <p:sp>
              <p:nvSpPr>
                <p:cNvPr id="50" name="矩形 49"/>
                <p:cNvSpPr>
                  <a:spLocks noRot="1" noChangeAspect="1" noMove="1" noResize="1" noEditPoints="1" noAdjustHandles="1" noChangeArrowheads="1" noChangeShapeType="1" noTextEdit="1"/>
                </p:cNvSpPr>
                <p:nvPr/>
              </p:nvSpPr>
              <p:spPr>
                <a:xfrm>
                  <a:off x="8391614" y="210930"/>
                  <a:ext cx="463332" cy="523220"/>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8409869" y="1857101"/>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p>
              </p:txBody>
            </p:sp>
          </mc:Choice>
          <mc:Fallback xmlns="">
            <p:sp>
              <p:nvSpPr>
                <p:cNvPr id="52" name="矩形 51"/>
                <p:cNvSpPr>
                  <a:spLocks noRot="1" noChangeAspect="1" noMove="1" noResize="1" noEditPoints="1" noAdjustHandles="1" noChangeArrowheads="1" noChangeShapeType="1" noTextEdit="1"/>
                </p:cNvSpPr>
                <p:nvPr/>
              </p:nvSpPr>
              <p:spPr>
                <a:xfrm>
                  <a:off x="8409869" y="1857101"/>
                  <a:ext cx="534890" cy="523220"/>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9831920" y="349682"/>
                  <a:ext cx="62536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𝑣</m:t>
                                </m:r>
                              </m:e>
                            </m:acc>
                          </m:e>
                          <m:sub>
                            <m:r>
                              <a:rPr lang="en-US" altLang="zh-CN" sz="2800" b="0" i="1" smtClean="0">
                                <a:solidFill>
                                  <a:srgbClr val="0000FF"/>
                                </a:solidFill>
                                <a:latin typeface="Cambria Math" panose="02040503050406030204" pitchFamily="18" charset="0"/>
                                <a:ea typeface="+mn-ea"/>
                              </a:rPr>
                              <m:t>1</m:t>
                            </m:r>
                          </m:sub>
                        </m:sSub>
                      </m:oMath>
                    </m:oMathPara>
                  </a14:m>
                  <a:endParaRPr lang="zh-CN" altLang="en-US" sz="2800" dirty="0">
                    <a:latin typeface="+mn-lt"/>
                    <a:ea typeface="+mn-ea"/>
                  </a:endParaRPr>
                </a:p>
              </p:txBody>
            </p:sp>
          </mc:Choice>
          <mc:Fallback xmlns="">
            <p:sp>
              <p:nvSpPr>
                <p:cNvPr id="53" name="矩形 52"/>
                <p:cNvSpPr>
                  <a:spLocks noRot="1" noChangeAspect="1" noMove="1" noResize="1" noEditPoints="1" noAdjustHandles="1" noChangeArrowheads="1" noChangeShapeType="1" noTextEdit="1"/>
                </p:cNvSpPr>
                <p:nvPr/>
              </p:nvSpPr>
              <p:spPr>
                <a:xfrm>
                  <a:off x="9831920" y="349682"/>
                  <a:ext cx="625364" cy="523220"/>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10977700" y="1947483"/>
                  <a:ext cx="63363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𝑣</m:t>
                                </m:r>
                              </m:e>
                            </m:acc>
                          </m:e>
                          <m:sub>
                            <m:r>
                              <a:rPr lang="en-US" altLang="zh-CN" sz="2800" b="0" i="1" smtClean="0">
                                <a:solidFill>
                                  <a:srgbClr val="0000FF"/>
                                </a:solidFill>
                                <a:latin typeface="Cambria Math" panose="02040503050406030204" pitchFamily="18" charset="0"/>
                                <a:ea typeface="+mn-ea"/>
                              </a:rPr>
                              <m:t>2</m:t>
                            </m:r>
                          </m:sub>
                        </m:sSub>
                      </m:oMath>
                    </m:oMathPara>
                  </a14:m>
                  <a:endParaRPr lang="zh-CN" altLang="en-US" sz="2800" dirty="0">
                    <a:latin typeface="+mn-lt"/>
                    <a:ea typeface="+mn-ea"/>
                  </a:endParaRPr>
                </a:p>
              </p:txBody>
            </p:sp>
          </mc:Choice>
          <mc:Fallback xmlns="">
            <p:sp>
              <p:nvSpPr>
                <p:cNvPr id="54" name="矩形 53"/>
                <p:cNvSpPr>
                  <a:spLocks noRot="1" noChangeAspect="1" noMove="1" noResize="1" noEditPoints="1" noAdjustHandles="1" noChangeArrowheads="1" noChangeShapeType="1" noTextEdit="1"/>
                </p:cNvSpPr>
                <p:nvPr/>
              </p:nvSpPr>
              <p:spPr>
                <a:xfrm>
                  <a:off x="10977700" y="1947483"/>
                  <a:ext cx="633635" cy="523220"/>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11140492" y="1443423"/>
                  <a:ext cx="6937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acc>
                          <m:accPr>
                            <m:chr m:val="⃑"/>
                            <m:ctrlPr>
                              <a:rPr lang="en-US" altLang="zh-CN" sz="2800" i="1">
                                <a:solidFill>
                                  <a:srgbClr val="FF0000"/>
                                </a:solidFill>
                                <a:latin typeface="Cambria Math" panose="02040503050406030204" pitchFamily="18" charset="0"/>
                              </a:rPr>
                            </m:ctrlPr>
                          </m:accPr>
                          <m:e>
                            <m:r>
                              <a:rPr lang="en-US" altLang="zh-CN" sz="2800" b="0" i="1" smtClean="0">
                                <a:solidFill>
                                  <a:srgbClr val="FF0000"/>
                                </a:solidFill>
                                <a:latin typeface="Cambria Math" panose="02040503050406030204" pitchFamily="18" charset="0"/>
                              </a:rPr>
                              <m:t>𝑣</m:t>
                            </m:r>
                          </m:e>
                        </m:acc>
                      </m:oMath>
                    </m:oMathPara>
                  </a14:m>
                  <a:endParaRPr lang="zh-CN" altLang="en-US" sz="2800" dirty="0">
                    <a:solidFill>
                      <a:srgbClr val="FF0000"/>
                    </a:solidFill>
                    <a:latin typeface="+mn-lt"/>
                    <a:ea typeface="+mn-ea"/>
                  </a:endParaRPr>
                </a:p>
              </p:txBody>
            </p:sp>
          </mc:Choice>
          <mc:Fallback xmlns="">
            <p:sp>
              <p:nvSpPr>
                <p:cNvPr id="55" name="矩形 54"/>
                <p:cNvSpPr>
                  <a:spLocks noRot="1" noChangeAspect="1" noMove="1" noResize="1" noEditPoints="1" noAdjustHandles="1" noChangeArrowheads="1" noChangeShapeType="1" noTextEdit="1"/>
                </p:cNvSpPr>
                <p:nvPr/>
              </p:nvSpPr>
              <p:spPr>
                <a:xfrm>
                  <a:off x="11140492" y="1443423"/>
                  <a:ext cx="693716" cy="523220"/>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a:off x="9035801" y="472540"/>
                  <a:ext cx="5055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𝐴</m:t>
                        </m:r>
                      </m:oMath>
                    </m:oMathPara>
                  </a14:m>
                  <a:endParaRPr lang="zh-CN" altLang="en-US" sz="2800" dirty="0">
                    <a:latin typeface="+mn-lt"/>
                    <a:ea typeface="+mn-ea"/>
                  </a:endParaRPr>
                </a:p>
              </p:txBody>
            </p:sp>
          </mc:Choice>
          <mc:Fallback xmlns="">
            <p:sp>
              <p:nvSpPr>
                <p:cNvPr id="62" name="矩形 61"/>
                <p:cNvSpPr>
                  <a:spLocks noRot="1" noChangeAspect="1" noMove="1" noResize="1" noEditPoints="1" noAdjustHandles="1" noChangeArrowheads="1" noChangeShapeType="1" noTextEdit="1"/>
                </p:cNvSpPr>
                <p:nvPr/>
              </p:nvSpPr>
              <p:spPr>
                <a:xfrm>
                  <a:off x="9035801" y="472540"/>
                  <a:ext cx="505587" cy="523220"/>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p:cNvSpPr/>
                <p:nvPr/>
              </p:nvSpPr>
              <p:spPr>
                <a:xfrm>
                  <a:off x="10071482" y="814803"/>
                  <a:ext cx="51969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𝐵</m:t>
                        </m:r>
                      </m:oMath>
                    </m:oMathPara>
                  </a14:m>
                  <a:endParaRPr lang="zh-CN" altLang="en-US" sz="2800" dirty="0">
                    <a:latin typeface="+mn-lt"/>
                    <a:ea typeface="+mn-ea"/>
                  </a:endParaRPr>
                </a:p>
              </p:txBody>
            </p:sp>
          </mc:Choice>
          <mc:Fallback xmlns="">
            <p:sp>
              <p:nvSpPr>
                <p:cNvPr id="63" name="矩形 62"/>
                <p:cNvSpPr>
                  <a:spLocks noRot="1" noChangeAspect="1" noMove="1" noResize="1" noEditPoints="1" noAdjustHandles="1" noChangeArrowheads="1" noChangeShapeType="1" noTextEdit="1"/>
                </p:cNvSpPr>
                <p:nvPr/>
              </p:nvSpPr>
              <p:spPr>
                <a:xfrm>
                  <a:off x="10071482" y="814803"/>
                  <a:ext cx="519693" cy="523220"/>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p:cNvSpPr/>
                <p:nvPr/>
              </p:nvSpPr>
              <p:spPr>
                <a:xfrm>
                  <a:off x="10952483" y="697518"/>
                  <a:ext cx="62536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𝑣</m:t>
                                </m:r>
                              </m:e>
                            </m:acc>
                          </m:e>
                          <m:sub>
                            <m:r>
                              <a:rPr lang="en-US" altLang="zh-CN" sz="2800" b="0" i="1" smtClean="0">
                                <a:solidFill>
                                  <a:srgbClr val="0000FF"/>
                                </a:solidFill>
                                <a:latin typeface="Cambria Math" panose="02040503050406030204" pitchFamily="18" charset="0"/>
                                <a:ea typeface="+mn-ea"/>
                              </a:rPr>
                              <m:t>1</m:t>
                            </m:r>
                          </m:sub>
                        </m:sSub>
                      </m:oMath>
                    </m:oMathPara>
                  </a14:m>
                  <a:endParaRPr lang="zh-CN" altLang="en-US" sz="2800" dirty="0">
                    <a:latin typeface="+mn-lt"/>
                    <a:ea typeface="+mn-ea"/>
                  </a:endParaRPr>
                </a:p>
              </p:txBody>
            </p:sp>
          </mc:Choice>
          <mc:Fallback xmlns="">
            <p:sp>
              <p:nvSpPr>
                <p:cNvPr id="64" name="矩形 63"/>
                <p:cNvSpPr>
                  <a:spLocks noRot="1" noChangeAspect="1" noMove="1" noResize="1" noEditPoints="1" noAdjustHandles="1" noChangeArrowheads="1" noChangeShapeType="1" noTextEdit="1"/>
                </p:cNvSpPr>
                <p:nvPr/>
              </p:nvSpPr>
              <p:spPr>
                <a:xfrm>
                  <a:off x="10952483" y="697518"/>
                  <a:ext cx="625364" cy="523220"/>
                </a:xfrm>
                <a:prstGeom prst="rect">
                  <a:avLst/>
                </a:prstGeom>
                <a:blipFill>
                  <a:blip r:embed="rId27"/>
                  <a:stretch>
                    <a:fillRect/>
                  </a:stretch>
                </a:blipFill>
              </p:spPr>
              <p:txBody>
                <a:bodyPr/>
                <a:lstStyle/>
                <a:p>
                  <a:r>
                    <a:rPr lang="zh-CN" altLang="en-US">
                      <a:noFill/>
                    </a:rPr>
                    <a:t> </a:t>
                  </a:r>
                </a:p>
              </p:txBody>
            </p:sp>
          </mc:Fallback>
        </mc:AlternateContent>
        <p:sp>
          <p:nvSpPr>
            <p:cNvPr id="65" name="Line 24"/>
            <p:cNvSpPr>
              <a:spLocks noChangeShapeType="1"/>
            </p:cNvSpPr>
            <p:nvPr/>
          </p:nvSpPr>
          <p:spPr bwMode="auto">
            <a:xfrm flipV="1">
              <a:off x="8863796" y="914400"/>
              <a:ext cx="394504" cy="1304056"/>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zh-CN" altLang="en-US"/>
            </a:p>
          </p:txBody>
        </p:sp>
        <p:sp>
          <p:nvSpPr>
            <p:cNvPr id="66" name="Line 24"/>
            <p:cNvSpPr>
              <a:spLocks noChangeShapeType="1"/>
            </p:cNvSpPr>
            <p:nvPr/>
          </p:nvSpPr>
          <p:spPr bwMode="auto">
            <a:xfrm flipV="1">
              <a:off x="8863797" y="1283098"/>
              <a:ext cx="1378752" cy="94647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zh-CN" altLang="en-US"/>
            </a:p>
          </p:txBody>
        </p:sp>
        <mc:AlternateContent xmlns:mc="http://schemas.openxmlformats.org/markup-compatibility/2006" xmlns:a14="http://schemas.microsoft.com/office/drawing/2010/main">
          <mc:Choice Requires="a14">
            <p:sp>
              <p:nvSpPr>
                <p:cNvPr id="67" name="矩形 66"/>
                <p:cNvSpPr/>
                <p:nvPr/>
              </p:nvSpPr>
              <p:spPr>
                <a:xfrm>
                  <a:off x="9005630" y="1142464"/>
                  <a:ext cx="90172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ea typeface="+mn-ea"/>
                              </a:rPr>
                            </m:ctrlPr>
                          </m:accPr>
                          <m:e>
                            <m:r>
                              <a:rPr lang="en-US" altLang="zh-CN" sz="2800" b="0" i="1">
                                <a:solidFill>
                                  <a:srgbClr val="0000FF"/>
                                </a:solidFill>
                                <a:latin typeface="Cambria Math" panose="02040503050406030204" pitchFamily="18" charset="0"/>
                                <a:ea typeface="+mn-ea"/>
                              </a:rPr>
                              <m:t>𝑟</m:t>
                            </m:r>
                          </m:e>
                        </m:acc>
                        <m:d>
                          <m:dPr>
                            <m:ctrlPr>
                              <a:rPr lang="en-US" altLang="zh-CN" sz="2800" i="1" smtClean="0">
                                <a:solidFill>
                                  <a:srgbClr val="0000FF"/>
                                </a:solidFill>
                                <a:latin typeface="Cambria Math" panose="02040503050406030204" pitchFamily="18" charset="0"/>
                                <a:ea typeface="+mn-ea"/>
                              </a:rPr>
                            </m:ctrlPr>
                          </m:dPr>
                          <m:e>
                            <m:r>
                              <a:rPr lang="en-US" altLang="zh-CN" sz="2800" b="0" i="1" smtClean="0">
                                <a:solidFill>
                                  <a:srgbClr val="0000FF"/>
                                </a:solidFill>
                                <a:latin typeface="Cambria Math" panose="02040503050406030204" pitchFamily="18" charset="0"/>
                                <a:ea typeface="+mn-ea"/>
                              </a:rPr>
                              <m:t>𝑡</m:t>
                            </m:r>
                          </m:e>
                        </m:d>
                      </m:oMath>
                    </m:oMathPara>
                  </a14:m>
                  <a:endParaRPr lang="zh-CN" altLang="en-US" sz="2800" dirty="0">
                    <a:latin typeface="+mn-lt"/>
                    <a:ea typeface="+mn-ea"/>
                  </a:endParaRPr>
                </a:p>
              </p:txBody>
            </p:sp>
          </mc:Choice>
          <mc:Fallback xmlns="">
            <p:sp>
              <p:nvSpPr>
                <p:cNvPr id="67" name="矩形 66"/>
                <p:cNvSpPr>
                  <a:spLocks noRot="1" noChangeAspect="1" noMove="1" noResize="1" noEditPoints="1" noAdjustHandles="1" noChangeArrowheads="1" noChangeShapeType="1" noTextEdit="1"/>
                </p:cNvSpPr>
                <p:nvPr/>
              </p:nvSpPr>
              <p:spPr>
                <a:xfrm>
                  <a:off x="9005630" y="1142464"/>
                  <a:ext cx="901722" cy="523220"/>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9298601" y="1736903"/>
                  <a:ext cx="169200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mn-ea"/>
                              </a:rPr>
                            </m:ctrlPr>
                          </m:accPr>
                          <m:e>
                            <m:r>
                              <a:rPr lang="en-US" altLang="zh-CN" sz="2800" b="0" i="1">
                                <a:solidFill>
                                  <a:srgbClr val="0000FF"/>
                                </a:solidFill>
                                <a:latin typeface="Cambria Math" panose="02040503050406030204" pitchFamily="18" charset="0"/>
                                <a:ea typeface="+mn-ea"/>
                              </a:rPr>
                              <m:t>𝑟</m:t>
                            </m:r>
                          </m:e>
                        </m:acc>
                        <m:d>
                          <m:dPr>
                            <m:ctrlPr>
                              <a:rPr lang="en-US" altLang="zh-CN" sz="2800" i="1" smtClean="0">
                                <a:solidFill>
                                  <a:srgbClr val="0000FF"/>
                                </a:solidFill>
                                <a:latin typeface="Cambria Math" panose="02040503050406030204" pitchFamily="18" charset="0"/>
                                <a:ea typeface="+mn-ea"/>
                              </a:rPr>
                            </m:ctrlPr>
                          </m:dPr>
                          <m:e>
                            <m:r>
                              <a:rPr lang="en-US" altLang="zh-CN" sz="2800" b="0" i="1" smtClean="0">
                                <a:solidFill>
                                  <a:srgbClr val="0000FF"/>
                                </a:solidFill>
                                <a:latin typeface="Cambria Math" panose="02040503050406030204" pitchFamily="18" charset="0"/>
                                <a:ea typeface="+mn-ea"/>
                              </a:rPr>
                              <m:t>𝑡</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Cambria Math" panose="02040503050406030204" pitchFamily="18" charset="0"/>
                              </a:rPr>
                              <m:t>𝑡</m:t>
                            </m:r>
                          </m:e>
                        </m:d>
                      </m:oMath>
                    </m:oMathPara>
                  </a14:m>
                  <a:endParaRPr lang="zh-CN" altLang="en-US" sz="2800" dirty="0">
                    <a:latin typeface="+mn-lt"/>
                    <a:ea typeface="+mn-ea"/>
                  </a:endParaRPr>
                </a:p>
              </p:txBody>
            </p:sp>
          </mc:Choice>
          <mc:Fallback xmlns="">
            <p:sp>
              <p:nvSpPr>
                <p:cNvPr id="68" name="矩形 67"/>
                <p:cNvSpPr>
                  <a:spLocks noRot="1" noChangeAspect="1" noMove="1" noResize="1" noEditPoints="1" noAdjustHandles="1" noChangeArrowheads="1" noChangeShapeType="1" noTextEdit="1"/>
                </p:cNvSpPr>
                <p:nvPr/>
              </p:nvSpPr>
              <p:spPr>
                <a:xfrm>
                  <a:off x="9298601" y="1736903"/>
                  <a:ext cx="1692002" cy="523220"/>
                </a:xfrm>
                <a:prstGeom prst="rect">
                  <a:avLst/>
                </a:prstGeom>
                <a:blipFill>
                  <a:blip r:embed="rId29"/>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122620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9405"/>
                                        </p:tgtEl>
                                        <p:attrNameLst>
                                          <p:attrName>style.visibility</p:attrName>
                                        </p:attrNameLst>
                                      </p:cBhvr>
                                      <p:to>
                                        <p:strVal val="visible"/>
                                      </p:to>
                                    </p:set>
                                    <p:animEffect transition="in" filter="wipe(left)">
                                      <p:cBhvr>
                                        <p:cTn id="12" dur="500"/>
                                        <p:tgtEl>
                                          <p:spTgt spid="5940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wipe(left)">
                                      <p:cBhvr>
                                        <p:cTn id="17" dur="5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wipe(left)">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wipe(left)">
                                      <p:cBhvr>
                                        <p:cTn id="27" dur="500"/>
                                        <p:tgtEl>
                                          <p:spTgt spid="5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9424"/>
                                        </p:tgtEl>
                                        <p:attrNameLst>
                                          <p:attrName>style.visibility</p:attrName>
                                        </p:attrNameLst>
                                      </p:cBhvr>
                                      <p:to>
                                        <p:strVal val="visible"/>
                                      </p:to>
                                    </p:set>
                                    <p:animEffect transition="in" filter="wipe(left)">
                                      <p:cBhvr>
                                        <p:cTn id="32" dur="500"/>
                                        <p:tgtEl>
                                          <p:spTgt spid="5942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9403"/>
                                        </p:tgtEl>
                                        <p:attrNameLst>
                                          <p:attrName>style.visibility</p:attrName>
                                        </p:attrNameLst>
                                      </p:cBhvr>
                                      <p:to>
                                        <p:strVal val="visible"/>
                                      </p:to>
                                    </p:set>
                                    <p:animEffect transition="in" filter="wipe(left)">
                                      <p:cBhvr>
                                        <p:cTn id="37" dur="500"/>
                                        <p:tgtEl>
                                          <p:spTgt spid="5940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wipe(left)">
                                      <p:cBhvr>
                                        <p:cTn id="42" dur="500"/>
                                        <p:tgtEl>
                                          <p:spTgt spid="5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wipe(left)">
                                      <p:cBhvr>
                                        <p:cTn id="47" dur="500"/>
                                        <p:tgtEl>
                                          <p:spTgt spid="6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wipe(left)">
                                      <p:cBhvr>
                                        <p:cTn id="52"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03" grpId="0"/>
      <p:bldP spid="59405" grpId="0"/>
      <p:bldP spid="59424" grpId="0"/>
      <p:bldP spid="56" grpId="0"/>
      <p:bldP spid="57" grpId="0"/>
      <p:bldP spid="58" grpId="0"/>
      <p:bldP spid="59" grpId="0"/>
      <p:bldP spid="60" grpId="0"/>
      <p:bldP spid="61" grpId="0"/>
      <p:bldP spid="3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3"/>
          <p:cNvSpPr>
            <a:spLocks noChangeArrowheads="1"/>
          </p:cNvSpPr>
          <p:nvPr/>
        </p:nvSpPr>
        <p:spPr bwMode="auto">
          <a:xfrm>
            <a:off x="1753279" y="481885"/>
            <a:ext cx="64310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0000FF"/>
                </a:solidFill>
                <a:latin typeface="+mn-lt"/>
                <a:ea typeface="微软雅黑" panose="020B0503020204020204" pitchFamily="34" charset="-122"/>
              </a:rPr>
              <a:t>加速度，在直角坐标系中用分量表示：</a:t>
            </a:r>
          </a:p>
        </p:txBody>
      </p:sp>
      <mc:AlternateContent xmlns:mc="http://schemas.openxmlformats.org/markup-compatibility/2006" xmlns:a14="http://schemas.microsoft.com/office/drawing/2010/main">
        <mc:Choice Requires="a14">
          <p:sp>
            <p:nvSpPr>
              <p:cNvPr id="49" name="矩形 48"/>
              <p:cNvSpPr/>
              <p:nvPr/>
            </p:nvSpPr>
            <p:spPr>
              <a:xfrm>
                <a:off x="1753279" y="1084670"/>
                <a:ext cx="2830840" cy="5868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𝑟</m:t>
                          </m:r>
                        </m:e>
                      </m:acc>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𝑥</m:t>
                      </m:r>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𝑖</m:t>
                          </m:r>
                        </m:e>
                      </m:acc>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𝑦</m:t>
                      </m:r>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𝑗</m:t>
                          </m:r>
                        </m:e>
                      </m:acc>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𝑧</m:t>
                      </m:r>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𝑘</m:t>
                          </m:r>
                        </m:e>
                      </m:acc>
                    </m:oMath>
                  </m:oMathPara>
                </a14:m>
                <a:endParaRPr lang="zh-CN" altLang="en-US" sz="2800" dirty="0">
                  <a:solidFill>
                    <a:srgbClr val="FF0000"/>
                  </a:solidFill>
                </a:endParaRPr>
              </a:p>
            </p:txBody>
          </p:sp>
        </mc:Choice>
        <mc:Fallback xmlns="">
          <p:sp>
            <p:nvSpPr>
              <p:cNvPr id="49" name="矩形 48"/>
              <p:cNvSpPr>
                <a:spLocks noRot="1" noChangeAspect="1" noMove="1" noResize="1" noEditPoints="1" noAdjustHandles="1" noChangeArrowheads="1" noChangeShapeType="1" noTextEdit="1"/>
              </p:cNvSpPr>
              <p:nvPr/>
            </p:nvSpPr>
            <p:spPr>
              <a:xfrm>
                <a:off x="1753279" y="1084670"/>
                <a:ext cx="2830840" cy="58689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1753279" y="1734032"/>
                <a:ext cx="3674019" cy="5868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rPr>
                        <m:t>∆</m:t>
                      </m:r>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𝑟</m:t>
                          </m:r>
                        </m:e>
                      </m:acc>
                      <m:r>
                        <a:rPr lang="en-US" altLang="zh-CN" sz="2800" b="0" i="1" smtClean="0">
                          <a:solidFill>
                            <a:srgbClr val="FF0000"/>
                          </a:solidFill>
                          <a:latin typeface="Cambria Math" panose="02040503050406030204" pitchFamily="18" charset="0"/>
                          <a:ea typeface="+mn-ea"/>
                        </a:rPr>
                        <m:t>=</m:t>
                      </m:r>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𝑥</m:t>
                      </m:r>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𝑖</m:t>
                          </m:r>
                        </m:e>
                      </m:acc>
                      <m:r>
                        <a:rPr lang="en-US" altLang="zh-CN" sz="2800" i="1">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𝑦</m:t>
                      </m:r>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𝑗</m:t>
                          </m:r>
                        </m:e>
                      </m:acc>
                      <m:r>
                        <a:rPr lang="en-US" altLang="zh-CN" sz="2800" i="1">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𝑧</m:t>
                      </m:r>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𝑘</m:t>
                          </m:r>
                        </m:e>
                      </m:acc>
                    </m:oMath>
                  </m:oMathPara>
                </a14:m>
                <a:endParaRPr lang="zh-CN" altLang="en-US" sz="2800" dirty="0">
                  <a:solidFill>
                    <a:srgbClr val="FF0000"/>
                  </a:solidFill>
                  <a:latin typeface="+mn-lt"/>
                  <a:ea typeface="+mn-ea"/>
                </a:endParaRPr>
              </a:p>
            </p:txBody>
          </p:sp>
        </mc:Choice>
        <mc:Fallback xmlns="">
          <p:sp>
            <p:nvSpPr>
              <p:cNvPr id="50" name="矩形 49"/>
              <p:cNvSpPr>
                <a:spLocks noRot="1" noChangeAspect="1" noMove="1" noResize="1" noEditPoints="1" noAdjustHandles="1" noChangeArrowheads="1" noChangeShapeType="1" noTextEdit="1"/>
              </p:cNvSpPr>
              <p:nvPr/>
            </p:nvSpPr>
            <p:spPr>
              <a:xfrm>
                <a:off x="1753279" y="1734032"/>
                <a:ext cx="3674019" cy="586892"/>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1753279" y="2369980"/>
                <a:ext cx="4531305" cy="9423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ea typeface="+mn-ea"/>
                            </a:rPr>
                          </m:ctrlPr>
                        </m:accPr>
                        <m:e>
                          <m:r>
                            <a:rPr lang="en-US" altLang="zh-CN" sz="2800" b="0" i="1" smtClean="0">
                              <a:solidFill>
                                <a:srgbClr val="FF0000"/>
                              </a:solidFill>
                              <a:latin typeface="Cambria Math" panose="02040503050406030204" pitchFamily="18" charset="0"/>
                              <a:ea typeface="+mn-ea"/>
                            </a:rPr>
                            <m:t>𝑣</m:t>
                          </m:r>
                        </m:e>
                      </m:acc>
                      <m:r>
                        <a:rPr lang="en-US" altLang="zh-CN" sz="2800" b="0" i="1" smtClean="0">
                          <a:solidFill>
                            <a:srgbClr val="FF0000"/>
                          </a:solidFill>
                          <a:latin typeface="Cambria Math" panose="02040503050406030204" pitchFamily="18" charset="0"/>
                          <a:ea typeface="+mn-ea"/>
                        </a:rPr>
                        <m:t>=</m:t>
                      </m:r>
                      <m:f>
                        <m:fPr>
                          <m:ctrlPr>
                            <a:rPr lang="en-US" altLang="zh-CN" sz="2800" i="1">
                              <a:solidFill>
                                <a:srgbClr val="FF0000"/>
                              </a:solidFill>
                              <a:latin typeface="Cambria Math" panose="02040503050406030204" pitchFamily="18" charset="0"/>
                            </a:rPr>
                          </m:ctrlPr>
                        </m:fPr>
                        <m:num>
                          <m:r>
                            <a:rPr lang="en-US" altLang="zh-CN" sz="2800" i="1">
                              <a:solidFill>
                                <a:srgbClr val="FF0000"/>
                              </a:solidFill>
                              <a:latin typeface="Cambria Math" panose="02040503050406030204" pitchFamily="18" charset="0"/>
                            </a:rPr>
                            <m:t>𝑑</m:t>
                          </m:r>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𝑟</m:t>
                              </m:r>
                            </m:e>
                          </m:acc>
                        </m:num>
                        <m:den>
                          <m:r>
                            <a:rPr lang="en-US" altLang="zh-CN" sz="2800" i="1">
                              <a:solidFill>
                                <a:srgbClr val="FF0000"/>
                              </a:solidFill>
                              <a:latin typeface="Cambria Math" panose="02040503050406030204" pitchFamily="18" charset="0"/>
                            </a:rPr>
                            <m:t>𝑑𝑡</m:t>
                          </m:r>
                        </m:den>
                      </m:f>
                      <m:r>
                        <a:rPr lang="en-US" altLang="zh-CN" sz="2800" i="1">
                          <a:solidFill>
                            <a:srgbClr val="FF0000"/>
                          </a:solidFill>
                          <a:latin typeface="Cambria Math" panose="02040503050406030204" pitchFamily="18" charset="0"/>
                          <a:ea typeface="+mn-ea"/>
                        </a:rPr>
                        <m:t>=</m:t>
                      </m:r>
                      <m:f>
                        <m:fPr>
                          <m:ctrlPr>
                            <a:rPr lang="en-US" altLang="zh-CN" sz="2800" i="1">
                              <a:solidFill>
                                <a:srgbClr val="FF0000"/>
                              </a:solidFill>
                              <a:latin typeface="Cambria Math" panose="02040503050406030204" pitchFamily="18" charset="0"/>
                            </a:rPr>
                          </m:ctrlPr>
                        </m:fPr>
                        <m:num>
                          <m:r>
                            <a:rPr lang="en-US" altLang="zh-CN" sz="2800" i="1">
                              <a:solidFill>
                                <a:srgbClr val="FF0000"/>
                              </a:solidFill>
                              <a:latin typeface="Cambria Math" panose="02040503050406030204" pitchFamily="18" charset="0"/>
                            </a:rPr>
                            <m:t>𝑑𝑥</m:t>
                          </m:r>
                        </m:num>
                        <m:den>
                          <m:r>
                            <a:rPr lang="en-US" altLang="zh-CN" sz="2800" i="1">
                              <a:solidFill>
                                <a:srgbClr val="FF0000"/>
                              </a:solidFill>
                              <a:latin typeface="Cambria Math" panose="02040503050406030204" pitchFamily="18" charset="0"/>
                            </a:rPr>
                            <m:t>𝑑𝑡</m:t>
                          </m:r>
                        </m:den>
                      </m:f>
                      <m:acc>
                        <m:accPr>
                          <m:chr m:val="⃑"/>
                          <m:ctrlPr>
                            <a:rPr lang="en-US" altLang="zh-CN" sz="2800" i="1">
                              <a:solidFill>
                                <a:srgbClr val="FF0000"/>
                              </a:solidFill>
                              <a:latin typeface="Cambria Math" panose="02040503050406030204" pitchFamily="18" charset="0"/>
                              <a:ea typeface="+mn-ea"/>
                            </a:rPr>
                          </m:ctrlPr>
                        </m:accPr>
                        <m:e>
                          <m:r>
                            <a:rPr lang="en-US" altLang="zh-CN" sz="2800" b="0" i="1">
                              <a:solidFill>
                                <a:srgbClr val="FF0000"/>
                              </a:solidFill>
                              <a:latin typeface="Cambria Math" panose="02040503050406030204" pitchFamily="18" charset="0"/>
                              <a:ea typeface="+mn-ea"/>
                            </a:rPr>
                            <m:t>𝑖</m:t>
                          </m:r>
                        </m:e>
                      </m:acc>
                      <m:r>
                        <a:rPr lang="en-US" altLang="zh-CN" sz="2800" b="0" i="1">
                          <a:solidFill>
                            <a:srgbClr val="FF0000"/>
                          </a:solidFill>
                          <a:latin typeface="Cambria Math" panose="02040503050406030204" pitchFamily="18" charset="0"/>
                          <a:ea typeface="+mn-ea"/>
                        </a:rPr>
                        <m:t>+</m:t>
                      </m:r>
                      <m:f>
                        <m:fPr>
                          <m:ctrlPr>
                            <a:rPr lang="en-US" altLang="zh-CN" sz="2800" i="1">
                              <a:solidFill>
                                <a:srgbClr val="FF0000"/>
                              </a:solidFill>
                              <a:latin typeface="Cambria Math" panose="02040503050406030204" pitchFamily="18" charset="0"/>
                            </a:rPr>
                          </m:ctrlPr>
                        </m:fPr>
                        <m:num>
                          <m:r>
                            <a:rPr lang="en-US" altLang="zh-CN" sz="2800" i="1">
                              <a:solidFill>
                                <a:srgbClr val="FF0000"/>
                              </a:solidFill>
                              <a:latin typeface="Cambria Math" panose="02040503050406030204" pitchFamily="18" charset="0"/>
                            </a:rPr>
                            <m:t>𝑑𝑦</m:t>
                          </m:r>
                        </m:num>
                        <m:den>
                          <m:r>
                            <a:rPr lang="en-US" altLang="zh-CN" sz="2800" i="1">
                              <a:solidFill>
                                <a:srgbClr val="FF0000"/>
                              </a:solidFill>
                              <a:latin typeface="Cambria Math" panose="02040503050406030204" pitchFamily="18" charset="0"/>
                            </a:rPr>
                            <m:t>𝑑𝑡</m:t>
                          </m:r>
                        </m:den>
                      </m:f>
                      <m:acc>
                        <m:accPr>
                          <m:chr m:val="⃑"/>
                          <m:ctrlPr>
                            <a:rPr lang="en-US" altLang="zh-CN" sz="2800" i="1">
                              <a:solidFill>
                                <a:srgbClr val="FF0000"/>
                              </a:solidFill>
                              <a:latin typeface="Cambria Math" panose="02040503050406030204" pitchFamily="18" charset="0"/>
                              <a:ea typeface="+mn-ea"/>
                            </a:rPr>
                          </m:ctrlPr>
                        </m:accPr>
                        <m:e>
                          <m:r>
                            <a:rPr lang="en-US" altLang="zh-CN" sz="2800" b="0" i="1">
                              <a:solidFill>
                                <a:srgbClr val="FF0000"/>
                              </a:solidFill>
                              <a:latin typeface="Cambria Math" panose="02040503050406030204" pitchFamily="18" charset="0"/>
                              <a:ea typeface="+mn-ea"/>
                            </a:rPr>
                            <m:t>𝑗</m:t>
                          </m:r>
                        </m:e>
                      </m:acc>
                      <m:r>
                        <a:rPr lang="en-US" altLang="zh-CN" sz="2800" b="0" i="1">
                          <a:solidFill>
                            <a:srgbClr val="FF0000"/>
                          </a:solidFill>
                          <a:latin typeface="Cambria Math" panose="02040503050406030204" pitchFamily="18" charset="0"/>
                          <a:ea typeface="+mn-ea"/>
                        </a:rPr>
                        <m:t>+</m:t>
                      </m:r>
                      <m:f>
                        <m:fPr>
                          <m:ctrlPr>
                            <a:rPr lang="en-US" altLang="zh-CN" sz="2800" i="1">
                              <a:solidFill>
                                <a:srgbClr val="FF0000"/>
                              </a:solidFill>
                              <a:latin typeface="Cambria Math" panose="02040503050406030204" pitchFamily="18" charset="0"/>
                            </a:rPr>
                          </m:ctrlPr>
                        </m:fPr>
                        <m:num>
                          <m:r>
                            <a:rPr lang="en-US" altLang="zh-CN" sz="2800" i="1">
                              <a:solidFill>
                                <a:srgbClr val="FF0000"/>
                              </a:solidFill>
                              <a:latin typeface="Cambria Math" panose="02040503050406030204" pitchFamily="18" charset="0"/>
                            </a:rPr>
                            <m:t>𝑑𝑧</m:t>
                          </m:r>
                        </m:num>
                        <m:den>
                          <m:r>
                            <a:rPr lang="en-US" altLang="zh-CN" sz="2800" i="1">
                              <a:solidFill>
                                <a:srgbClr val="FF0000"/>
                              </a:solidFill>
                              <a:latin typeface="Cambria Math" panose="02040503050406030204" pitchFamily="18" charset="0"/>
                            </a:rPr>
                            <m:t>𝑑𝑡</m:t>
                          </m:r>
                        </m:den>
                      </m:f>
                      <m:acc>
                        <m:accPr>
                          <m:chr m:val="⃑"/>
                          <m:ctrlPr>
                            <a:rPr lang="en-US" altLang="zh-CN" sz="2800" i="1">
                              <a:solidFill>
                                <a:srgbClr val="FF0000"/>
                              </a:solidFill>
                              <a:latin typeface="Cambria Math" panose="02040503050406030204" pitchFamily="18" charset="0"/>
                              <a:ea typeface="+mn-ea"/>
                            </a:rPr>
                          </m:ctrlPr>
                        </m:accPr>
                        <m:e>
                          <m:r>
                            <a:rPr lang="en-US" altLang="zh-CN" sz="2800" b="0" i="1">
                              <a:solidFill>
                                <a:srgbClr val="FF0000"/>
                              </a:solidFill>
                              <a:latin typeface="Cambria Math" panose="02040503050406030204" pitchFamily="18" charset="0"/>
                              <a:ea typeface="+mn-ea"/>
                            </a:rPr>
                            <m:t>𝑘</m:t>
                          </m:r>
                        </m:e>
                      </m:acc>
                    </m:oMath>
                  </m:oMathPara>
                </a14:m>
                <a:endParaRPr lang="zh-CN" altLang="en-US" sz="2800" dirty="0">
                  <a:solidFill>
                    <a:srgbClr val="FF0000"/>
                  </a:solidFill>
                  <a:latin typeface="+mn-lt"/>
                  <a:ea typeface="+mn-ea"/>
                </a:endParaRPr>
              </a:p>
            </p:txBody>
          </p:sp>
        </mc:Choice>
        <mc:Fallback xmlns="">
          <p:sp>
            <p:nvSpPr>
              <p:cNvPr id="51" name="矩形 50"/>
              <p:cNvSpPr>
                <a:spLocks noRot="1" noChangeAspect="1" noMove="1" noResize="1" noEditPoints="1" noAdjustHandles="1" noChangeArrowheads="1" noChangeShapeType="1" noTextEdit="1"/>
              </p:cNvSpPr>
              <p:nvPr/>
            </p:nvSpPr>
            <p:spPr>
              <a:xfrm>
                <a:off x="1753279" y="2369980"/>
                <a:ext cx="4531305" cy="942309"/>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1753279" y="3322114"/>
                <a:ext cx="1392753" cy="94243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𝑎</m:t>
                          </m:r>
                        </m:e>
                      </m:acc>
                      <m:r>
                        <a:rPr lang="en-US" altLang="zh-CN" sz="2800">
                          <a:solidFill>
                            <a:srgbClr val="FF0000"/>
                          </a:solidFill>
                          <a:latin typeface="Cambria Math" panose="02040503050406030204" pitchFamily="18" charset="0"/>
                        </a:rPr>
                        <m:t>=</m:t>
                      </m:r>
                      <m:f>
                        <m:fPr>
                          <m:ctrlPr>
                            <a:rPr lang="en-US" altLang="zh-CN" sz="2800" i="1">
                              <a:solidFill>
                                <a:srgbClr val="FF0000"/>
                              </a:solidFill>
                              <a:latin typeface="Cambria Math" panose="02040503050406030204" pitchFamily="18" charset="0"/>
                            </a:rPr>
                          </m:ctrlPr>
                        </m:fPr>
                        <m:num>
                          <m:r>
                            <a:rPr lang="en-US" altLang="zh-CN" sz="2800" i="1">
                              <a:solidFill>
                                <a:srgbClr val="FF0000"/>
                              </a:solidFill>
                              <a:latin typeface="Cambria Math" panose="02040503050406030204" pitchFamily="18" charset="0"/>
                            </a:rPr>
                            <m:t>𝑑</m:t>
                          </m:r>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𝑣</m:t>
                              </m:r>
                            </m:e>
                          </m:acc>
                        </m:num>
                        <m:den>
                          <m:r>
                            <a:rPr lang="en-US" altLang="zh-CN" sz="2800" i="1">
                              <a:solidFill>
                                <a:srgbClr val="FF0000"/>
                              </a:solidFill>
                              <a:latin typeface="Cambria Math" panose="02040503050406030204" pitchFamily="18" charset="0"/>
                            </a:rPr>
                            <m:t>𝑑𝑡</m:t>
                          </m:r>
                        </m:den>
                      </m:f>
                    </m:oMath>
                  </m:oMathPara>
                </a14:m>
                <a:endParaRPr lang="zh-CN" altLang="en-US" sz="2800" dirty="0">
                  <a:solidFill>
                    <a:srgbClr val="FF0000"/>
                  </a:solidFill>
                  <a:latin typeface="+mj-ea"/>
                  <a:ea typeface="+mj-ea"/>
                </a:endParaRPr>
              </a:p>
            </p:txBody>
          </p:sp>
        </mc:Choice>
        <mc:Fallback xmlns="">
          <p:sp>
            <p:nvSpPr>
              <p:cNvPr id="55" name="矩形 54"/>
              <p:cNvSpPr>
                <a:spLocks noRot="1" noChangeAspect="1" noMove="1" noResize="1" noEditPoints="1" noAdjustHandles="1" noChangeArrowheads="1" noChangeShapeType="1" noTextEdit="1"/>
              </p:cNvSpPr>
              <p:nvPr/>
            </p:nvSpPr>
            <p:spPr>
              <a:xfrm>
                <a:off x="1753279" y="3322114"/>
                <a:ext cx="1392753" cy="94243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2941042" y="3321442"/>
                <a:ext cx="4192814" cy="1060483"/>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𝑑</m:t>
                          </m:r>
                        </m:num>
                        <m:den>
                          <m:r>
                            <a:rPr lang="en-US" altLang="zh-CN" sz="2800" i="1">
                              <a:solidFill>
                                <a:srgbClr val="0000FF"/>
                              </a:solidFill>
                              <a:latin typeface="Cambria Math" panose="02040503050406030204" pitchFamily="18" charset="0"/>
                            </a:rPr>
                            <m:t>𝑑𝑡</m:t>
                          </m:r>
                        </m:den>
                      </m:f>
                      <m:d>
                        <m:dPr>
                          <m:ctrlPr>
                            <a:rPr lang="en-US" altLang="zh-CN" sz="2800" i="1" smtClean="0">
                              <a:solidFill>
                                <a:srgbClr val="0000FF"/>
                              </a:solidFill>
                              <a:latin typeface="Cambria Math" panose="02040503050406030204" pitchFamily="18" charset="0"/>
                            </a:rPr>
                          </m:ctrlPr>
                        </m:dPr>
                        <m:e>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𝑑𝑥</m:t>
                              </m:r>
                            </m:num>
                            <m:den>
                              <m:r>
                                <a:rPr lang="en-US" altLang="zh-CN" sz="2800" i="1">
                                  <a:solidFill>
                                    <a:srgbClr val="0000FF"/>
                                  </a:solidFill>
                                  <a:latin typeface="Cambria Math" panose="02040503050406030204" pitchFamily="18" charset="0"/>
                                </a:rPr>
                                <m:t>𝑑𝑡</m:t>
                              </m:r>
                            </m:den>
                          </m:f>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𝑖</m:t>
                              </m:r>
                            </m:e>
                          </m:acc>
                          <m:r>
                            <a:rPr lang="en-US" altLang="zh-CN" sz="2800" i="1">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𝑑𝑦</m:t>
                              </m:r>
                            </m:num>
                            <m:den>
                              <m:r>
                                <a:rPr lang="en-US" altLang="zh-CN" sz="2800" i="1">
                                  <a:solidFill>
                                    <a:srgbClr val="0000FF"/>
                                  </a:solidFill>
                                  <a:latin typeface="Cambria Math" panose="02040503050406030204" pitchFamily="18" charset="0"/>
                                </a:rPr>
                                <m:t>𝑑𝑡</m:t>
                              </m:r>
                            </m:den>
                          </m:f>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𝑗</m:t>
                              </m:r>
                            </m:e>
                          </m:acc>
                          <m:r>
                            <a:rPr lang="en-US" altLang="zh-CN" sz="2800" i="1">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𝑑𝑧</m:t>
                              </m:r>
                            </m:num>
                            <m:den>
                              <m:r>
                                <a:rPr lang="en-US" altLang="zh-CN" sz="2800" i="1">
                                  <a:solidFill>
                                    <a:srgbClr val="0000FF"/>
                                  </a:solidFill>
                                  <a:latin typeface="Cambria Math" panose="02040503050406030204" pitchFamily="18" charset="0"/>
                                </a:rPr>
                                <m:t>𝑑𝑡</m:t>
                              </m:r>
                            </m:den>
                          </m:f>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𝑘</m:t>
                              </m:r>
                            </m:e>
                          </m:acc>
                        </m:e>
                      </m:d>
                    </m:oMath>
                  </m:oMathPara>
                </a14:m>
                <a:endParaRPr lang="zh-CN" altLang="en-US" sz="2800" dirty="0">
                  <a:solidFill>
                    <a:srgbClr val="0000FF"/>
                  </a:solidFill>
                  <a:latin typeface="+mj-ea"/>
                  <a:ea typeface="+mj-ea"/>
                </a:endParaRPr>
              </a:p>
            </p:txBody>
          </p:sp>
        </mc:Choice>
        <mc:Fallback xmlns="">
          <p:sp>
            <p:nvSpPr>
              <p:cNvPr id="56" name="矩形 55"/>
              <p:cNvSpPr>
                <a:spLocks noRot="1" noChangeAspect="1" noMove="1" noResize="1" noEditPoints="1" noAdjustHandles="1" noChangeArrowheads="1" noChangeShapeType="1" noTextEdit="1"/>
              </p:cNvSpPr>
              <p:nvPr/>
            </p:nvSpPr>
            <p:spPr>
              <a:xfrm>
                <a:off x="2941042" y="3321442"/>
                <a:ext cx="4192814" cy="1060483"/>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1753279" y="5459583"/>
                <a:ext cx="3184526" cy="9691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r>
                        <a:rPr lang="en-US" altLang="zh-CN" sz="2800" b="0" i="1" smtClean="0">
                          <a:solidFill>
                            <a:srgbClr val="0000FF"/>
                          </a:solidFill>
                          <a:latin typeface="Cambria Math" panose="02040503050406030204" pitchFamily="18" charset="0"/>
                          <a:ea typeface="+mn-ea"/>
                        </a:rPr>
                        <m:t>=</m:t>
                      </m:r>
                      <m:rad>
                        <m:radPr>
                          <m:degHide m:val="on"/>
                          <m:ctrlPr>
                            <a:rPr lang="en-US" altLang="zh-CN" sz="2800" i="1" smtClean="0">
                              <a:solidFill>
                                <a:srgbClr val="0000FF"/>
                              </a:solidFill>
                              <a:latin typeface="Cambria Math" panose="02040503050406030204" pitchFamily="18" charset="0"/>
                              <a:ea typeface="+mn-ea"/>
                            </a:rPr>
                          </m:ctrlPr>
                        </m:radPr>
                        <m:deg/>
                        <m:e>
                          <m:sSubSup>
                            <m:sSubSupPr>
                              <m:ctrlPr>
                                <a:rPr lang="en-US" altLang="zh-CN" sz="2800" i="1" smtClean="0">
                                  <a:solidFill>
                                    <a:srgbClr val="0000FF"/>
                                  </a:solidFill>
                                  <a:latin typeface="Cambria Math" panose="02040503050406030204" pitchFamily="18" charset="0"/>
                                  <a:ea typeface="+mn-ea"/>
                                </a:rPr>
                              </m:ctrlPr>
                            </m:sSubSupPr>
                            <m:e>
                              <m:r>
                                <a:rPr lang="en-US" altLang="zh-CN" sz="2800" b="0" i="1" smtClean="0">
                                  <a:solidFill>
                                    <a:srgbClr val="0000FF"/>
                                  </a:solidFill>
                                  <a:latin typeface="Cambria Math" panose="02040503050406030204" pitchFamily="18" charset="0"/>
                                  <a:ea typeface="+mn-ea"/>
                                </a:rPr>
                                <m:t>𝑎</m:t>
                              </m:r>
                            </m:e>
                            <m:sub>
                              <m:r>
                                <a:rPr lang="en-US" altLang="zh-CN" sz="2800" b="0" i="1" smtClean="0">
                                  <a:solidFill>
                                    <a:srgbClr val="0000FF"/>
                                  </a:solidFill>
                                  <a:latin typeface="Cambria Math" panose="02040503050406030204" pitchFamily="18" charset="0"/>
                                  <a:ea typeface="+mn-ea"/>
                                </a:rPr>
                                <m:t>𝑥</m:t>
                              </m:r>
                            </m:sub>
                            <m:sup>
                              <m:r>
                                <a:rPr lang="en-US" altLang="zh-CN" sz="2800" b="0" i="1" smtClean="0">
                                  <a:solidFill>
                                    <a:srgbClr val="0000FF"/>
                                  </a:solidFill>
                                  <a:latin typeface="Cambria Math" panose="02040503050406030204" pitchFamily="18" charset="0"/>
                                  <a:ea typeface="+mn-ea"/>
                                </a:rPr>
                                <m:t>2</m:t>
                              </m:r>
                            </m:sup>
                          </m:sSubSup>
                          <m:r>
                            <a:rPr lang="en-US" altLang="zh-CN" sz="2800" b="0" i="1" smtClean="0">
                              <a:solidFill>
                                <a:srgbClr val="0000FF"/>
                              </a:solidFill>
                              <a:latin typeface="Cambria Math" panose="02040503050406030204" pitchFamily="18" charset="0"/>
                              <a:ea typeface="+mn-ea"/>
                            </a:rPr>
                            <m:t>+</m:t>
                          </m:r>
                          <m:sSubSup>
                            <m:sSubSupPr>
                              <m:ctrlPr>
                                <a:rPr lang="en-US" altLang="zh-CN" sz="2800" i="1">
                                  <a:solidFill>
                                    <a:srgbClr val="0000FF"/>
                                  </a:solidFill>
                                  <a:latin typeface="Cambria Math" panose="02040503050406030204" pitchFamily="18" charset="0"/>
                                  <a:ea typeface="+mn-ea"/>
                                </a:rPr>
                              </m:ctrlPr>
                            </m:sSubSupPr>
                            <m:e>
                              <m:r>
                                <a:rPr lang="en-US" altLang="zh-CN" sz="2800" b="0" i="1" smtClean="0">
                                  <a:solidFill>
                                    <a:srgbClr val="0000FF"/>
                                  </a:solidFill>
                                  <a:latin typeface="Cambria Math" panose="02040503050406030204" pitchFamily="18" charset="0"/>
                                  <a:ea typeface="+mn-ea"/>
                                </a:rPr>
                                <m:t>𝑎</m:t>
                              </m:r>
                            </m:e>
                            <m:sub>
                              <m:r>
                                <a:rPr lang="en-US" altLang="zh-CN" sz="2800" b="0" i="1" smtClean="0">
                                  <a:solidFill>
                                    <a:srgbClr val="0000FF"/>
                                  </a:solidFill>
                                  <a:latin typeface="Cambria Math" panose="02040503050406030204" pitchFamily="18" charset="0"/>
                                  <a:ea typeface="+mn-ea"/>
                                </a:rPr>
                                <m:t>𝑦</m:t>
                              </m:r>
                            </m:sub>
                            <m:sup>
                              <m:r>
                                <a:rPr lang="en-US" altLang="zh-CN" sz="2800" b="0" i="1">
                                  <a:solidFill>
                                    <a:srgbClr val="0000FF"/>
                                  </a:solidFill>
                                  <a:latin typeface="Cambria Math" panose="02040503050406030204" pitchFamily="18" charset="0"/>
                                  <a:ea typeface="+mn-ea"/>
                                </a:rPr>
                                <m:t>2</m:t>
                              </m:r>
                            </m:sup>
                          </m:sSubSup>
                          <m:r>
                            <a:rPr lang="en-US" altLang="zh-CN" sz="2800" b="0" i="1" smtClean="0">
                              <a:solidFill>
                                <a:srgbClr val="0000FF"/>
                              </a:solidFill>
                              <a:latin typeface="Cambria Math" panose="02040503050406030204" pitchFamily="18" charset="0"/>
                              <a:ea typeface="+mn-ea"/>
                            </a:rPr>
                            <m:t>+</m:t>
                          </m:r>
                          <m:sSubSup>
                            <m:sSubSupPr>
                              <m:ctrlPr>
                                <a:rPr lang="en-US" altLang="zh-CN" sz="2800" i="1">
                                  <a:solidFill>
                                    <a:srgbClr val="0000FF"/>
                                  </a:solidFill>
                                  <a:latin typeface="Cambria Math" panose="02040503050406030204" pitchFamily="18" charset="0"/>
                                  <a:ea typeface="+mn-ea"/>
                                </a:rPr>
                              </m:ctrlPr>
                            </m:sSubSupPr>
                            <m:e>
                              <m:r>
                                <a:rPr lang="en-US" altLang="zh-CN" sz="2800" b="0" i="1" smtClean="0">
                                  <a:solidFill>
                                    <a:srgbClr val="0000FF"/>
                                  </a:solidFill>
                                  <a:latin typeface="Cambria Math" panose="02040503050406030204" pitchFamily="18" charset="0"/>
                                  <a:ea typeface="+mn-ea"/>
                                </a:rPr>
                                <m:t>𝑎</m:t>
                              </m:r>
                            </m:e>
                            <m:sub>
                              <m:r>
                                <a:rPr lang="en-US" altLang="zh-CN" sz="2800" b="0" i="1" smtClean="0">
                                  <a:solidFill>
                                    <a:srgbClr val="0000FF"/>
                                  </a:solidFill>
                                  <a:latin typeface="Cambria Math" panose="02040503050406030204" pitchFamily="18" charset="0"/>
                                  <a:ea typeface="+mn-ea"/>
                                </a:rPr>
                                <m:t>𝑧</m:t>
                              </m:r>
                            </m:sub>
                            <m:sup>
                              <m:r>
                                <a:rPr lang="en-US" altLang="zh-CN" sz="2800" b="0" i="1">
                                  <a:solidFill>
                                    <a:srgbClr val="0000FF"/>
                                  </a:solidFill>
                                  <a:latin typeface="Cambria Math" panose="02040503050406030204" pitchFamily="18" charset="0"/>
                                  <a:ea typeface="+mn-ea"/>
                                </a:rPr>
                                <m:t>2</m:t>
                              </m:r>
                            </m:sup>
                          </m:sSubSup>
                        </m:e>
                      </m:rad>
                    </m:oMath>
                  </m:oMathPara>
                </a14:m>
                <a:endParaRPr lang="zh-CN" altLang="en-US" sz="2800" dirty="0">
                  <a:latin typeface="+mn-lt"/>
                  <a:ea typeface="+mn-ea"/>
                </a:endParaRPr>
              </a:p>
            </p:txBody>
          </p:sp>
        </mc:Choice>
        <mc:Fallback xmlns="">
          <p:sp>
            <p:nvSpPr>
              <p:cNvPr id="57" name="矩形 56"/>
              <p:cNvSpPr>
                <a:spLocks noRot="1" noChangeAspect="1" noMove="1" noResize="1" noEditPoints="1" noAdjustHandles="1" noChangeArrowheads="1" noChangeShapeType="1" noTextEdit="1"/>
              </p:cNvSpPr>
              <p:nvPr/>
            </p:nvSpPr>
            <p:spPr>
              <a:xfrm>
                <a:off x="1753279" y="5459583"/>
                <a:ext cx="3184526" cy="969176"/>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5427298" y="5459583"/>
                <a:ext cx="1917961" cy="8274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b="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r>
                            <a:rPr lang="zh-CN" altLang="en-US" sz="2800" b="0" i="1" smtClean="0">
                              <a:solidFill>
                                <a:srgbClr val="0000FF"/>
                              </a:solidFill>
                              <a:latin typeface="Cambria Math" panose="02040503050406030204" pitchFamily="18" charset="0"/>
                              <a:ea typeface="Cambria Math" panose="02040503050406030204" pitchFamily="18" charset="0"/>
                            </a:rPr>
                            <m:t>𝛼</m:t>
                          </m:r>
                        </m:e>
                      </m:func>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𝑎</m:t>
                              </m:r>
                            </m:e>
                            <m:sub>
                              <m:r>
                                <a:rPr lang="en-US" altLang="zh-CN" sz="2800" i="1">
                                  <a:solidFill>
                                    <a:srgbClr val="0000FF"/>
                                  </a:solidFill>
                                  <a:latin typeface="Cambria Math" panose="02040503050406030204" pitchFamily="18" charset="0"/>
                                </a:rPr>
                                <m:t>𝑥</m:t>
                              </m:r>
                            </m:sub>
                          </m:sSub>
                        </m:num>
                        <m:den>
                          <m:r>
                            <a:rPr lang="en-US" altLang="zh-CN" sz="2800" b="0" i="1" smtClean="0">
                              <a:solidFill>
                                <a:srgbClr val="0000FF"/>
                              </a:solidFill>
                              <a:latin typeface="Cambria Math" panose="02040503050406030204" pitchFamily="18" charset="0"/>
                              <a:ea typeface="Cambria Math" panose="02040503050406030204" pitchFamily="18" charset="0"/>
                            </a:rPr>
                            <m:t>𝑎</m:t>
                          </m:r>
                        </m:den>
                      </m:f>
                    </m:oMath>
                  </m:oMathPara>
                </a14:m>
                <a:endParaRPr lang="zh-CN" altLang="en-US" sz="2800" dirty="0"/>
              </a:p>
            </p:txBody>
          </p:sp>
        </mc:Choice>
        <mc:Fallback xmlns="">
          <p:sp>
            <p:nvSpPr>
              <p:cNvPr id="58" name="矩形 57"/>
              <p:cNvSpPr>
                <a:spLocks noRot="1" noChangeAspect="1" noMove="1" noResize="1" noEditPoints="1" noAdjustHandles="1" noChangeArrowheads="1" noChangeShapeType="1" noTextEdit="1"/>
              </p:cNvSpPr>
              <p:nvPr/>
            </p:nvSpPr>
            <p:spPr>
              <a:xfrm>
                <a:off x="5427298" y="5459583"/>
                <a:ext cx="1917961" cy="827471"/>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7555553" y="5459583"/>
                <a:ext cx="1931746" cy="8392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b="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r>
                            <a:rPr lang="zh-CN" altLang="en-US" sz="2800" b="0" i="1" smtClean="0">
                              <a:solidFill>
                                <a:srgbClr val="0000FF"/>
                              </a:solidFill>
                              <a:latin typeface="Cambria Math" panose="02040503050406030204" pitchFamily="18" charset="0"/>
                              <a:ea typeface="Cambria Math" panose="02040503050406030204" pitchFamily="18" charset="0"/>
                            </a:rPr>
                            <m:t>𝛽</m:t>
                          </m:r>
                        </m:e>
                      </m:func>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𝑎</m:t>
                              </m:r>
                            </m:e>
                            <m:sub>
                              <m:r>
                                <a:rPr lang="en-US" altLang="zh-CN" sz="2800" b="0" i="1" smtClean="0">
                                  <a:solidFill>
                                    <a:srgbClr val="0000FF"/>
                                  </a:solidFill>
                                  <a:latin typeface="Cambria Math" panose="02040503050406030204" pitchFamily="18" charset="0"/>
                                </a:rPr>
                                <m:t>𝑦</m:t>
                              </m:r>
                            </m:sub>
                          </m:sSub>
                        </m:num>
                        <m:den>
                          <m:r>
                            <a:rPr lang="en-US" altLang="zh-CN" sz="2800" b="0" i="1" smtClean="0">
                              <a:solidFill>
                                <a:srgbClr val="0000FF"/>
                              </a:solidFill>
                              <a:latin typeface="Cambria Math" panose="02040503050406030204" pitchFamily="18" charset="0"/>
                              <a:ea typeface="Cambria Math" panose="02040503050406030204" pitchFamily="18" charset="0"/>
                            </a:rPr>
                            <m:t>𝑎</m:t>
                          </m:r>
                        </m:den>
                      </m:f>
                    </m:oMath>
                  </m:oMathPara>
                </a14:m>
                <a:endParaRPr lang="zh-CN" altLang="en-US" sz="2800" dirty="0"/>
              </a:p>
            </p:txBody>
          </p:sp>
        </mc:Choice>
        <mc:Fallback xmlns="">
          <p:sp>
            <p:nvSpPr>
              <p:cNvPr id="59" name="矩形 58"/>
              <p:cNvSpPr>
                <a:spLocks noRot="1" noChangeAspect="1" noMove="1" noResize="1" noEditPoints="1" noAdjustHandles="1" noChangeArrowheads="1" noChangeShapeType="1" noTextEdit="1"/>
              </p:cNvSpPr>
              <p:nvPr/>
            </p:nvSpPr>
            <p:spPr>
              <a:xfrm>
                <a:off x="7555553" y="5459583"/>
                <a:ext cx="1931746" cy="839269"/>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9739052" y="5456827"/>
                <a:ext cx="1893019" cy="8302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b="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r>
                            <a:rPr lang="zh-CN" altLang="en-US" sz="2800" b="0" i="1" smtClean="0">
                              <a:solidFill>
                                <a:srgbClr val="0000FF"/>
                              </a:solidFill>
                              <a:latin typeface="Cambria Math" panose="02040503050406030204" pitchFamily="18" charset="0"/>
                              <a:ea typeface="Cambria Math" panose="02040503050406030204" pitchFamily="18" charset="0"/>
                            </a:rPr>
                            <m:t>𝛾</m:t>
                          </m:r>
                        </m:e>
                      </m:func>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𝑎</m:t>
                              </m:r>
                            </m:e>
                            <m:sub>
                              <m:r>
                                <a:rPr lang="en-US" altLang="zh-CN" sz="2800" b="0" i="1" smtClean="0">
                                  <a:solidFill>
                                    <a:srgbClr val="0000FF"/>
                                  </a:solidFill>
                                  <a:latin typeface="Cambria Math" panose="02040503050406030204" pitchFamily="18" charset="0"/>
                                </a:rPr>
                                <m:t>𝑧</m:t>
                              </m:r>
                            </m:sub>
                          </m:sSub>
                        </m:num>
                        <m:den>
                          <m:r>
                            <a:rPr lang="en-US" altLang="zh-CN" sz="2800" b="0" i="1" smtClean="0">
                              <a:solidFill>
                                <a:srgbClr val="0000FF"/>
                              </a:solidFill>
                              <a:latin typeface="Cambria Math" panose="02040503050406030204" pitchFamily="18" charset="0"/>
                              <a:ea typeface="Cambria Math" panose="02040503050406030204" pitchFamily="18" charset="0"/>
                            </a:rPr>
                            <m:t>𝑎</m:t>
                          </m:r>
                        </m:den>
                      </m:f>
                    </m:oMath>
                  </m:oMathPara>
                </a14:m>
                <a:endParaRPr lang="zh-CN" altLang="en-US" sz="2800" dirty="0"/>
              </a:p>
            </p:txBody>
          </p:sp>
        </mc:Choice>
        <mc:Fallback xmlns="">
          <p:sp>
            <p:nvSpPr>
              <p:cNvPr id="60" name="矩形 59"/>
              <p:cNvSpPr>
                <a:spLocks noRot="1" noChangeAspect="1" noMove="1" noResize="1" noEditPoints="1" noAdjustHandles="1" noChangeArrowheads="1" noChangeShapeType="1" noTextEdit="1"/>
              </p:cNvSpPr>
              <p:nvPr/>
            </p:nvSpPr>
            <p:spPr>
              <a:xfrm>
                <a:off x="9739052" y="5456827"/>
                <a:ext cx="1893019" cy="830227"/>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1995704" y="4413419"/>
                <a:ext cx="3915944" cy="95692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smtClean="0">
                          <a:solidFill>
                            <a:srgbClr val="FF0000"/>
                          </a:solidFill>
                          <a:latin typeface="Cambria Math" panose="02040503050406030204" pitchFamily="18" charset="0"/>
                        </a:rPr>
                        <m:t>=</m:t>
                      </m:r>
                      <m:f>
                        <m:fPr>
                          <m:ctrlPr>
                            <a:rPr lang="en-US" altLang="zh-CN" sz="2800" i="1">
                              <a:solidFill>
                                <a:srgbClr val="FF0000"/>
                              </a:solidFill>
                              <a:latin typeface="Cambria Math" panose="02040503050406030204" pitchFamily="18" charset="0"/>
                            </a:rPr>
                          </m:ctrlPr>
                        </m:fPr>
                        <m:num>
                          <m:sSup>
                            <m:sSupPr>
                              <m:ctrlPr>
                                <a:rPr lang="en-US" altLang="zh-CN" sz="2800" i="1">
                                  <a:solidFill>
                                    <a:srgbClr val="FF0000"/>
                                  </a:solidFill>
                                  <a:latin typeface="Cambria Math" panose="02040503050406030204" pitchFamily="18" charset="0"/>
                                </a:rPr>
                              </m:ctrlPr>
                            </m:sSupPr>
                            <m:e>
                              <m:r>
                                <a:rPr lang="en-US" altLang="zh-CN" sz="2800" i="1">
                                  <a:solidFill>
                                    <a:srgbClr val="FF0000"/>
                                  </a:solidFill>
                                  <a:latin typeface="Cambria Math" panose="02040503050406030204" pitchFamily="18" charset="0"/>
                                </a:rPr>
                                <m:t>𝑑</m:t>
                              </m:r>
                            </m:e>
                            <m:sup>
                              <m:r>
                                <a:rPr lang="en-US" altLang="zh-CN" sz="2800" i="1">
                                  <a:solidFill>
                                    <a:srgbClr val="FF0000"/>
                                  </a:solidFill>
                                  <a:latin typeface="Cambria Math" panose="02040503050406030204" pitchFamily="18" charset="0"/>
                                </a:rPr>
                                <m:t>2</m:t>
                              </m:r>
                            </m:sup>
                          </m:sSup>
                          <m:r>
                            <a:rPr lang="en-US" altLang="zh-CN" sz="2800" i="1">
                              <a:solidFill>
                                <a:srgbClr val="FF0000"/>
                              </a:solidFill>
                              <a:latin typeface="Cambria Math" panose="02040503050406030204" pitchFamily="18" charset="0"/>
                            </a:rPr>
                            <m:t>𝑥</m:t>
                          </m:r>
                        </m:num>
                        <m:den>
                          <m:r>
                            <a:rPr lang="en-US" altLang="zh-CN" sz="2800" i="1">
                              <a:solidFill>
                                <a:srgbClr val="FF0000"/>
                              </a:solidFill>
                              <a:latin typeface="Cambria Math" panose="02040503050406030204" pitchFamily="18" charset="0"/>
                            </a:rPr>
                            <m:t>𝑑</m:t>
                          </m:r>
                          <m:sSup>
                            <m:sSupPr>
                              <m:ctrlPr>
                                <a:rPr lang="en-US" altLang="zh-CN" sz="2800" i="1">
                                  <a:solidFill>
                                    <a:srgbClr val="FF0000"/>
                                  </a:solidFill>
                                  <a:latin typeface="Cambria Math" panose="02040503050406030204" pitchFamily="18" charset="0"/>
                                </a:rPr>
                              </m:ctrlPr>
                            </m:sSupPr>
                            <m:e>
                              <m:r>
                                <a:rPr lang="en-US" altLang="zh-CN" sz="2800" i="1">
                                  <a:solidFill>
                                    <a:srgbClr val="FF0000"/>
                                  </a:solidFill>
                                  <a:latin typeface="Cambria Math" panose="02040503050406030204" pitchFamily="18" charset="0"/>
                                </a:rPr>
                                <m:t>𝑡</m:t>
                              </m:r>
                            </m:e>
                            <m:sup>
                              <m:r>
                                <a:rPr lang="en-US" altLang="zh-CN" sz="2800" i="1">
                                  <a:solidFill>
                                    <a:srgbClr val="FF0000"/>
                                  </a:solidFill>
                                  <a:latin typeface="Cambria Math" panose="02040503050406030204" pitchFamily="18" charset="0"/>
                                </a:rPr>
                                <m:t>2</m:t>
                              </m:r>
                            </m:sup>
                          </m:sSup>
                        </m:den>
                      </m:f>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𝑖</m:t>
                          </m:r>
                        </m:e>
                      </m:acc>
                      <m:r>
                        <a:rPr lang="en-US" altLang="zh-CN" sz="2800" i="1">
                          <a:solidFill>
                            <a:srgbClr val="FF0000"/>
                          </a:solidFill>
                          <a:latin typeface="Cambria Math" panose="02040503050406030204" pitchFamily="18" charset="0"/>
                        </a:rPr>
                        <m:t>+</m:t>
                      </m:r>
                      <m:f>
                        <m:fPr>
                          <m:ctrlPr>
                            <a:rPr lang="en-US" altLang="zh-CN" sz="2800" i="1">
                              <a:solidFill>
                                <a:srgbClr val="FF0000"/>
                              </a:solidFill>
                              <a:latin typeface="Cambria Math" panose="02040503050406030204" pitchFamily="18" charset="0"/>
                            </a:rPr>
                          </m:ctrlPr>
                        </m:fPr>
                        <m:num>
                          <m:sSup>
                            <m:sSupPr>
                              <m:ctrlPr>
                                <a:rPr lang="en-US" altLang="zh-CN" sz="2800" i="1">
                                  <a:solidFill>
                                    <a:srgbClr val="FF0000"/>
                                  </a:solidFill>
                                  <a:latin typeface="Cambria Math" panose="02040503050406030204" pitchFamily="18" charset="0"/>
                                </a:rPr>
                              </m:ctrlPr>
                            </m:sSupPr>
                            <m:e>
                              <m:r>
                                <a:rPr lang="en-US" altLang="zh-CN" sz="2800" i="1">
                                  <a:solidFill>
                                    <a:srgbClr val="FF0000"/>
                                  </a:solidFill>
                                  <a:latin typeface="Cambria Math" panose="02040503050406030204" pitchFamily="18" charset="0"/>
                                </a:rPr>
                                <m:t>𝑑</m:t>
                              </m:r>
                            </m:e>
                            <m:sup>
                              <m:r>
                                <a:rPr lang="en-US" altLang="zh-CN" sz="2800" i="1">
                                  <a:solidFill>
                                    <a:srgbClr val="FF0000"/>
                                  </a:solidFill>
                                  <a:latin typeface="Cambria Math" panose="02040503050406030204" pitchFamily="18" charset="0"/>
                                </a:rPr>
                                <m:t>2</m:t>
                              </m:r>
                            </m:sup>
                          </m:sSup>
                          <m:r>
                            <a:rPr lang="en-US" altLang="zh-CN" sz="2800" b="0" i="1" smtClean="0">
                              <a:solidFill>
                                <a:srgbClr val="FF0000"/>
                              </a:solidFill>
                              <a:latin typeface="Cambria Math" panose="02040503050406030204" pitchFamily="18" charset="0"/>
                            </a:rPr>
                            <m:t>𝑦</m:t>
                          </m:r>
                        </m:num>
                        <m:den>
                          <m:r>
                            <a:rPr lang="en-US" altLang="zh-CN" sz="2800" i="1">
                              <a:solidFill>
                                <a:srgbClr val="FF0000"/>
                              </a:solidFill>
                              <a:latin typeface="Cambria Math" panose="02040503050406030204" pitchFamily="18" charset="0"/>
                            </a:rPr>
                            <m:t>𝑑</m:t>
                          </m:r>
                          <m:sSup>
                            <m:sSupPr>
                              <m:ctrlPr>
                                <a:rPr lang="en-US" altLang="zh-CN" sz="2800" i="1">
                                  <a:solidFill>
                                    <a:srgbClr val="FF0000"/>
                                  </a:solidFill>
                                  <a:latin typeface="Cambria Math" panose="02040503050406030204" pitchFamily="18" charset="0"/>
                                </a:rPr>
                              </m:ctrlPr>
                            </m:sSupPr>
                            <m:e>
                              <m:r>
                                <a:rPr lang="en-US" altLang="zh-CN" sz="2800" i="1">
                                  <a:solidFill>
                                    <a:srgbClr val="FF0000"/>
                                  </a:solidFill>
                                  <a:latin typeface="Cambria Math" panose="02040503050406030204" pitchFamily="18" charset="0"/>
                                </a:rPr>
                                <m:t>𝑡</m:t>
                              </m:r>
                            </m:e>
                            <m:sup>
                              <m:r>
                                <a:rPr lang="en-US" altLang="zh-CN" sz="2800" i="1">
                                  <a:solidFill>
                                    <a:srgbClr val="FF0000"/>
                                  </a:solidFill>
                                  <a:latin typeface="Cambria Math" panose="02040503050406030204" pitchFamily="18" charset="0"/>
                                </a:rPr>
                                <m:t>2</m:t>
                              </m:r>
                            </m:sup>
                          </m:sSup>
                        </m:den>
                      </m:f>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𝑗</m:t>
                          </m:r>
                        </m:e>
                      </m:acc>
                      <m:r>
                        <a:rPr lang="en-US" altLang="zh-CN" sz="2800" i="1">
                          <a:solidFill>
                            <a:srgbClr val="FF0000"/>
                          </a:solidFill>
                          <a:latin typeface="Cambria Math" panose="02040503050406030204" pitchFamily="18" charset="0"/>
                        </a:rPr>
                        <m:t>+</m:t>
                      </m:r>
                      <m:f>
                        <m:fPr>
                          <m:ctrlPr>
                            <a:rPr lang="en-US" altLang="zh-CN" sz="2800" i="1">
                              <a:solidFill>
                                <a:srgbClr val="FF0000"/>
                              </a:solidFill>
                              <a:latin typeface="Cambria Math" panose="02040503050406030204" pitchFamily="18" charset="0"/>
                            </a:rPr>
                          </m:ctrlPr>
                        </m:fPr>
                        <m:num>
                          <m:sSup>
                            <m:sSupPr>
                              <m:ctrlPr>
                                <a:rPr lang="en-US" altLang="zh-CN" sz="2800" i="1">
                                  <a:solidFill>
                                    <a:srgbClr val="FF0000"/>
                                  </a:solidFill>
                                  <a:latin typeface="Cambria Math" panose="02040503050406030204" pitchFamily="18" charset="0"/>
                                </a:rPr>
                              </m:ctrlPr>
                            </m:sSupPr>
                            <m:e>
                              <m:r>
                                <a:rPr lang="en-US" altLang="zh-CN" sz="2800" i="1">
                                  <a:solidFill>
                                    <a:srgbClr val="FF0000"/>
                                  </a:solidFill>
                                  <a:latin typeface="Cambria Math" panose="02040503050406030204" pitchFamily="18" charset="0"/>
                                </a:rPr>
                                <m:t>𝑑</m:t>
                              </m:r>
                            </m:e>
                            <m:sup>
                              <m:r>
                                <a:rPr lang="en-US" altLang="zh-CN" sz="2800" i="1">
                                  <a:solidFill>
                                    <a:srgbClr val="FF0000"/>
                                  </a:solidFill>
                                  <a:latin typeface="Cambria Math" panose="02040503050406030204" pitchFamily="18" charset="0"/>
                                </a:rPr>
                                <m:t>2</m:t>
                              </m:r>
                            </m:sup>
                          </m:sSup>
                          <m:r>
                            <a:rPr lang="en-US" altLang="zh-CN" sz="2800" b="0" i="1" smtClean="0">
                              <a:solidFill>
                                <a:srgbClr val="FF0000"/>
                              </a:solidFill>
                              <a:latin typeface="Cambria Math" panose="02040503050406030204" pitchFamily="18" charset="0"/>
                            </a:rPr>
                            <m:t>𝑧</m:t>
                          </m:r>
                        </m:num>
                        <m:den>
                          <m:r>
                            <a:rPr lang="en-US" altLang="zh-CN" sz="2800" i="1">
                              <a:solidFill>
                                <a:srgbClr val="FF0000"/>
                              </a:solidFill>
                              <a:latin typeface="Cambria Math" panose="02040503050406030204" pitchFamily="18" charset="0"/>
                            </a:rPr>
                            <m:t>𝑑</m:t>
                          </m:r>
                          <m:sSup>
                            <m:sSupPr>
                              <m:ctrlPr>
                                <a:rPr lang="en-US" altLang="zh-CN" sz="2800" i="1">
                                  <a:solidFill>
                                    <a:srgbClr val="FF0000"/>
                                  </a:solidFill>
                                  <a:latin typeface="Cambria Math" panose="02040503050406030204" pitchFamily="18" charset="0"/>
                                </a:rPr>
                              </m:ctrlPr>
                            </m:sSupPr>
                            <m:e>
                              <m:r>
                                <a:rPr lang="en-US" altLang="zh-CN" sz="2800" i="1">
                                  <a:solidFill>
                                    <a:srgbClr val="FF0000"/>
                                  </a:solidFill>
                                  <a:latin typeface="Cambria Math" panose="02040503050406030204" pitchFamily="18" charset="0"/>
                                </a:rPr>
                                <m:t>𝑡</m:t>
                              </m:r>
                            </m:e>
                            <m:sup>
                              <m:r>
                                <a:rPr lang="en-US" altLang="zh-CN" sz="2800" i="1">
                                  <a:solidFill>
                                    <a:srgbClr val="FF0000"/>
                                  </a:solidFill>
                                  <a:latin typeface="Cambria Math" panose="02040503050406030204" pitchFamily="18" charset="0"/>
                                </a:rPr>
                                <m:t>2</m:t>
                              </m:r>
                            </m:sup>
                          </m:sSup>
                        </m:den>
                      </m:f>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𝑘</m:t>
                          </m:r>
                        </m:e>
                      </m:acc>
                    </m:oMath>
                  </m:oMathPara>
                </a14:m>
                <a:endParaRPr lang="zh-CN" altLang="en-US" sz="2800" dirty="0">
                  <a:solidFill>
                    <a:srgbClr val="FF0000"/>
                  </a:solidFill>
                  <a:latin typeface="+mj-ea"/>
                  <a:ea typeface="+mj-ea"/>
                </a:endParaRPr>
              </a:p>
            </p:txBody>
          </p:sp>
        </mc:Choice>
        <mc:Fallback xmlns="">
          <p:sp>
            <p:nvSpPr>
              <p:cNvPr id="61" name="矩形 60"/>
              <p:cNvSpPr>
                <a:spLocks noRot="1" noChangeAspect="1" noMove="1" noResize="1" noEditPoints="1" noAdjustHandles="1" noChangeArrowheads="1" noChangeShapeType="1" noTextEdit="1"/>
              </p:cNvSpPr>
              <p:nvPr/>
            </p:nvSpPr>
            <p:spPr>
              <a:xfrm>
                <a:off x="1995704" y="4413419"/>
                <a:ext cx="3915944" cy="956929"/>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a:off x="5747248" y="4617654"/>
                <a:ext cx="3093539" cy="6308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𝑎</m:t>
                          </m:r>
                        </m:e>
                        <m:sub>
                          <m:r>
                            <a:rPr lang="en-US" altLang="zh-CN" sz="2800" i="1">
                              <a:solidFill>
                                <a:srgbClr val="0000FF"/>
                              </a:solidFill>
                              <a:latin typeface="Cambria Math" panose="02040503050406030204" pitchFamily="18" charset="0"/>
                            </a:rPr>
                            <m:t>𝑥</m:t>
                          </m:r>
                        </m:sub>
                      </m:sSub>
                      <m:acc>
                        <m:accPr>
                          <m:chr m:val="⃑"/>
                          <m:ctrlPr>
                            <a:rPr lang="en-US" altLang="zh-CN" sz="2800" i="1">
                              <a:solidFill>
                                <a:srgbClr val="0000FF"/>
                              </a:solidFill>
                              <a:latin typeface="Cambria Math" panose="02040503050406030204" pitchFamily="18" charset="0"/>
                              <a:ea typeface="+mn-ea"/>
                            </a:rPr>
                          </m:ctrlPr>
                        </m:accPr>
                        <m:e>
                          <m:r>
                            <a:rPr lang="en-US" altLang="zh-CN" sz="2800" b="0" i="1">
                              <a:solidFill>
                                <a:srgbClr val="0000FF"/>
                              </a:solidFill>
                              <a:latin typeface="Cambria Math" panose="02040503050406030204" pitchFamily="18" charset="0"/>
                              <a:ea typeface="+mn-ea"/>
                            </a:rPr>
                            <m:t>𝑖</m:t>
                          </m:r>
                        </m:e>
                      </m:acc>
                      <m:r>
                        <a:rPr lang="en-US" altLang="zh-CN" sz="2800" b="0" i="1">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𝑎</m:t>
                          </m:r>
                        </m:e>
                        <m:sub>
                          <m:r>
                            <a:rPr lang="en-US" altLang="zh-CN" sz="2800" i="1">
                              <a:solidFill>
                                <a:srgbClr val="0000FF"/>
                              </a:solidFill>
                              <a:latin typeface="Cambria Math" panose="02040503050406030204" pitchFamily="18" charset="0"/>
                            </a:rPr>
                            <m:t>𝑦</m:t>
                          </m:r>
                        </m:sub>
                      </m:sSub>
                      <m:acc>
                        <m:accPr>
                          <m:chr m:val="⃑"/>
                          <m:ctrlPr>
                            <a:rPr lang="en-US" altLang="zh-CN" sz="2800" i="1">
                              <a:solidFill>
                                <a:srgbClr val="0000FF"/>
                              </a:solidFill>
                              <a:latin typeface="Cambria Math" panose="02040503050406030204" pitchFamily="18" charset="0"/>
                              <a:ea typeface="+mn-ea"/>
                            </a:rPr>
                          </m:ctrlPr>
                        </m:accPr>
                        <m:e>
                          <m:r>
                            <a:rPr lang="en-US" altLang="zh-CN" sz="2800" b="0" i="1">
                              <a:solidFill>
                                <a:srgbClr val="0000FF"/>
                              </a:solidFill>
                              <a:latin typeface="Cambria Math" panose="02040503050406030204" pitchFamily="18" charset="0"/>
                              <a:ea typeface="+mn-ea"/>
                            </a:rPr>
                            <m:t>𝑗</m:t>
                          </m:r>
                        </m:e>
                      </m:acc>
                      <m:r>
                        <a:rPr lang="en-US" altLang="zh-CN" sz="2800" b="0" i="1">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𝑎</m:t>
                          </m:r>
                        </m:e>
                        <m:sub>
                          <m:r>
                            <a:rPr lang="en-US" altLang="zh-CN" sz="2800" i="1">
                              <a:solidFill>
                                <a:srgbClr val="0000FF"/>
                              </a:solidFill>
                              <a:latin typeface="Cambria Math" panose="02040503050406030204" pitchFamily="18" charset="0"/>
                            </a:rPr>
                            <m:t>𝑧</m:t>
                          </m:r>
                        </m:sub>
                      </m:sSub>
                      <m:acc>
                        <m:accPr>
                          <m:chr m:val="⃑"/>
                          <m:ctrlPr>
                            <a:rPr lang="en-US" altLang="zh-CN" sz="2800" i="1">
                              <a:solidFill>
                                <a:srgbClr val="0000FF"/>
                              </a:solidFill>
                              <a:latin typeface="Cambria Math" panose="02040503050406030204" pitchFamily="18" charset="0"/>
                              <a:ea typeface="+mn-ea"/>
                            </a:rPr>
                          </m:ctrlPr>
                        </m:accPr>
                        <m:e>
                          <m:r>
                            <a:rPr lang="en-US" altLang="zh-CN" sz="2800" b="0" i="1">
                              <a:solidFill>
                                <a:srgbClr val="0000FF"/>
                              </a:solidFill>
                              <a:latin typeface="Cambria Math" panose="02040503050406030204" pitchFamily="18" charset="0"/>
                              <a:ea typeface="+mn-ea"/>
                            </a:rPr>
                            <m:t>𝑘</m:t>
                          </m:r>
                        </m:e>
                      </m:acc>
                    </m:oMath>
                  </m:oMathPara>
                </a14:m>
                <a:endParaRPr lang="zh-CN" altLang="en-US" sz="2800" dirty="0">
                  <a:latin typeface="+mn-lt"/>
                  <a:ea typeface="+mn-ea"/>
                </a:endParaRPr>
              </a:p>
            </p:txBody>
          </p:sp>
        </mc:Choice>
        <mc:Fallback xmlns="">
          <p:sp>
            <p:nvSpPr>
              <p:cNvPr id="62" name="矩形 61"/>
              <p:cNvSpPr>
                <a:spLocks noRot="1" noChangeAspect="1" noMove="1" noResize="1" noEditPoints="1" noAdjustHandles="1" noChangeArrowheads="1" noChangeShapeType="1" noTextEdit="1"/>
              </p:cNvSpPr>
              <p:nvPr/>
            </p:nvSpPr>
            <p:spPr>
              <a:xfrm>
                <a:off x="5747248" y="4617654"/>
                <a:ext cx="3093539" cy="630814"/>
              </a:xfrm>
              <a:prstGeom prst="rect">
                <a:avLst/>
              </a:prstGeom>
              <a:blipFill>
                <a:blip r:embed="rId22"/>
                <a:stretch>
                  <a:fillRect/>
                </a:stretch>
              </a:blipFill>
            </p:spPr>
            <p:txBody>
              <a:bodyPr/>
              <a:lstStyle/>
              <a:p>
                <a:r>
                  <a:rPr lang="zh-CN" altLang="en-US">
                    <a:noFill/>
                  </a:rPr>
                  <a:t> </a:t>
                </a:r>
              </a:p>
            </p:txBody>
          </p:sp>
        </mc:Fallback>
      </mc:AlternateContent>
      <p:grpSp>
        <p:nvGrpSpPr>
          <p:cNvPr id="2" name="组合 1"/>
          <p:cNvGrpSpPr/>
          <p:nvPr/>
        </p:nvGrpSpPr>
        <p:grpSpPr>
          <a:xfrm>
            <a:off x="7687560" y="210930"/>
            <a:ext cx="4146648" cy="3053689"/>
            <a:chOff x="7687560" y="210930"/>
            <a:chExt cx="4146648" cy="3053689"/>
          </a:xfrm>
        </p:grpSpPr>
        <p:sp>
          <p:nvSpPr>
            <p:cNvPr id="52" name="Line 14"/>
            <p:cNvSpPr>
              <a:spLocks noChangeShapeType="1"/>
            </p:cNvSpPr>
            <p:nvPr/>
          </p:nvSpPr>
          <p:spPr bwMode="auto">
            <a:xfrm>
              <a:off x="8840787" y="2229568"/>
              <a:ext cx="1835150" cy="0"/>
            </a:xfrm>
            <a:prstGeom prst="line">
              <a:avLst/>
            </a:prstGeom>
            <a:noFill/>
            <a:ln w="25400">
              <a:solidFill>
                <a:srgbClr val="000000"/>
              </a:solidFill>
              <a:round/>
              <a:headEnd/>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53" name="Line 15"/>
            <p:cNvSpPr>
              <a:spLocks noChangeShapeType="1"/>
            </p:cNvSpPr>
            <p:nvPr/>
          </p:nvSpPr>
          <p:spPr bwMode="auto">
            <a:xfrm rot="7998593">
              <a:off x="7811293" y="2630412"/>
              <a:ext cx="1233488" cy="34925"/>
            </a:xfrm>
            <a:prstGeom prst="line">
              <a:avLst/>
            </a:prstGeom>
            <a:noFill/>
            <a:ln w="25400">
              <a:solidFill>
                <a:srgbClr val="000000"/>
              </a:solidFill>
              <a:round/>
              <a:headEnd/>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54" name="Line 16"/>
            <p:cNvSpPr>
              <a:spLocks noChangeShapeType="1"/>
            </p:cNvSpPr>
            <p:nvPr/>
          </p:nvSpPr>
          <p:spPr bwMode="auto">
            <a:xfrm rot="16200000">
              <a:off x="7971631" y="1335012"/>
              <a:ext cx="1766887" cy="0"/>
            </a:xfrm>
            <a:prstGeom prst="line">
              <a:avLst/>
            </a:prstGeom>
            <a:noFill/>
            <a:ln w="25400">
              <a:solidFill>
                <a:srgbClr val="000000"/>
              </a:solidFill>
              <a:round/>
              <a:headEnd/>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63" name="Freeform 20"/>
            <p:cNvSpPr>
              <a:spLocks/>
            </p:cNvSpPr>
            <p:nvPr/>
          </p:nvSpPr>
          <p:spPr bwMode="auto">
            <a:xfrm>
              <a:off x="8986837" y="911942"/>
              <a:ext cx="1616117" cy="908779"/>
            </a:xfrm>
            <a:custGeom>
              <a:avLst/>
              <a:gdLst>
                <a:gd name="T0" fmla="*/ 0 w 1134"/>
                <a:gd name="T1" fmla="*/ 2147483647 h 574"/>
                <a:gd name="T2" fmla="*/ 2147483647 w 1134"/>
                <a:gd name="T3" fmla="*/ 2147483647 h 574"/>
                <a:gd name="T4" fmla="*/ 2147483647 w 1134"/>
                <a:gd name="T5" fmla="*/ 2147483647 h 574"/>
                <a:gd name="T6" fmla="*/ 2147483647 w 1134"/>
                <a:gd name="T7" fmla="*/ 2147483647 h 574"/>
                <a:gd name="T8" fmla="*/ 0 60000 65536"/>
                <a:gd name="T9" fmla="*/ 0 60000 65536"/>
                <a:gd name="T10" fmla="*/ 0 60000 65536"/>
                <a:gd name="T11" fmla="*/ 0 60000 65536"/>
                <a:gd name="T12" fmla="*/ 0 w 1134"/>
                <a:gd name="T13" fmla="*/ 0 h 574"/>
                <a:gd name="T14" fmla="*/ 1134 w 1134"/>
                <a:gd name="T15" fmla="*/ 574 h 574"/>
              </a:gdLst>
              <a:ahLst/>
              <a:cxnLst>
                <a:cxn ang="T8">
                  <a:pos x="T0" y="T1"/>
                </a:cxn>
                <a:cxn ang="T9">
                  <a:pos x="T2" y="T3"/>
                </a:cxn>
                <a:cxn ang="T10">
                  <a:pos x="T4" y="T5"/>
                </a:cxn>
                <a:cxn ang="T11">
                  <a:pos x="T6" y="T7"/>
                </a:cxn>
              </a:cxnLst>
              <a:rect l="T12" t="T13" r="T14" b="T15"/>
              <a:pathLst>
                <a:path w="1134" h="574">
                  <a:moveTo>
                    <a:pt x="0" y="30"/>
                  </a:moveTo>
                  <a:cubicBezTo>
                    <a:pt x="155" y="15"/>
                    <a:pt x="310" y="0"/>
                    <a:pt x="453" y="30"/>
                  </a:cubicBezTo>
                  <a:cubicBezTo>
                    <a:pt x="596" y="60"/>
                    <a:pt x="749" y="120"/>
                    <a:pt x="862" y="211"/>
                  </a:cubicBezTo>
                  <a:cubicBezTo>
                    <a:pt x="975" y="302"/>
                    <a:pt x="1054" y="438"/>
                    <a:pt x="1134" y="574"/>
                  </a:cubicBezTo>
                </a:path>
              </a:pathLst>
            </a:custGeom>
            <a:noFill/>
            <a:ln w="3175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square">
              <a:spAutoFit/>
            </a:bodyPr>
            <a:lstStyle/>
            <a:p>
              <a:endParaRPr lang="zh-CN" altLang="en-US"/>
            </a:p>
          </p:txBody>
        </p:sp>
        <p:sp>
          <p:nvSpPr>
            <p:cNvPr id="64" name="Line 24"/>
            <p:cNvSpPr>
              <a:spLocks noChangeShapeType="1"/>
            </p:cNvSpPr>
            <p:nvPr/>
          </p:nvSpPr>
          <p:spPr bwMode="auto">
            <a:xfrm flipV="1">
              <a:off x="9218612" y="869080"/>
              <a:ext cx="1008062" cy="71438"/>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5" name="Line 25"/>
            <p:cNvSpPr>
              <a:spLocks noChangeShapeType="1"/>
            </p:cNvSpPr>
            <p:nvPr/>
          </p:nvSpPr>
          <p:spPr bwMode="auto">
            <a:xfrm>
              <a:off x="10255249" y="1286594"/>
              <a:ext cx="806450" cy="884237"/>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6" name="Line 26"/>
            <p:cNvSpPr>
              <a:spLocks noChangeShapeType="1"/>
            </p:cNvSpPr>
            <p:nvPr/>
          </p:nvSpPr>
          <p:spPr bwMode="auto">
            <a:xfrm flipV="1">
              <a:off x="10234612" y="1199280"/>
              <a:ext cx="1008062" cy="71438"/>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7" name="Line 27"/>
            <p:cNvSpPr>
              <a:spLocks noChangeShapeType="1"/>
            </p:cNvSpPr>
            <p:nvPr/>
          </p:nvSpPr>
          <p:spPr bwMode="auto">
            <a:xfrm flipH="1">
              <a:off x="11052174" y="1196106"/>
              <a:ext cx="177800" cy="950913"/>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mc:AlternateContent xmlns:mc="http://schemas.openxmlformats.org/markup-compatibility/2006" xmlns:a14="http://schemas.microsoft.com/office/drawing/2010/main">
          <mc:Choice Requires="a14">
            <p:sp>
              <p:nvSpPr>
                <p:cNvPr id="68" name="矩形 67"/>
                <p:cNvSpPr/>
                <p:nvPr/>
              </p:nvSpPr>
              <p:spPr>
                <a:xfrm>
                  <a:off x="7687560" y="2548278"/>
                  <a:ext cx="4857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p>
              </p:txBody>
            </p:sp>
          </mc:Choice>
          <mc:Fallback xmlns="">
            <p:sp>
              <p:nvSpPr>
                <p:cNvPr id="68" name="矩形 67"/>
                <p:cNvSpPr>
                  <a:spLocks noRot="1" noChangeAspect="1" noMove="1" noResize="1" noEditPoints="1" noAdjustHandles="1" noChangeArrowheads="1" noChangeShapeType="1" noTextEdit="1"/>
                </p:cNvSpPr>
                <p:nvPr/>
              </p:nvSpPr>
              <p:spPr>
                <a:xfrm>
                  <a:off x="7687560" y="2548278"/>
                  <a:ext cx="485710" cy="523220"/>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p:cNvSpPr/>
                <p:nvPr/>
              </p:nvSpPr>
              <p:spPr>
                <a:xfrm>
                  <a:off x="10413182" y="2126417"/>
                  <a:ext cx="4905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𝑦</m:t>
                        </m:r>
                      </m:oMath>
                    </m:oMathPara>
                  </a14:m>
                  <a:endParaRPr lang="zh-CN" altLang="en-US" sz="2800" dirty="0"/>
                </a:p>
              </p:txBody>
            </p:sp>
          </mc:Choice>
          <mc:Fallback xmlns="">
            <p:sp>
              <p:nvSpPr>
                <p:cNvPr id="69" name="矩形 68"/>
                <p:cNvSpPr>
                  <a:spLocks noRot="1" noChangeAspect="1" noMove="1" noResize="1" noEditPoints="1" noAdjustHandles="1" noChangeArrowheads="1" noChangeShapeType="1" noTextEdit="1"/>
                </p:cNvSpPr>
                <p:nvPr/>
              </p:nvSpPr>
              <p:spPr>
                <a:xfrm>
                  <a:off x="10413182" y="2126417"/>
                  <a:ext cx="490584" cy="523220"/>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p:cNvSpPr/>
                <p:nvPr/>
              </p:nvSpPr>
              <p:spPr>
                <a:xfrm>
                  <a:off x="8391614" y="210930"/>
                  <a:ext cx="4633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𝑧</m:t>
                        </m:r>
                      </m:oMath>
                    </m:oMathPara>
                  </a14:m>
                  <a:endParaRPr lang="zh-CN" altLang="en-US" sz="2800" dirty="0"/>
                </a:p>
              </p:txBody>
            </p:sp>
          </mc:Choice>
          <mc:Fallback xmlns="">
            <p:sp>
              <p:nvSpPr>
                <p:cNvPr id="70" name="矩形 69"/>
                <p:cNvSpPr>
                  <a:spLocks noRot="1" noChangeAspect="1" noMove="1" noResize="1" noEditPoints="1" noAdjustHandles="1" noChangeArrowheads="1" noChangeShapeType="1" noTextEdit="1"/>
                </p:cNvSpPr>
                <p:nvPr/>
              </p:nvSpPr>
              <p:spPr>
                <a:xfrm>
                  <a:off x="8391614" y="210930"/>
                  <a:ext cx="463332" cy="523220"/>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矩形 70"/>
                <p:cNvSpPr/>
                <p:nvPr/>
              </p:nvSpPr>
              <p:spPr>
                <a:xfrm>
                  <a:off x="8409869" y="1857101"/>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p>
              </p:txBody>
            </p:sp>
          </mc:Choice>
          <mc:Fallback xmlns="">
            <p:sp>
              <p:nvSpPr>
                <p:cNvPr id="71" name="矩形 70"/>
                <p:cNvSpPr>
                  <a:spLocks noRot="1" noChangeAspect="1" noMove="1" noResize="1" noEditPoints="1" noAdjustHandles="1" noChangeArrowheads="1" noChangeShapeType="1" noTextEdit="1"/>
                </p:cNvSpPr>
                <p:nvPr/>
              </p:nvSpPr>
              <p:spPr>
                <a:xfrm>
                  <a:off x="8409869" y="1857101"/>
                  <a:ext cx="534890" cy="523220"/>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p:cNvSpPr/>
                <p:nvPr/>
              </p:nvSpPr>
              <p:spPr>
                <a:xfrm>
                  <a:off x="9831920" y="349682"/>
                  <a:ext cx="62536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𝑣</m:t>
                                </m:r>
                              </m:e>
                            </m:acc>
                          </m:e>
                          <m:sub>
                            <m:r>
                              <a:rPr lang="en-US" altLang="zh-CN" sz="2800" b="0" i="1" smtClean="0">
                                <a:solidFill>
                                  <a:srgbClr val="0000FF"/>
                                </a:solidFill>
                                <a:latin typeface="Cambria Math" panose="02040503050406030204" pitchFamily="18" charset="0"/>
                                <a:ea typeface="+mn-ea"/>
                              </a:rPr>
                              <m:t>1</m:t>
                            </m:r>
                          </m:sub>
                        </m:sSub>
                      </m:oMath>
                    </m:oMathPara>
                  </a14:m>
                  <a:endParaRPr lang="zh-CN" altLang="en-US" sz="2800" dirty="0">
                    <a:latin typeface="+mn-lt"/>
                    <a:ea typeface="+mn-ea"/>
                  </a:endParaRPr>
                </a:p>
              </p:txBody>
            </p:sp>
          </mc:Choice>
          <mc:Fallback xmlns="">
            <p:sp>
              <p:nvSpPr>
                <p:cNvPr id="72" name="矩形 71"/>
                <p:cNvSpPr>
                  <a:spLocks noRot="1" noChangeAspect="1" noMove="1" noResize="1" noEditPoints="1" noAdjustHandles="1" noChangeArrowheads="1" noChangeShapeType="1" noTextEdit="1"/>
                </p:cNvSpPr>
                <p:nvPr/>
              </p:nvSpPr>
              <p:spPr>
                <a:xfrm>
                  <a:off x="9831920" y="349682"/>
                  <a:ext cx="625364" cy="523220"/>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10977700" y="1947483"/>
                  <a:ext cx="63363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𝑣</m:t>
                                </m:r>
                              </m:e>
                            </m:acc>
                          </m:e>
                          <m:sub>
                            <m:r>
                              <a:rPr lang="en-US" altLang="zh-CN" sz="2800" b="0" i="1" smtClean="0">
                                <a:solidFill>
                                  <a:srgbClr val="0000FF"/>
                                </a:solidFill>
                                <a:latin typeface="Cambria Math" panose="02040503050406030204" pitchFamily="18" charset="0"/>
                                <a:ea typeface="+mn-ea"/>
                              </a:rPr>
                              <m:t>2</m:t>
                            </m:r>
                          </m:sub>
                        </m:sSub>
                      </m:oMath>
                    </m:oMathPara>
                  </a14:m>
                  <a:endParaRPr lang="zh-CN" altLang="en-US" sz="2800" dirty="0">
                    <a:latin typeface="+mn-lt"/>
                    <a:ea typeface="+mn-ea"/>
                  </a:endParaRPr>
                </a:p>
              </p:txBody>
            </p:sp>
          </mc:Choice>
          <mc:Fallback xmlns="">
            <p:sp>
              <p:nvSpPr>
                <p:cNvPr id="73" name="矩形 72"/>
                <p:cNvSpPr>
                  <a:spLocks noRot="1" noChangeAspect="1" noMove="1" noResize="1" noEditPoints="1" noAdjustHandles="1" noChangeArrowheads="1" noChangeShapeType="1" noTextEdit="1"/>
                </p:cNvSpPr>
                <p:nvPr/>
              </p:nvSpPr>
              <p:spPr>
                <a:xfrm>
                  <a:off x="10977700" y="1947483"/>
                  <a:ext cx="633635" cy="523220"/>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p:cNvSpPr/>
                <p:nvPr/>
              </p:nvSpPr>
              <p:spPr>
                <a:xfrm>
                  <a:off x="11140492" y="1443423"/>
                  <a:ext cx="6937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acc>
                          <m:accPr>
                            <m:chr m:val="⃑"/>
                            <m:ctrlPr>
                              <a:rPr lang="en-US" altLang="zh-CN" sz="2800" i="1">
                                <a:solidFill>
                                  <a:srgbClr val="FF0000"/>
                                </a:solidFill>
                                <a:latin typeface="Cambria Math" panose="02040503050406030204" pitchFamily="18" charset="0"/>
                              </a:rPr>
                            </m:ctrlPr>
                          </m:accPr>
                          <m:e>
                            <m:r>
                              <a:rPr lang="en-US" altLang="zh-CN" sz="2800" b="0" i="1" smtClean="0">
                                <a:solidFill>
                                  <a:srgbClr val="FF0000"/>
                                </a:solidFill>
                                <a:latin typeface="Cambria Math" panose="02040503050406030204" pitchFamily="18" charset="0"/>
                              </a:rPr>
                              <m:t>𝑣</m:t>
                            </m:r>
                          </m:e>
                        </m:acc>
                      </m:oMath>
                    </m:oMathPara>
                  </a14:m>
                  <a:endParaRPr lang="zh-CN" altLang="en-US" sz="2800" dirty="0">
                    <a:solidFill>
                      <a:srgbClr val="FF0000"/>
                    </a:solidFill>
                    <a:latin typeface="+mn-lt"/>
                    <a:ea typeface="+mn-ea"/>
                  </a:endParaRPr>
                </a:p>
              </p:txBody>
            </p:sp>
          </mc:Choice>
          <mc:Fallback xmlns="">
            <p:sp>
              <p:nvSpPr>
                <p:cNvPr id="74" name="矩形 73"/>
                <p:cNvSpPr>
                  <a:spLocks noRot="1" noChangeAspect="1" noMove="1" noResize="1" noEditPoints="1" noAdjustHandles="1" noChangeArrowheads="1" noChangeShapeType="1" noTextEdit="1"/>
                </p:cNvSpPr>
                <p:nvPr/>
              </p:nvSpPr>
              <p:spPr>
                <a:xfrm>
                  <a:off x="11140492" y="1443423"/>
                  <a:ext cx="693716" cy="523220"/>
                </a:xfrm>
                <a:prstGeom prst="rect">
                  <a:avLst/>
                </a:prstGeom>
                <a:blipFill>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p:cNvSpPr/>
                <p:nvPr/>
              </p:nvSpPr>
              <p:spPr>
                <a:xfrm>
                  <a:off x="9035801" y="472540"/>
                  <a:ext cx="5055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𝐴</m:t>
                        </m:r>
                      </m:oMath>
                    </m:oMathPara>
                  </a14:m>
                  <a:endParaRPr lang="zh-CN" altLang="en-US" sz="2800" dirty="0">
                    <a:latin typeface="+mn-lt"/>
                    <a:ea typeface="+mn-ea"/>
                  </a:endParaRPr>
                </a:p>
              </p:txBody>
            </p:sp>
          </mc:Choice>
          <mc:Fallback xmlns="">
            <p:sp>
              <p:nvSpPr>
                <p:cNvPr id="75" name="矩形 74"/>
                <p:cNvSpPr>
                  <a:spLocks noRot="1" noChangeAspect="1" noMove="1" noResize="1" noEditPoints="1" noAdjustHandles="1" noChangeArrowheads="1" noChangeShapeType="1" noTextEdit="1"/>
                </p:cNvSpPr>
                <p:nvPr/>
              </p:nvSpPr>
              <p:spPr>
                <a:xfrm>
                  <a:off x="9035801" y="472540"/>
                  <a:ext cx="505587" cy="523220"/>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p:cNvSpPr/>
                <p:nvPr/>
              </p:nvSpPr>
              <p:spPr>
                <a:xfrm>
                  <a:off x="10071482" y="814803"/>
                  <a:ext cx="51969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𝐵</m:t>
                        </m:r>
                      </m:oMath>
                    </m:oMathPara>
                  </a14:m>
                  <a:endParaRPr lang="zh-CN" altLang="en-US" sz="2800" dirty="0">
                    <a:latin typeface="+mn-lt"/>
                    <a:ea typeface="+mn-ea"/>
                  </a:endParaRPr>
                </a:p>
              </p:txBody>
            </p:sp>
          </mc:Choice>
          <mc:Fallback xmlns="">
            <p:sp>
              <p:nvSpPr>
                <p:cNvPr id="76" name="矩形 75"/>
                <p:cNvSpPr>
                  <a:spLocks noRot="1" noChangeAspect="1" noMove="1" noResize="1" noEditPoints="1" noAdjustHandles="1" noChangeArrowheads="1" noChangeShapeType="1" noTextEdit="1"/>
                </p:cNvSpPr>
                <p:nvPr/>
              </p:nvSpPr>
              <p:spPr>
                <a:xfrm>
                  <a:off x="10071482" y="814803"/>
                  <a:ext cx="519693" cy="523220"/>
                </a:xfrm>
                <a:prstGeom prst="rect">
                  <a:avLst/>
                </a:prstGeom>
                <a:blipFill>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p:cNvSpPr/>
                <p:nvPr/>
              </p:nvSpPr>
              <p:spPr>
                <a:xfrm>
                  <a:off x="10952483" y="697518"/>
                  <a:ext cx="62536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𝑣</m:t>
                                </m:r>
                              </m:e>
                            </m:acc>
                          </m:e>
                          <m:sub>
                            <m:r>
                              <a:rPr lang="en-US" altLang="zh-CN" sz="2800" b="0" i="1" smtClean="0">
                                <a:solidFill>
                                  <a:srgbClr val="0000FF"/>
                                </a:solidFill>
                                <a:latin typeface="Cambria Math" panose="02040503050406030204" pitchFamily="18" charset="0"/>
                                <a:ea typeface="+mn-ea"/>
                              </a:rPr>
                              <m:t>1</m:t>
                            </m:r>
                          </m:sub>
                        </m:sSub>
                      </m:oMath>
                    </m:oMathPara>
                  </a14:m>
                  <a:endParaRPr lang="zh-CN" altLang="en-US" sz="2800" dirty="0">
                    <a:latin typeface="+mn-lt"/>
                    <a:ea typeface="+mn-ea"/>
                  </a:endParaRPr>
                </a:p>
              </p:txBody>
            </p:sp>
          </mc:Choice>
          <mc:Fallback xmlns="">
            <p:sp>
              <p:nvSpPr>
                <p:cNvPr id="77" name="矩形 76"/>
                <p:cNvSpPr>
                  <a:spLocks noRot="1" noChangeAspect="1" noMove="1" noResize="1" noEditPoints="1" noAdjustHandles="1" noChangeArrowheads="1" noChangeShapeType="1" noTextEdit="1"/>
                </p:cNvSpPr>
                <p:nvPr/>
              </p:nvSpPr>
              <p:spPr>
                <a:xfrm>
                  <a:off x="10952483" y="697518"/>
                  <a:ext cx="625364" cy="523220"/>
                </a:xfrm>
                <a:prstGeom prst="rect">
                  <a:avLst/>
                </a:prstGeom>
                <a:blipFill>
                  <a:blip r:embed="rId32"/>
                  <a:stretch>
                    <a:fillRect/>
                  </a:stretch>
                </a:blipFill>
              </p:spPr>
              <p:txBody>
                <a:bodyPr/>
                <a:lstStyle/>
                <a:p>
                  <a:r>
                    <a:rPr lang="zh-CN" altLang="en-US">
                      <a:noFill/>
                    </a:rPr>
                    <a:t> </a:t>
                  </a:r>
                </a:p>
              </p:txBody>
            </p:sp>
          </mc:Fallback>
        </mc:AlternateContent>
        <p:sp>
          <p:nvSpPr>
            <p:cNvPr id="78" name="Line 24"/>
            <p:cNvSpPr>
              <a:spLocks noChangeShapeType="1"/>
            </p:cNvSpPr>
            <p:nvPr/>
          </p:nvSpPr>
          <p:spPr bwMode="auto">
            <a:xfrm flipV="1">
              <a:off x="8863796" y="914400"/>
              <a:ext cx="394504" cy="1304056"/>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zh-CN" altLang="en-US"/>
            </a:p>
          </p:txBody>
        </p:sp>
        <p:sp>
          <p:nvSpPr>
            <p:cNvPr id="79" name="Line 24"/>
            <p:cNvSpPr>
              <a:spLocks noChangeShapeType="1"/>
            </p:cNvSpPr>
            <p:nvPr/>
          </p:nvSpPr>
          <p:spPr bwMode="auto">
            <a:xfrm flipV="1">
              <a:off x="8863797" y="1283098"/>
              <a:ext cx="1378752" cy="94647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zh-CN" altLang="en-US"/>
            </a:p>
          </p:txBody>
        </p:sp>
        <mc:AlternateContent xmlns:mc="http://schemas.openxmlformats.org/markup-compatibility/2006" xmlns:a14="http://schemas.microsoft.com/office/drawing/2010/main">
          <mc:Choice Requires="a14">
            <p:sp>
              <p:nvSpPr>
                <p:cNvPr id="80" name="矩形 79"/>
                <p:cNvSpPr/>
                <p:nvPr/>
              </p:nvSpPr>
              <p:spPr>
                <a:xfrm>
                  <a:off x="9005630" y="1142464"/>
                  <a:ext cx="90172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ea typeface="+mn-ea"/>
                              </a:rPr>
                            </m:ctrlPr>
                          </m:accPr>
                          <m:e>
                            <m:r>
                              <a:rPr lang="en-US" altLang="zh-CN" sz="2800" b="0" i="1">
                                <a:solidFill>
                                  <a:srgbClr val="0000FF"/>
                                </a:solidFill>
                                <a:latin typeface="Cambria Math" panose="02040503050406030204" pitchFamily="18" charset="0"/>
                                <a:ea typeface="+mn-ea"/>
                              </a:rPr>
                              <m:t>𝑟</m:t>
                            </m:r>
                          </m:e>
                        </m:acc>
                        <m:d>
                          <m:dPr>
                            <m:ctrlPr>
                              <a:rPr lang="en-US" altLang="zh-CN" sz="2800" i="1" smtClean="0">
                                <a:solidFill>
                                  <a:srgbClr val="0000FF"/>
                                </a:solidFill>
                                <a:latin typeface="Cambria Math" panose="02040503050406030204" pitchFamily="18" charset="0"/>
                                <a:ea typeface="+mn-ea"/>
                              </a:rPr>
                            </m:ctrlPr>
                          </m:dPr>
                          <m:e>
                            <m:r>
                              <a:rPr lang="en-US" altLang="zh-CN" sz="2800" b="0" i="1" smtClean="0">
                                <a:solidFill>
                                  <a:srgbClr val="0000FF"/>
                                </a:solidFill>
                                <a:latin typeface="Cambria Math" panose="02040503050406030204" pitchFamily="18" charset="0"/>
                                <a:ea typeface="+mn-ea"/>
                              </a:rPr>
                              <m:t>𝑡</m:t>
                            </m:r>
                          </m:e>
                        </m:d>
                      </m:oMath>
                    </m:oMathPara>
                  </a14:m>
                  <a:endParaRPr lang="zh-CN" altLang="en-US" sz="2800" dirty="0">
                    <a:latin typeface="+mn-lt"/>
                    <a:ea typeface="+mn-ea"/>
                  </a:endParaRPr>
                </a:p>
              </p:txBody>
            </p:sp>
          </mc:Choice>
          <mc:Fallback xmlns="">
            <p:sp>
              <p:nvSpPr>
                <p:cNvPr id="80" name="矩形 79"/>
                <p:cNvSpPr>
                  <a:spLocks noRot="1" noChangeAspect="1" noMove="1" noResize="1" noEditPoints="1" noAdjustHandles="1" noChangeArrowheads="1" noChangeShapeType="1" noTextEdit="1"/>
                </p:cNvSpPr>
                <p:nvPr/>
              </p:nvSpPr>
              <p:spPr>
                <a:xfrm>
                  <a:off x="9005630" y="1142464"/>
                  <a:ext cx="901722" cy="523220"/>
                </a:xfrm>
                <a:prstGeom prst="rect">
                  <a:avLst/>
                </a:prstGeom>
                <a:blipFill>
                  <a:blip r:embed="rId3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p:cNvSpPr/>
                <p:nvPr/>
              </p:nvSpPr>
              <p:spPr>
                <a:xfrm>
                  <a:off x="9298601" y="1736903"/>
                  <a:ext cx="169200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mn-ea"/>
                              </a:rPr>
                            </m:ctrlPr>
                          </m:accPr>
                          <m:e>
                            <m:r>
                              <a:rPr lang="en-US" altLang="zh-CN" sz="2800" b="0" i="1">
                                <a:solidFill>
                                  <a:srgbClr val="0000FF"/>
                                </a:solidFill>
                                <a:latin typeface="Cambria Math" panose="02040503050406030204" pitchFamily="18" charset="0"/>
                                <a:ea typeface="+mn-ea"/>
                              </a:rPr>
                              <m:t>𝑟</m:t>
                            </m:r>
                          </m:e>
                        </m:acc>
                        <m:d>
                          <m:dPr>
                            <m:ctrlPr>
                              <a:rPr lang="en-US" altLang="zh-CN" sz="2800" i="1" smtClean="0">
                                <a:solidFill>
                                  <a:srgbClr val="0000FF"/>
                                </a:solidFill>
                                <a:latin typeface="Cambria Math" panose="02040503050406030204" pitchFamily="18" charset="0"/>
                                <a:ea typeface="+mn-ea"/>
                              </a:rPr>
                            </m:ctrlPr>
                          </m:dPr>
                          <m:e>
                            <m:r>
                              <a:rPr lang="en-US" altLang="zh-CN" sz="2800" b="0" i="1" smtClean="0">
                                <a:solidFill>
                                  <a:srgbClr val="0000FF"/>
                                </a:solidFill>
                                <a:latin typeface="Cambria Math" panose="02040503050406030204" pitchFamily="18" charset="0"/>
                                <a:ea typeface="+mn-ea"/>
                              </a:rPr>
                              <m:t>𝑡</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Cambria Math" panose="02040503050406030204" pitchFamily="18" charset="0"/>
                              </a:rPr>
                              <m:t>𝑡</m:t>
                            </m:r>
                          </m:e>
                        </m:d>
                      </m:oMath>
                    </m:oMathPara>
                  </a14:m>
                  <a:endParaRPr lang="zh-CN" altLang="en-US" sz="2800" dirty="0">
                    <a:latin typeface="+mn-lt"/>
                    <a:ea typeface="+mn-ea"/>
                  </a:endParaRPr>
                </a:p>
              </p:txBody>
            </p:sp>
          </mc:Choice>
          <mc:Fallback xmlns="">
            <p:sp>
              <p:nvSpPr>
                <p:cNvPr id="81" name="矩形 80"/>
                <p:cNvSpPr>
                  <a:spLocks noRot="1" noChangeAspect="1" noMove="1" noResize="1" noEditPoints="1" noAdjustHandles="1" noChangeArrowheads="1" noChangeShapeType="1" noTextEdit="1"/>
                </p:cNvSpPr>
                <p:nvPr/>
              </p:nvSpPr>
              <p:spPr>
                <a:xfrm>
                  <a:off x="9298601" y="1736903"/>
                  <a:ext cx="1692002" cy="523220"/>
                </a:xfrm>
                <a:prstGeom prst="rect">
                  <a:avLst/>
                </a:prstGeom>
                <a:blipFill>
                  <a:blip r:embed="rId34"/>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176603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left)">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wipe(left)">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wipe(left)">
                                      <p:cBhvr>
                                        <p:cTn id="22" dur="500"/>
                                        <p:tgtEl>
                                          <p:spTgt spid="5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left)">
                                      <p:cBhvr>
                                        <p:cTn id="27" dur="500"/>
                                        <p:tgtEl>
                                          <p:spTgt spid="5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wipe(left)">
                                      <p:cBhvr>
                                        <p:cTn id="32" dur="500"/>
                                        <p:tgtEl>
                                          <p:spTgt spid="5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wipe(left)">
                                      <p:cBhvr>
                                        <p:cTn id="37" dur="500"/>
                                        <p:tgtEl>
                                          <p:spTgt spid="6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wipe(left)">
                                      <p:cBhvr>
                                        <p:cTn id="42" dur="500"/>
                                        <p:tgtEl>
                                          <p:spTgt spid="6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wipe(left)">
                                      <p:cBhvr>
                                        <p:cTn id="47" dur="500"/>
                                        <p:tgtEl>
                                          <p:spTgt spid="5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wipe(left)">
                                      <p:cBhvr>
                                        <p:cTn id="52" dur="500"/>
                                        <p:tgtEl>
                                          <p:spTgt spid="5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59"/>
                                        </p:tgtEl>
                                        <p:attrNameLst>
                                          <p:attrName>style.visibility</p:attrName>
                                        </p:attrNameLst>
                                      </p:cBhvr>
                                      <p:to>
                                        <p:strVal val="visible"/>
                                      </p:to>
                                    </p:set>
                                    <p:animEffect transition="in" filter="wipe(left)">
                                      <p:cBhvr>
                                        <p:cTn id="57" dur="500"/>
                                        <p:tgtEl>
                                          <p:spTgt spid="5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60"/>
                                        </p:tgtEl>
                                        <p:attrNameLst>
                                          <p:attrName>style.visibility</p:attrName>
                                        </p:attrNameLst>
                                      </p:cBhvr>
                                      <p:to>
                                        <p:strVal val="visible"/>
                                      </p:to>
                                    </p:set>
                                    <p:animEffect transition="in" filter="wipe(left)">
                                      <p:cBhvr>
                                        <p:cTn id="6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49" grpId="0"/>
      <p:bldP spid="50" grpId="0"/>
      <p:bldP spid="51" grpId="0"/>
      <p:bldP spid="55" grpId="0"/>
      <p:bldP spid="56" grpId="0"/>
      <p:bldP spid="57" grpId="0"/>
      <p:bldP spid="58" grpId="0"/>
      <p:bldP spid="59" grpId="0"/>
      <p:bldP spid="60" grpId="0"/>
      <p:bldP spid="61" grpId="0"/>
      <p:bldP spid="6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2" name="Picture 4" descr="N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1163" y="1282701"/>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9" name="Text Box 11"/>
          <p:cNvSpPr txBox="1">
            <a:spLocks noChangeArrowheads="1"/>
          </p:cNvSpPr>
          <p:nvPr/>
        </p:nvSpPr>
        <p:spPr bwMode="auto">
          <a:xfrm>
            <a:off x="2233012" y="1331537"/>
            <a:ext cx="3352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mn-ea"/>
                <a:ea typeface="+mn-ea"/>
              </a:rPr>
              <a:t>一般表达式： </a:t>
            </a:r>
          </a:p>
        </p:txBody>
      </p:sp>
      <mc:AlternateContent xmlns:mc="http://schemas.openxmlformats.org/markup-compatibility/2006" xmlns:a14="http://schemas.microsoft.com/office/drawing/2010/main">
        <mc:Choice Requires="a14">
          <p:sp>
            <p:nvSpPr>
              <p:cNvPr id="9" name="矩形 8"/>
              <p:cNvSpPr/>
              <p:nvPr/>
            </p:nvSpPr>
            <p:spPr>
              <a:xfrm>
                <a:off x="1884755" y="2142664"/>
                <a:ext cx="2897781" cy="5872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a:solidFill>
                                <a:srgbClr val="0000FF"/>
                              </a:solidFill>
                              <a:latin typeface="Cambria Math" panose="02040503050406030204" pitchFamily="18" charset="0"/>
                              <a:ea typeface="Cambria Math" panose="02040503050406030204" pitchFamily="18" charset="0"/>
                            </a:rPr>
                            <m:t>𝑟</m:t>
                          </m:r>
                        </m:e>
                      </m:acc>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𝑥</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𝑖</m:t>
                          </m:r>
                        </m:e>
                      </m:acc>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𝑦</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𝑗</m:t>
                          </m:r>
                        </m:e>
                      </m:acc>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𝑧</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𝑘</m:t>
                          </m:r>
                        </m:e>
                      </m:acc>
                    </m:oMath>
                  </m:oMathPara>
                </a14:m>
                <a:endParaRPr lang="zh-CN" altLang="en-US" sz="2800" dirty="0"/>
              </a:p>
            </p:txBody>
          </p:sp>
        </mc:Choice>
        <mc:Fallback xmlns="">
          <p:sp>
            <p:nvSpPr>
              <p:cNvPr id="9" name="矩形 8"/>
              <p:cNvSpPr>
                <a:spLocks noRot="1" noChangeAspect="1" noMove="1" noResize="1" noEditPoints="1" noAdjustHandles="1" noChangeArrowheads="1" noChangeShapeType="1" noTextEdit="1"/>
              </p:cNvSpPr>
              <p:nvPr/>
            </p:nvSpPr>
            <p:spPr>
              <a:xfrm>
                <a:off x="1884755" y="2142664"/>
                <a:ext cx="2897781" cy="58727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1884755" y="4412718"/>
                <a:ext cx="1427762" cy="947888"/>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rPr>
                          </m:ctrlPr>
                        </m:accPr>
                        <m:e>
                          <m:r>
                            <a:rPr lang="en-US" altLang="zh-CN" sz="2800" b="0" i="1">
                              <a:solidFill>
                                <a:srgbClr val="0000FF"/>
                              </a:solidFill>
                              <a:latin typeface="Cambria Math" panose="02040503050406030204" pitchFamily="18" charset="0"/>
                            </a:rPr>
                            <m:t>𝑎</m:t>
                          </m:r>
                        </m:e>
                      </m:acc>
                      <m:r>
                        <a:rPr lang="en-US" altLang="zh-CN" sz="2800" b="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b="0" i="1">
                              <a:solidFill>
                                <a:srgbClr val="0000FF"/>
                              </a:solidFill>
                              <a:latin typeface="Cambria Math" panose="02040503050406030204" pitchFamily="18" charset="0"/>
                            </a:rPr>
                            <m:t>𝑑</m:t>
                          </m:r>
                          <m:acc>
                            <m:accPr>
                              <m:chr m:val="⃑"/>
                              <m:ctrlPr>
                                <a:rPr lang="en-US" altLang="zh-CN" sz="2800" i="1">
                                  <a:solidFill>
                                    <a:srgbClr val="0000FF"/>
                                  </a:solidFill>
                                  <a:latin typeface="Cambria Math" panose="02040503050406030204" pitchFamily="18" charset="0"/>
                                </a:rPr>
                              </m:ctrlPr>
                            </m:accPr>
                            <m:e>
                              <m:r>
                                <a:rPr lang="en-US" altLang="zh-CN" sz="2800" b="0" i="1">
                                  <a:solidFill>
                                    <a:srgbClr val="0000FF"/>
                                  </a:solidFill>
                                  <a:latin typeface="Cambria Math" panose="02040503050406030204" pitchFamily="18" charset="0"/>
                                </a:rPr>
                                <m:t>𝑣</m:t>
                              </m:r>
                            </m:e>
                          </m:acc>
                        </m:num>
                        <m:den>
                          <m:r>
                            <a:rPr lang="en-US" altLang="zh-CN" sz="2800" b="0" i="1">
                              <a:solidFill>
                                <a:srgbClr val="0000FF"/>
                              </a:solidFill>
                              <a:latin typeface="Cambria Math" panose="02040503050406030204" pitchFamily="18" charset="0"/>
                            </a:rPr>
                            <m:t>𝑑𝑡</m:t>
                          </m:r>
                        </m:den>
                      </m:f>
                    </m:oMath>
                  </m:oMathPara>
                </a14:m>
                <a:endParaRPr lang="zh-CN" altLang="en-US" sz="2800" dirty="0">
                  <a:solidFill>
                    <a:srgbClr val="0000FF"/>
                  </a:solidFill>
                  <a:latin typeface="+mj-ea"/>
                  <a:ea typeface="+mj-ea"/>
                </a:endParaRPr>
              </a:p>
            </p:txBody>
          </p:sp>
        </mc:Choice>
        <mc:Fallback xmlns="">
          <p:sp>
            <p:nvSpPr>
              <p:cNvPr id="11" name="矩形 10"/>
              <p:cNvSpPr>
                <a:spLocks noRot="1" noChangeAspect="1" noMove="1" noResize="1" noEditPoints="1" noAdjustHandles="1" noChangeArrowheads="1" noChangeShapeType="1" noTextEdit="1"/>
              </p:cNvSpPr>
              <p:nvPr/>
            </p:nvSpPr>
            <p:spPr>
              <a:xfrm>
                <a:off x="1884755" y="4412718"/>
                <a:ext cx="1427762" cy="94788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3079514" y="4412718"/>
                <a:ext cx="4001544" cy="96795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sSup>
                            <m:sSupPr>
                              <m:ctrlPr>
                                <a:rPr lang="en-US" altLang="zh-CN" sz="2800" i="1">
                                  <a:solidFill>
                                    <a:srgbClr val="0000FF"/>
                                  </a:solidFill>
                                  <a:latin typeface="Cambria Math" panose="02040503050406030204" pitchFamily="18" charset="0"/>
                                </a:rPr>
                              </m:ctrlPr>
                            </m:sSupPr>
                            <m:e>
                              <m:r>
                                <a:rPr lang="en-US" altLang="zh-CN" sz="2800" b="0" i="1">
                                  <a:solidFill>
                                    <a:srgbClr val="0000FF"/>
                                  </a:solidFill>
                                  <a:latin typeface="Cambria Math" panose="02040503050406030204" pitchFamily="18" charset="0"/>
                                </a:rPr>
                                <m:t>𝑑</m:t>
                              </m:r>
                            </m:e>
                            <m:sup>
                              <m:r>
                                <a:rPr lang="en-US" altLang="zh-CN" sz="2800" b="0" i="1">
                                  <a:solidFill>
                                    <a:srgbClr val="0000FF"/>
                                  </a:solidFill>
                                  <a:latin typeface="Cambria Math" panose="02040503050406030204" pitchFamily="18" charset="0"/>
                                </a:rPr>
                                <m:t>2</m:t>
                              </m:r>
                            </m:sup>
                          </m:sSup>
                          <m:r>
                            <a:rPr lang="en-US" altLang="zh-CN" sz="2800" b="0" i="1">
                              <a:solidFill>
                                <a:srgbClr val="0000FF"/>
                              </a:solidFill>
                              <a:latin typeface="Cambria Math" panose="02040503050406030204" pitchFamily="18" charset="0"/>
                            </a:rPr>
                            <m:t>𝑥</m:t>
                          </m:r>
                        </m:num>
                        <m:den>
                          <m:r>
                            <a:rPr lang="en-US" altLang="zh-CN" sz="2800" b="0" i="1">
                              <a:solidFill>
                                <a:srgbClr val="0000FF"/>
                              </a:solidFill>
                              <a:latin typeface="Cambria Math" panose="02040503050406030204" pitchFamily="18" charset="0"/>
                            </a:rPr>
                            <m:t>𝑑</m:t>
                          </m:r>
                          <m:sSup>
                            <m:sSupPr>
                              <m:ctrlPr>
                                <a:rPr lang="en-US" altLang="zh-CN" sz="2800" i="1">
                                  <a:solidFill>
                                    <a:srgbClr val="0000FF"/>
                                  </a:solidFill>
                                  <a:latin typeface="Cambria Math" panose="02040503050406030204" pitchFamily="18" charset="0"/>
                                </a:rPr>
                              </m:ctrlPr>
                            </m:sSupPr>
                            <m:e>
                              <m:r>
                                <a:rPr lang="en-US" altLang="zh-CN" sz="2800" b="0" i="1">
                                  <a:solidFill>
                                    <a:srgbClr val="0000FF"/>
                                  </a:solidFill>
                                  <a:latin typeface="Cambria Math" panose="02040503050406030204" pitchFamily="18" charset="0"/>
                                </a:rPr>
                                <m:t>𝑡</m:t>
                              </m:r>
                            </m:e>
                            <m:sup>
                              <m:r>
                                <a:rPr lang="en-US" altLang="zh-CN" sz="2800" b="0" i="1">
                                  <a:solidFill>
                                    <a:srgbClr val="0000FF"/>
                                  </a:solidFill>
                                  <a:latin typeface="Cambria Math" panose="02040503050406030204" pitchFamily="18" charset="0"/>
                                </a:rPr>
                                <m:t>2</m:t>
                              </m:r>
                            </m:sup>
                          </m:sSup>
                        </m:den>
                      </m:f>
                      <m:acc>
                        <m:accPr>
                          <m:chr m:val="⃑"/>
                          <m:ctrlPr>
                            <a:rPr lang="en-US" altLang="zh-CN" sz="2800" i="1">
                              <a:solidFill>
                                <a:srgbClr val="0000FF"/>
                              </a:solidFill>
                              <a:latin typeface="Cambria Math" panose="02040503050406030204" pitchFamily="18" charset="0"/>
                            </a:rPr>
                          </m:ctrlPr>
                        </m:accPr>
                        <m:e>
                          <m:r>
                            <a:rPr lang="en-US" altLang="zh-CN" sz="2800" b="0" i="1">
                              <a:solidFill>
                                <a:srgbClr val="0000FF"/>
                              </a:solidFill>
                              <a:latin typeface="Cambria Math" panose="02040503050406030204" pitchFamily="18" charset="0"/>
                            </a:rPr>
                            <m:t>𝑖</m:t>
                          </m:r>
                        </m:e>
                      </m:acc>
                      <m:r>
                        <a:rPr lang="en-US" altLang="zh-CN" sz="2800" b="0" i="1">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sSup>
                            <m:sSupPr>
                              <m:ctrlPr>
                                <a:rPr lang="en-US" altLang="zh-CN" sz="2800" i="1">
                                  <a:solidFill>
                                    <a:srgbClr val="0000FF"/>
                                  </a:solidFill>
                                  <a:latin typeface="Cambria Math" panose="02040503050406030204" pitchFamily="18" charset="0"/>
                                </a:rPr>
                              </m:ctrlPr>
                            </m:sSupPr>
                            <m:e>
                              <m:r>
                                <a:rPr lang="en-US" altLang="zh-CN" sz="2800" b="0" i="1">
                                  <a:solidFill>
                                    <a:srgbClr val="0000FF"/>
                                  </a:solidFill>
                                  <a:latin typeface="Cambria Math" panose="02040503050406030204" pitchFamily="18" charset="0"/>
                                </a:rPr>
                                <m:t>𝑑</m:t>
                              </m:r>
                            </m:e>
                            <m:sup>
                              <m:r>
                                <a:rPr lang="en-US" altLang="zh-CN" sz="2800" b="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𝑦</m:t>
                          </m:r>
                        </m:num>
                        <m:den>
                          <m:r>
                            <a:rPr lang="en-US" altLang="zh-CN" sz="2800" b="0" i="1">
                              <a:solidFill>
                                <a:srgbClr val="0000FF"/>
                              </a:solidFill>
                              <a:latin typeface="Cambria Math" panose="02040503050406030204" pitchFamily="18" charset="0"/>
                            </a:rPr>
                            <m:t>𝑑</m:t>
                          </m:r>
                          <m:sSup>
                            <m:sSupPr>
                              <m:ctrlPr>
                                <a:rPr lang="en-US" altLang="zh-CN" sz="2800" i="1">
                                  <a:solidFill>
                                    <a:srgbClr val="0000FF"/>
                                  </a:solidFill>
                                  <a:latin typeface="Cambria Math" panose="02040503050406030204" pitchFamily="18" charset="0"/>
                                </a:rPr>
                              </m:ctrlPr>
                            </m:sSupPr>
                            <m:e>
                              <m:r>
                                <a:rPr lang="en-US" altLang="zh-CN" sz="2800" b="0" i="1">
                                  <a:solidFill>
                                    <a:srgbClr val="0000FF"/>
                                  </a:solidFill>
                                  <a:latin typeface="Cambria Math" panose="02040503050406030204" pitchFamily="18" charset="0"/>
                                </a:rPr>
                                <m:t>𝑡</m:t>
                              </m:r>
                            </m:e>
                            <m:sup>
                              <m:r>
                                <a:rPr lang="en-US" altLang="zh-CN" sz="2800" b="0" i="1">
                                  <a:solidFill>
                                    <a:srgbClr val="0000FF"/>
                                  </a:solidFill>
                                  <a:latin typeface="Cambria Math" panose="02040503050406030204" pitchFamily="18" charset="0"/>
                                </a:rPr>
                                <m:t>2</m:t>
                              </m:r>
                            </m:sup>
                          </m:sSup>
                        </m:den>
                      </m:f>
                      <m:acc>
                        <m:accPr>
                          <m:chr m:val="⃑"/>
                          <m:ctrlPr>
                            <a:rPr lang="en-US" altLang="zh-CN" sz="2800" i="1">
                              <a:solidFill>
                                <a:srgbClr val="0000FF"/>
                              </a:solidFill>
                              <a:latin typeface="Cambria Math" panose="02040503050406030204" pitchFamily="18" charset="0"/>
                            </a:rPr>
                          </m:ctrlPr>
                        </m:accPr>
                        <m:e>
                          <m:r>
                            <a:rPr lang="en-US" altLang="zh-CN" sz="2800" b="0" i="1">
                              <a:solidFill>
                                <a:srgbClr val="0000FF"/>
                              </a:solidFill>
                              <a:latin typeface="Cambria Math" panose="02040503050406030204" pitchFamily="18" charset="0"/>
                            </a:rPr>
                            <m:t>𝑗</m:t>
                          </m:r>
                        </m:e>
                      </m:acc>
                      <m:r>
                        <a:rPr lang="en-US" altLang="zh-CN" sz="2800" b="0" i="1">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sSup>
                            <m:sSupPr>
                              <m:ctrlPr>
                                <a:rPr lang="en-US" altLang="zh-CN" sz="2800" i="1">
                                  <a:solidFill>
                                    <a:srgbClr val="0000FF"/>
                                  </a:solidFill>
                                  <a:latin typeface="Cambria Math" panose="02040503050406030204" pitchFamily="18" charset="0"/>
                                </a:rPr>
                              </m:ctrlPr>
                            </m:sSupPr>
                            <m:e>
                              <m:r>
                                <a:rPr lang="en-US" altLang="zh-CN" sz="2800" b="0" i="1">
                                  <a:solidFill>
                                    <a:srgbClr val="0000FF"/>
                                  </a:solidFill>
                                  <a:latin typeface="Cambria Math" panose="02040503050406030204" pitchFamily="18" charset="0"/>
                                </a:rPr>
                                <m:t>𝑑</m:t>
                              </m:r>
                            </m:e>
                            <m:sup>
                              <m:r>
                                <a:rPr lang="en-US" altLang="zh-CN" sz="2800" b="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𝑧</m:t>
                          </m:r>
                        </m:num>
                        <m:den>
                          <m:r>
                            <a:rPr lang="en-US" altLang="zh-CN" sz="2800" b="0" i="1">
                              <a:solidFill>
                                <a:srgbClr val="0000FF"/>
                              </a:solidFill>
                              <a:latin typeface="Cambria Math" panose="02040503050406030204" pitchFamily="18" charset="0"/>
                            </a:rPr>
                            <m:t>𝑑</m:t>
                          </m:r>
                          <m:sSup>
                            <m:sSupPr>
                              <m:ctrlPr>
                                <a:rPr lang="en-US" altLang="zh-CN" sz="2800" i="1">
                                  <a:solidFill>
                                    <a:srgbClr val="0000FF"/>
                                  </a:solidFill>
                                  <a:latin typeface="Cambria Math" panose="02040503050406030204" pitchFamily="18" charset="0"/>
                                </a:rPr>
                              </m:ctrlPr>
                            </m:sSupPr>
                            <m:e>
                              <m:r>
                                <a:rPr lang="en-US" altLang="zh-CN" sz="2800" b="0" i="1">
                                  <a:solidFill>
                                    <a:srgbClr val="0000FF"/>
                                  </a:solidFill>
                                  <a:latin typeface="Cambria Math" panose="02040503050406030204" pitchFamily="18" charset="0"/>
                                </a:rPr>
                                <m:t>𝑡</m:t>
                              </m:r>
                            </m:e>
                            <m:sup>
                              <m:r>
                                <a:rPr lang="en-US" altLang="zh-CN" sz="2800" b="0" i="1">
                                  <a:solidFill>
                                    <a:srgbClr val="0000FF"/>
                                  </a:solidFill>
                                  <a:latin typeface="Cambria Math" panose="02040503050406030204" pitchFamily="18" charset="0"/>
                                </a:rPr>
                                <m:t>2</m:t>
                              </m:r>
                            </m:sup>
                          </m:sSup>
                        </m:den>
                      </m:f>
                      <m:acc>
                        <m:accPr>
                          <m:chr m:val="⃑"/>
                          <m:ctrlPr>
                            <a:rPr lang="en-US" altLang="zh-CN" sz="2800" i="1">
                              <a:solidFill>
                                <a:srgbClr val="0000FF"/>
                              </a:solidFill>
                              <a:latin typeface="Cambria Math" panose="02040503050406030204" pitchFamily="18" charset="0"/>
                            </a:rPr>
                          </m:ctrlPr>
                        </m:accPr>
                        <m:e>
                          <m:r>
                            <a:rPr lang="en-US" altLang="zh-CN" sz="2800" b="0" i="1">
                              <a:solidFill>
                                <a:srgbClr val="0000FF"/>
                              </a:solidFill>
                              <a:latin typeface="Cambria Math" panose="02040503050406030204" pitchFamily="18" charset="0"/>
                            </a:rPr>
                            <m:t>𝑘</m:t>
                          </m:r>
                        </m:e>
                      </m:acc>
                    </m:oMath>
                  </m:oMathPara>
                </a14:m>
                <a:endParaRPr lang="zh-CN" altLang="en-US" sz="2800" dirty="0">
                  <a:solidFill>
                    <a:srgbClr val="0000FF"/>
                  </a:solidFill>
                  <a:latin typeface="+mj-ea"/>
                  <a:ea typeface="+mj-ea"/>
                </a:endParaRPr>
              </a:p>
            </p:txBody>
          </p:sp>
        </mc:Choice>
        <mc:Fallback xmlns="">
          <p:sp>
            <p:nvSpPr>
              <p:cNvPr id="12" name="矩形 11"/>
              <p:cNvSpPr>
                <a:spLocks noRot="1" noChangeAspect="1" noMove="1" noResize="1" noEditPoints="1" noAdjustHandles="1" noChangeArrowheads="1" noChangeShapeType="1" noTextEdit="1"/>
              </p:cNvSpPr>
              <p:nvPr/>
            </p:nvSpPr>
            <p:spPr>
              <a:xfrm>
                <a:off x="3079514" y="4412718"/>
                <a:ext cx="4001544" cy="96795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1884755" y="2986935"/>
                <a:ext cx="4531305" cy="9423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mn-ea"/>
                            </a:rPr>
                          </m:ctrlPr>
                        </m:accPr>
                        <m:e>
                          <m:r>
                            <a:rPr lang="en-US" altLang="zh-CN" sz="2800" b="0" i="1" smtClean="0">
                              <a:solidFill>
                                <a:srgbClr val="0000FF"/>
                              </a:solidFill>
                              <a:latin typeface="Cambria Math" panose="02040503050406030204" pitchFamily="18" charset="0"/>
                              <a:ea typeface="+mn-ea"/>
                            </a:rPr>
                            <m:t>𝑣</m:t>
                          </m:r>
                        </m:e>
                      </m:acc>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𝑟</m:t>
                              </m:r>
                            </m:e>
                          </m:acc>
                        </m:num>
                        <m:den>
                          <m:r>
                            <a:rPr lang="en-US" altLang="zh-CN" sz="2800" i="1">
                              <a:solidFill>
                                <a:srgbClr val="0000FF"/>
                              </a:solidFill>
                              <a:latin typeface="Cambria Math" panose="02040503050406030204" pitchFamily="18" charset="0"/>
                            </a:rPr>
                            <m:t>𝑑𝑡</m:t>
                          </m:r>
                        </m:den>
                      </m:f>
                      <m:r>
                        <a:rPr lang="en-US" altLang="zh-CN" sz="2800" i="1">
                          <a:solidFill>
                            <a:srgbClr val="0000FF"/>
                          </a:solidFill>
                          <a:latin typeface="Cambria Math" panose="02040503050406030204" pitchFamily="18" charset="0"/>
                          <a:ea typeface="+mn-ea"/>
                        </a:rPr>
                        <m:t>=</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𝑑𝑥</m:t>
                          </m:r>
                        </m:num>
                        <m:den>
                          <m:r>
                            <a:rPr lang="en-US" altLang="zh-CN" sz="2800" i="1">
                              <a:solidFill>
                                <a:srgbClr val="0000FF"/>
                              </a:solidFill>
                              <a:latin typeface="Cambria Math" panose="02040503050406030204" pitchFamily="18" charset="0"/>
                            </a:rPr>
                            <m:t>𝑑𝑡</m:t>
                          </m:r>
                        </m:den>
                      </m:f>
                      <m:acc>
                        <m:accPr>
                          <m:chr m:val="⃑"/>
                          <m:ctrlPr>
                            <a:rPr lang="en-US" altLang="zh-CN" sz="2800" i="1">
                              <a:solidFill>
                                <a:srgbClr val="0000FF"/>
                              </a:solidFill>
                              <a:latin typeface="Cambria Math" panose="02040503050406030204" pitchFamily="18" charset="0"/>
                              <a:ea typeface="+mn-ea"/>
                            </a:rPr>
                          </m:ctrlPr>
                        </m:accPr>
                        <m:e>
                          <m:r>
                            <a:rPr lang="en-US" altLang="zh-CN" sz="2800" b="0" i="1">
                              <a:solidFill>
                                <a:srgbClr val="0000FF"/>
                              </a:solidFill>
                              <a:latin typeface="Cambria Math" panose="02040503050406030204" pitchFamily="18" charset="0"/>
                              <a:ea typeface="+mn-ea"/>
                            </a:rPr>
                            <m:t>𝑖</m:t>
                          </m:r>
                        </m:e>
                      </m:acc>
                      <m:r>
                        <a:rPr lang="en-US" altLang="zh-CN" sz="2800" b="0" i="1">
                          <a:solidFill>
                            <a:srgbClr val="0000FF"/>
                          </a:solidFill>
                          <a:latin typeface="Cambria Math" panose="02040503050406030204" pitchFamily="18" charset="0"/>
                          <a:ea typeface="+mn-ea"/>
                        </a:rPr>
                        <m:t>+</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𝑑𝑦</m:t>
                          </m:r>
                        </m:num>
                        <m:den>
                          <m:r>
                            <a:rPr lang="en-US" altLang="zh-CN" sz="2800" i="1">
                              <a:solidFill>
                                <a:srgbClr val="0000FF"/>
                              </a:solidFill>
                              <a:latin typeface="Cambria Math" panose="02040503050406030204" pitchFamily="18" charset="0"/>
                            </a:rPr>
                            <m:t>𝑑𝑡</m:t>
                          </m:r>
                        </m:den>
                      </m:f>
                      <m:acc>
                        <m:accPr>
                          <m:chr m:val="⃑"/>
                          <m:ctrlPr>
                            <a:rPr lang="en-US" altLang="zh-CN" sz="2800" i="1">
                              <a:solidFill>
                                <a:srgbClr val="0000FF"/>
                              </a:solidFill>
                              <a:latin typeface="Cambria Math" panose="02040503050406030204" pitchFamily="18" charset="0"/>
                              <a:ea typeface="+mn-ea"/>
                            </a:rPr>
                          </m:ctrlPr>
                        </m:accPr>
                        <m:e>
                          <m:r>
                            <a:rPr lang="en-US" altLang="zh-CN" sz="2800" b="0" i="1">
                              <a:solidFill>
                                <a:srgbClr val="0000FF"/>
                              </a:solidFill>
                              <a:latin typeface="Cambria Math" panose="02040503050406030204" pitchFamily="18" charset="0"/>
                              <a:ea typeface="+mn-ea"/>
                            </a:rPr>
                            <m:t>𝑗</m:t>
                          </m:r>
                        </m:e>
                      </m:acc>
                      <m:r>
                        <a:rPr lang="en-US" altLang="zh-CN" sz="2800" b="0" i="1">
                          <a:solidFill>
                            <a:srgbClr val="0000FF"/>
                          </a:solidFill>
                          <a:latin typeface="Cambria Math" panose="02040503050406030204" pitchFamily="18" charset="0"/>
                          <a:ea typeface="+mn-ea"/>
                        </a:rPr>
                        <m:t>+</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𝑑𝑧</m:t>
                          </m:r>
                        </m:num>
                        <m:den>
                          <m:r>
                            <a:rPr lang="en-US" altLang="zh-CN" sz="2800" i="1">
                              <a:solidFill>
                                <a:srgbClr val="0000FF"/>
                              </a:solidFill>
                              <a:latin typeface="Cambria Math" panose="02040503050406030204" pitchFamily="18" charset="0"/>
                            </a:rPr>
                            <m:t>𝑑𝑡</m:t>
                          </m:r>
                        </m:den>
                      </m:f>
                      <m:acc>
                        <m:accPr>
                          <m:chr m:val="⃑"/>
                          <m:ctrlPr>
                            <a:rPr lang="en-US" altLang="zh-CN" sz="2800" i="1">
                              <a:solidFill>
                                <a:srgbClr val="0000FF"/>
                              </a:solidFill>
                              <a:latin typeface="Cambria Math" panose="02040503050406030204" pitchFamily="18" charset="0"/>
                              <a:ea typeface="+mn-ea"/>
                            </a:rPr>
                          </m:ctrlPr>
                        </m:accPr>
                        <m:e>
                          <m:r>
                            <a:rPr lang="en-US" altLang="zh-CN" sz="2800" b="0" i="1">
                              <a:solidFill>
                                <a:srgbClr val="0000FF"/>
                              </a:solidFill>
                              <a:latin typeface="Cambria Math" panose="02040503050406030204" pitchFamily="18" charset="0"/>
                              <a:ea typeface="+mn-ea"/>
                            </a:rPr>
                            <m:t>𝑘</m:t>
                          </m:r>
                        </m:e>
                      </m:acc>
                    </m:oMath>
                  </m:oMathPara>
                </a14:m>
                <a:endParaRPr lang="zh-CN" altLang="en-US" sz="2800" dirty="0">
                  <a:latin typeface="+mn-lt"/>
                  <a:ea typeface="+mn-ea"/>
                </a:endParaRPr>
              </a:p>
            </p:txBody>
          </p:sp>
        </mc:Choice>
        <mc:Fallback xmlns="">
          <p:sp>
            <p:nvSpPr>
              <p:cNvPr id="14" name="矩形 13"/>
              <p:cNvSpPr>
                <a:spLocks noRot="1" noChangeAspect="1" noMove="1" noResize="1" noEditPoints="1" noAdjustHandles="1" noChangeArrowheads="1" noChangeShapeType="1" noTextEdit="1"/>
              </p:cNvSpPr>
              <p:nvPr/>
            </p:nvSpPr>
            <p:spPr>
              <a:xfrm>
                <a:off x="1884755" y="2986935"/>
                <a:ext cx="4531305" cy="942309"/>
              </a:xfrm>
              <a:prstGeom prst="rect">
                <a:avLst/>
              </a:prstGeom>
              <a:blipFill>
                <a:blip r:embed="rId6"/>
                <a:stretch>
                  <a:fillRect/>
                </a:stretch>
              </a:blipFill>
            </p:spPr>
            <p:txBody>
              <a:bodyPr/>
              <a:lstStyle/>
              <a:p>
                <a:r>
                  <a:rPr lang="zh-CN" altLang="en-US">
                    <a:noFill/>
                  </a:rPr>
                  <a:t> </a:t>
                </a:r>
              </a:p>
            </p:txBody>
          </p:sp>
        </mc:Fallback>
      </mc:AlternateContent>
      <p:sp>
        <p:nvSpPr>
          <p:cNvPr id="15" name="Rectangle 3"/>
          <p:cNvSpPr>
            <a:spLocks noChangeArrowheads="1"/>
          </p:cNvSpPr>
          <p:nvPr/>
        </p:nvSpPr>
        <p:spPr bwMode="auto">
          <a:xfrm>
            <a:off x="885826" y="456544"/>
            <a:ext cx="577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0000FF"/>
                </a:solidFill>
                <a:latin typeface="+mn-lt"/>
                <a:ea typeface="微软雅黑" panose="020B0503020204020204" pitchFamily="34" charset="-122"/>
              </a:rPr>
              <a:t>直线运动 </a:t>
            </a:r>
          </a:p>
        </p:txBody>
      </p:sp>
      <mc:AlternateContent xmlns:mc="http://schemas.openxmlformats.org/markup-compatibility/2006" xmlns:a14="http://schemas.microsoft.com/office/drawing/2010/main">
        <mc:Choice Requires="a14">
          <p:sp>
            <p:nvSpPr>
              <p:cNvPr id="16" name="矩形 15"/>
              <p:cNvSpPr/>
              <p:nvPr/>
            </p:nvSpPr>
            <p:spPr>
              <a:xfrm>
                <a:off x="3079514" y="5461348"/>
                <a:ext cx="3093539" cy="6308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𝑎</m:t>
                          </m:r>
                        </m:e>
                        <m:sub>
                          <m:r>
                            <a:rPr lang="en-US" altLang="zh-CN" sz="2800" i="1">
                              <a:solidFill>
                                <a:srgbClr val="0000FF"/>
                              </a:solidFill>
                              <a:latin typeface="Cambria Math" panose="02040503050406030204" pitchFamily="18" charset="0"/>
                            </a:rPr>
                            <m:t>𝑥</m:t>
                          </m:r>
                        </m:sub>
                      </m:sSub>
                      <m:acc>
                        <m:accPr>
                          <m:chr m:val="⃑"/>
                          <m:ctrlPr>
                            <a:rPr lang="en-US" altLang="zh-CN" sz="2800" i="1">
                              <a:solidFill>
                                <a:srgbClr val="0000FF"/>
                              </a:solidFill>
                              <a:latin typeface="Cambria Math" panose="02040503050406030204" pitchFamily="18" charset="0"/>
                              <a:ea typeface="+mn-ea"/>
                            </a:rPr>
                          </m:ctrlPr>
                        </m:accPr>
                        <m:e>
                          <m:r>
                            <a:rPr lang="en-US" altLang="zh-CN" sz="2800" b="0" i="1">
                              <a:solidFill>
                                <a:srgbClr val="0000FF"/>
                              </a:solidFill>
                              <a:latin typeface="Cambria Math" panose="02040503050406030204" pitchFamily="18" charset="0"/>
                              <a:ea typeface="+mn-ea"/>
                            </a:rPr>
                            <m:t>𝑖</m:t>
                          </m:r>
                        </m:e>
                      </m:acc>
                      <m:r>
                        <a:rPr lang="en-US" altLang="zh-CN" sz="2800" b="0" i="1">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𝑎</m:t>
                          </m:r>
                        </m:e>
                        <m:sub>
                          <m:r>
                            <a:rPr lang="en-US" altLang="zh-CN" sz="2800" i="1">
                              <a:solidFill>
                                <a:srgbClr val="0000FF"/>
                              </a:solidFill>
                              <a:latin typeface="Cambria Math" panose="02040503050406030204" pitchFamily="18" charset="0"/>
                            </a:rPr>
                            <m:t>𝑦</m:t>
                          </m:r>
                        </m:sub>
                      </m:sSub>
                      <m:acc>
                        <m:accPr>
                          <m:chr m:val="⃑"/>
                          <m:ctrlPr>
                            <a:rPr lang="en-US" altLang="zh-CN" sz="2800" i="1">
                              <a:solidFill>
                                <a:srgbClr val="0000FF"/>
                              </a:solidFill>
                              <a:latin typeface="Cambria Math" panose="02040503050406030204" pitchFamily="18" charset="0"/>
                              <a:ea typeface="+mn-ea"/>
                            </a:rPr>
                          </m:ctrlPr>
                        </m:accPr>
                        <m:e>
                          <m:r>
                            <a:rPr lang="en-US" altLang="zh-CN" sz="2800" b="0" i="1">
                              <a:solidFill>
                                <a:srgbClr val="0000FF"/>
                              </a:solidFill>
                              <a:latin typeface="Cambria Math" panose="02040503050406030204" pitchFamily="18" charset="0"/>
                              <a:ea typeface="+mn-ea"/>
                            </a:rPr>
                            <m:t>𝑗</m:t>
                          </m:r>
                        </m:e>
                      </m:acc>
                      <m:r>
                        <a:rPr lang="en-US" altLang="zh-CN" sz="2800" b="0" i="1">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𝑎</m:t>
                          </m:r>
                        </m:e>
                        <m:sub>
                          <m:r>
                            <a:rPr lang="en-US" altLang="zh-CN" sz="2800" i="1">
                              <a:solidFill>
                                <a:srgbClr val="0000FF"/>
                              </a:solidFill>
                              <a:latin typeface="Cambria Math" panose="02040503050406030204" pitchFamily="18" charset="0"/>
                            </a:rPr>
                            <m:t>𝑧</m:t>
                          </m:r>
                        </m:sub>
                      </m:sSub>
                      <m:acc>
                        <m:accPr>
                          <m:chr m:val="⃑"/>
                          <m:ctrlPr>
                            <a:rPr lang="en-US" altLang="zh-CN" sz="2800" i="1">
                              <a:solidFill>
                                <a:srgbClr val="0000FF"/>
                              </a:solidFill>
                              <a:latin typeface="Cambria Math" panose="02040503050406030204" pitchFamily="18" charset="0"/>
                              <a:ea typeface="+mn-ea"/>
                            </a:rPr>
                          </m:ctrlPr>
                        </m:accPr>
                        <m:e>
                          <m:r>
                            <a:rPr lang="en-US" altLang="zh-CN" sz="2800" b="0" i="1">
                              <a:solidFill>
                                <a:srgbClr val="0000FF"/>
                              </a:solidFill>
                              <a:latin typeface="Cambria Math" panose="02040503050406030204" pitchFamily="18" charset="0"/>
                              <a:ea typeface="+mn-ea"/>
                            </a:rPr>
                            <m:t>𝑘</m:t>
                          </m:r>
                        </m:e>
                      </m:acc>
                    </m:oMath>
                  </m:oMathPara>
                </a14:m>
                <a:endParaRPr lang="zh-CN" altLang="en-US" sz="2800" dirty="0">
                  <a:latin typeface="+mn-lt"/>
                  <a:ea typeface="+mn-ea"/>
                </a:endParaRPr>
              </a:p>
            </p:txBody>
          </p:sp>
        </mc:Choice>
        <mc:Fallback xmlns="">
          <p:sp>
            <p:nvSpPr>
              <p:cNvPr id="16" name="矩形 15"/>
              <p:cNvSpPr>
                <a:spLocks noRot="1" noChangeAspect="1" noMove="1" noResize="1" noEditPoints="1" noAdjustHandles="1" noChangeArrowheads="1" noChangeShapeType="1" noTextEdit="1"/>
              </p:cNvSpPr>
              <p:nvPr/>
            </p:nvSpPr>
            <p:spPr>
              <a:xfrm>
                <a:off x="3079514" y="5461348"/>
                <a:ext cx="3093539" cy="63081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6177521" y="3142682"/>
                <a:ext cx="3016017" cy="6308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𝑥</m:t>
                          </m:r>
                        </m:sub>
                      </m:sSub>
                      <m:acc>
                        <m:accPr>
                          <m:chr m:val="⃑"/>
                          <m:ctrlPr>
                            <a:rPr lang="en-US" altLang="zh-CN" sz="2800" i="1">
                              <a:solidFill>
                                <a:srgbClr val="0000FF"/>
                              </a:solidFill>
                              <a:latin typeface="Cambria Math" panose="02040503050406030204" pitchFamily="18" charset="0"/>
                              <a:ea typeface="+mn-ea"/>
                            </a:rPr>
                          </m:ctrlPr>
                        </m:accPr>
                        <m:e>
                          <m:r>
                            <a:rPr lang="en-US" altLang="zh-CN" sz="2800" b="0" i="1">
                              <a:solidFill>
                                <a:srgbClr val="0000FF"/>
                              </a:solidFill>
                              <a:latin typeface="Cambria Math" panose="02040503050406030204" pitchFamily="18" charset="0"/>
                              <a:ea typeface="+mn-ea"/>
                            </a:rPr>
                            <m:t>𝑖</m:t>
                          </m:r>
                        </m:e>
                      </m:acc>
                      <m:r>
                        <a:rPr lang="en-US" altLang="zh-CN" sz="2800" b="0" i="1">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𝑦</m:t>
                          </m:r>
                        </m:sub>
                      </m:sSub>
                      <m:acc>
                        <m:accPr>
                          <m:chr m:val="⃑"/>
                          <m:ctrlPr>
                            <a:rPr lang="en-US" altLang="zh-CN" sz="2800" i="1">
                              <a:solidFill>
                                <a:srgbClr val="0000FF"/>
                              </a:solidFill>
                              <a:latin typeface="Cambria Math" panose="02040503050406030204" pitchFamily="18" charset="0"/>
                              <a:ea typeface="+mn-ea"/>
                            </a:rPr>
                          </m:ctrlPr>
                        </m:accPr>
                        <m:e>
                          <m:r>
                            <a:rPr lang="en-US" altLang="zh-CN" sz="2800" b="0" i="1">
                              <a:solidFill>
                                <a:srgbClr val="0000FF"/>
                              </a:solidFill>
                              <a:latin typeface="Cambria Math" panose="02040503050406030204" pitchFamily="18" charset="0"/>
                              <a:ea typeface="+mn-ea"/>
                            </a:rPr>
                            <m:t>𝑗</m:t>
                          </m:r>
                        </m:e>
                      </m:acc>
                      <m:r>
                        <a:rPr lang="en-US" altLang="zh-CN" sz="2800" b="0" i="1">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𝑧</m:t>
                          </m:r>
                        </m:sub>
                      </m:sSub>
                      <m:acc>
                        <m:accPr>
                          <m:chr m:val="⃑"/>
                          <m:ctrlPr>
                            <a:rPr lang="en-US" altLang="zh-CN" sz="2800" i="1">
                              <a:solidFill>
                                <a:srgbClr val="0000FF"/>
                              </a:solidFill>
                              <a:latin typeface="Cambria Math" panose="02040503050406030204" pitchFamily="18" charset="0"/>
                              <a:ea typeface="+mn-ea"/>
                            </a:rPr>
                          </m:ctrlPr>
                        </m:accPr>
                        <m:e>
                          <m:r>
                            <a:rPr lang="en-US" altLang="zh-CN" sz="2800" b="0" i="1">
                              <a:solidFill>
                                <a:srgbClr val="0000FF"/>
                              </a:solidFill>
                              <a:latin typeface="Cambria Math" panose="02040503050406030204" pitchFamily="18" charset="0"/>
                              <a:ea typeface="+mn-ea"/>
                            </a:rPr>
                            <m:t>𝑘</m:t>
                          </m:r>
                        </m:e>
                      </m:acc>
                    </m:oMath>
                  </m:oMathPara>
                </a14:m>
                <a:endParaRPr lang="zh-CN" altLang="en-US" sz="2800" dirty="0">
                  <a:latin typeface="+mn-lt"/>
                  <a:ea typeface="+mn-ea"/>
                </a:endParaRPr>
              </a:p>
            </p:txBody>
          </p:sp>
        </mc:Choice>
        <mc:Fallback xmlns="">
          <p:sp>
            <p:nvSpPr>
              <p:cNvPr id="17" name="矩形 16"/>
              <p:cNvSpPr>
                <a:spLocks noRot="1" noChangeAspect="1" noMove="1" noResize="1" noEditPoints="1" noAdjustHandles="1" noChangeArrowheads="1" noChangeShapeType="1" noTextEdit="1"/>
              </p:cNvSpPr>
              <p:nvPr/>
            </p:nvSpPr>
            <p:spPr>
              <a:xfrm>
                <a:off x="6177521" y="3142682"/>
                <a:ext cx="3016017" cy="630814"/>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031217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3492"/>
                                        </p:tgtEl>
                                        <p:attrNameLst>
                                          <p:attrName>style.visibility</p:attrName>
                                        </p:attrNameLst>
                                      </p:cBhvr>
                                      <p:to>
                                        <p:strVal val="visible"/>
                                      </p:to>
                                    </p:set>
                                    <p:animEffect transition="in" filter="wipe(left)">
                                      <p:cBhvr>
                                        <p:cTn id="7" dur="500"/>
                                        <p:tgtEl>
                                          <p:spTgt spid="6349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3499"/>
                                        </p:tgtEl>
                                        <p:attrNameLst>
                                          <p:attrName>style.visibility</p:attrName>
                                        </p:attrNameLst>
                                      </p:cBhvr>
                                      <p:to>
                                        <p:strVal val="visible"/>
                                      </p:to>
                                    </p:set>
                                    <p:animEffect transition="in" filter="wipe(left)">
                                      <p:cBhvr>
                                        <p:cTn id="12" dur="500"/>
                                        <p:tgtEl>
                                          <p:spTgt spid="6349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9" grpId="0"/>
      <p:bldP spid="9" grpId="0"/>
      <p:bldP spid="11" grpId="0"/>
      <p:bldP spid="12" grpId="0"/>
      <p:bldP spid="14" grpId="0"/>
      <p:bldP spid="16" grpId="0"/>
      <p:bldP spid="1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6" name="Text Box 4"/>
          <p:cNvSpPr txBox="1">
            <a:spLocks noChangeArrowheads="1"/>
          </p:cNvSpPr>
          <p:nvPr/>
        </p:nvSpPr>
        <p:spPr bwMode="auto">
          <a:xfrm>
            <a:off x="3138211" y="1463569"/>
            <a:ext cx="53244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在直线运动时，写为：</a:t>
            </a:r>
            <a:r>
              <a:rPr lang="zh-CN" altLang="en-US" sz="2800" dirty="0">
                <a:solidFill>
                  <a:srgbClr val="3333CC"/>
                </a:solidFill>
                <a:latin typeface="+mn-lt"/>
                <a:ea typeface="+mn-ea"/>
              </a:rPr>
              <a:t> </a:t>
            </a:r>
          </a:p>
        </p:txBody>
      </p:sp>
      <p:sp>
        <p:nvSpPr>
          <p:cNvPr id="64520" name="AutoShape 8"/>
          <p:cNvSpPr>
            <a:spLocks/>
          </p:cNvSpPr>
          <p:nvPr/>
        </p:nvSpPr>
        <p:spPr bwMode="auto">
          <a:xfrm>
            <a:off x="3856447" y="2345100"/>
            <a:ext cx="285615" cy="1929327"/>
          </a:xfrm>
          <a:prstGeom prst="leftBrace">
            <a:avLst>
              <a:gd name="adj1" fmla="val 64044"/>
              <a:gd name="adj2" fmla="val 50000"/>
            </a:avLst>
          </a:prstGeom>
          <a:noFill/>
          <a:ln w="317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64521" name="Text Box 9"/>
          <p:cNvSpPr txBox="1">
            <a:spLocks noChangeArrowheads="1"/>
          </p:cNvSpPr>
          <p:nvPr/>
        </p:nvSpPr>
        <p:spPr bwMode="auto">
          <a:xfrm>
            <a:off x="3138211" y="4657862"/>
            <a:ext cx="6324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一维时可把矢量符号去掉 </a:t>
            </a:r>
            <a:r>
              <a:rPr lang="en-US" altLang="zh-CN" sz="2800" dirty="0">
                <a:solidFill>
                  <a:srgbClr val="0000FF"/>
                </a:solidFill>
                <a:latin typeface="+mn-lt"/>
                <a:ea typeface="+mn-ea"/>
              </a:rPr>
              <a:t>:</a:t>
            </a:r>
          </a:p>
        </p:txBody>
      </p:sp>
      <p:sp>
        <p:nvSpPr>
          <p:cNvPr id="64522" name="Text Box 10"/>
          <p:cNvSpPr txBox="1">
            <a:spLocks noChangeArrowheads="1"/>
          </p:cNvSpPr>
          <p:nvPr/>
        </p:nvSpPr>
        <p:spPr bwMode="auto">
          <a:xfrm>
            <a:off x="3138211" y="5288711"/>
            <a:ext cx="81553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mn-lt"/>
                <a:ea typeface="+mn-ea"/>
              </a:rPr>
              <a:t>正号表示与正方向一致，负号表示与正方向相反</a:t>
            </a:r>
          </a:p>
        </p:txBody>
      </p:sp>
      <p:pic>
        <p:nvPicPr>
          <p:cNvPr id="64524" name="Picture 12" descr="N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2484" y="1413239"/>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12" name="矩形 11"/>
              <p:cNvSpPr/>
              <p:nvPr/>
            </p:nvSpPr>
            <p:spPr>
              <a:xfrm>
                <a:off x="4142062" y="2197377"/>
                <a:ext cx="124790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a:solidFill>
                                <a:srgbClr val="0000FF"/>
                              </a:solidFill>
                              <a:latin typeface="Cambria Math" panose="02040503050406030204" pitchFamily="18" charset="0"/>
                              <a:ea typeface="Cambria Math" panose="02040503050406030204" pitchFamily="18" charset="0"/>
                            </a:rPr>
                            <m:t>𝑟</m:t>
                          </m:r>
                        </m:e>
                      </m:acc>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𝑥</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𝑖</m:t>
                          </m:r>
                        </m:e>
                      </m:acc>
                    </m:oMath>
                  </m:oMathPara>
                </a14:m>
                <a:endParaRPr lang="zh-CN" altLang="en-US" sz="2800" dirty="0"/>
              </a:p>
            </p:txBody>
          </p:sp>
        </mc:Choice>
        <mc:Fallback xmlns="">
          <p:sp>
            <p:nvSpPr>
              <p:cNvPr id="12" name="矩形 11"/>
              <p:cNvSpPr>
                <a:spLocks noRot="1" noChangeAspect="1" noMove="1" noResize="1" noEditPoints="1" noAdjustHandles="1" noChangeArrowheads="1" noChangeShapeType="1" noTextEdit="1"/>
              </p:cNvSpPr>
              <p:nvPr/>
            </p:nvSpPr>
            <p:spPr>
              <a:xfrm>
                <a:off x="4142062" y="2197377"/>
                <a:ext cx="1247906"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4142062" y="3020400"/>
                <a:ext cx="141525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mn-ea"/>
                            </a:rPr>
                          </m:ctrlPr>
                        </m:accPr>
                        <m:e>
                          <m:r>
                            <a:rPr lang="en-US" altLang="zh-CN" sz="2800" b="0" i="1" smtClean="0">
                              <a:solidFill>
                                <a:srgbClr val="0000FF"/>
                              </a:solidFill>
                              <a:latin typeface="Cambria Math" panose="02040503050406030204" pitchFamily="18" charset="0"/>
                              <a:ea typeface="+mn-ea"/>
                            </a:rPr>
                            <m:t>𝑣</m:t>
                          </m:r>
                        </m:e>
                      </m:acc>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𝑥</m:t>
                          </m:r>
                        </m:sub>
                      </m:sSub>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𝑖</m:t>
                          </m:r>
                        </m:e>
                      </m:acc>
                    </m:oMath>
                  </m:oMathPara>
                </a14:m>
                <a:endParaRPr lang="zh-CN" altLang="en-US" sz="2800" dirty="0">
                  <a:latin typeface="+mn-lt"/>
                  <a:ea typeface="+mn-ea"/>
                </a:endParaRPr>
              </a:p>
            </p:txBody>
          </p:sp>
        </mc:Choice>
        <mc:Fallback xmlns="">
          <p:sp>
            <p:nvSpPr>
              <p:cNvPr id="14" name="矩形 13"/>
              <p:cNvSpPr>
                <a:spLocks noRot="1" noChangeAspect="1" noMove="1" noResize="1" noEditPoints="1" noAdjustHandles="1" noChangeArrowheads="1" noChangeShapeType="1" noTextEdit="1"/>
              </p:cNvSpPr>
              <p:nvPr/>
            </p:nvSpPr>
            <p:spPr>
              <a:xfrm>
                <a:off x="4142062" y="3020400"/>
                <a:ext cx="1415259"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4142062" y="3906619"/>
                <a:ext cx="1453860" cy="5725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𝑎</m:t>
                          </m:r>
                        </m:e>
                      </m:acc>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𝑎</m:t>
                          </m:r>
                        </m:e>
                        <m:sub>
                          <m:r>
                            <a:rPr lang="en-US" altLang="zh-CN" sz="2800" i="1">
                              <a:solidFill>
                                <a:srgbClr val="0000FF"/>
                              </a:solidFill>
                              <a:latin typeface="Cambria Math" panose="02040503050406030204" pitchFamily="18" charset="0"/>
                            </a:rPr>
                            <m:t>𝑥</m:t>
                          </m:r>
                        </m:sub>
                      </m:sSub>
                      <m:acc>
                        <m:accPr>
                          <m:chr m:val="⃑"/>
                          <m:ctrlPr>
                            <a:rPr lang="en-US" altLang="zh-CN" sz="2800" i="1">
                              <a:solidFill>
                                <a:srgbClr val="0000FF"/>
                              </a:solidFill>
                              <a:latin typeface="Cambria Math" panose="02040503050406030204" pitchFamily="18" charset="0"/>
                              <a:ea typeface="+mn-ea"/>
                            </a:rPr>
                          </m:ctrlPr>
                        </m:accPr>
                        <m:e>
                          <m:r>
                            <a:rPr lang="en-US" altLang="zh-CN" sz="2800" b="0" i="1">
                              <a:solidFill>
                                <a:srgbClr val="0000FF"/>
                              </a:solidFill>
                              <a:latin typeface="Cambria Math" panose="02040503050406030204" pitchFamily="18" charset="0"/>
                              <a:ea typeface="+mn-ea"/>
                            </a:rPr>
                            <m:t>𝑖</m:t>
                          </m:r>
                        </m:e>
                      </m:acc>
                    </m:oMath>
                  </m:oMathPara>
                </a14:m>
                <a:endParaRPr lang="zh-CN" altLang="en-US" sz="2800" dirty="0">
                  <a:latin typeface="+mn-lt"/>
                  <a:ea typeface="+mn-ea"/>
                </a:endParaRPr>
              </a:p>
            </p:txBody>
          </p:sp>
        </mc:Choice>
        <mc:Fallback xmlns="">
          <p:sp>
            <p:nvSpPr>
              <p:cNvPr id="15" name="矩形 14"/>
              <p:cNvSpPr>
                <a:spLocks noRot="1" noChangeAspect="1" noMove="1" noResize="1" noEditPoints="1" noAdjustHandles="1" noChangeArrowheads="1" noChangeShapeType="1" noTextEdit="1"/>
              </p:cNvSpPr>
              <p:nvPr/>
            </p:nvSpPr>
            <p:spPr>
              <a:xfrm>
                <a:off x="4142062" y="3906619"/>
                <a:ext cx="1453860" cy="572529"/>
              </a:xfrm>
              <a:prstGeom prst="rect">
                <a:avLst/>
              </a:prstGeom>
              <a:blipFill>
                <a:blip r:embed="rId5"/>
                <a:stretch>
                  <a:fillRect/>
                </a:stretch>
              </a:blipFill>
            </p:spPr>
            <p:txBody>
              <a:bodyPr/>
              <a:lstStyle/>
              <a:p>
                <a:r>
                  <a:rPr lang="zh-CN" altLang="en-US">
                    <a:noFill/>
                  </a:rPr>
                  <a:t> </a:t>
                </a:r>
              </a:p>
            </p:txBody>
          </p:sp>
        </mc:Fallback>
      </mc:AlternateContent>
      <p:sp>
        <p:nvSpPr>
          <p:cNvPr id="17" name="Rectangle 3"/>
          <p:cNvSpPr>
            <a:spLocks noChangeArrowheads="1"/>
          </p:cNvSpPr>
          <p:nvPr/>
        </p:nvSpPr>
        <p:spPr bwMode="auto">
          <a:xfrm>
            <a:off x="1643472" y="469607"/>
            <a:ext cx="577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0000FF"/>
                </a:solidFill>
                <a:latin typeface="+mn-lt"/>
                <a:ea typeface="微软雅黑" panose="020B0503020204020204" pitchFamily="34" charset="-122"/>
              </a:rPr>
              <a:t>直线运动 </a:t>
            </a:r>
          </a:p>
        </p:txBody>
      </p:sp>
      <mc:AlternateContent xmlns:mc="http://schemas.openxmlformats.org/markup-compatibility/2006" xmlns:a14="http://schemas.microsoft.com/office/drawing/2010/main">
        <mc:Choice Requires="a14">
          <p:sp>
            <p:nvSpPr>
              <p:cNvPr id="18" name="矩形 17"/>
              <p:cNvSpPr/>
              <p:nvPr/>
            </p:nvSpPr>
            <p:spPr>
              <a:xfrm>
                <a:off x="6497709" y="2763865"/>
                <a:ext cx="2177006"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𝑣</m:t>
                      </m:r>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𝑥</m:t>
                          </m:r>
                        </m:sub>
                      </m:sSub>
                      <m:r>
                        <a:rPr lang="en-US" altLang="zh-CN" sz="2800" i="1">
                          <a:solidFill>
                            <a:srgbClr val="0000FF"/>
                          </a:solidFill>
                          <a:latin typeface="Cambria Math" panose="02040503050406030204" pitchFamily="18" charset="0"/>
                          <a:ea typeface="+mn-ea"/>
                        </a:rPr>
                        <m:t>=</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𝑑𝑥</m:t>
                          </m:r>
                        </m:num>
                        <m:den>
                          <m:r>
                            <a:rPr lang="en-US" altLang="zh-CN" sz="2800" i="1">
                              <a:solidFill>
                                <a:srgbClr val="0000FF"/>
                              </a:solidFill>
                              <a:latin typeface="Cambria Math" panose="02040503050406030204" pitchFamily="18" charset="0"/>
                            </a:rPr>
                            <m:t>𝑑𝑡</m:t>
                          </m:r>
                        </m:den>
                      </m:f>
                    </m:oMath>
                  </m:oMathPara>
                </a14:m>
                <a:endParaRPr lang="zh-CN" altLang="en-US" sz="2800" dirty="0">
                  <a:latin typeface="+mn-lt"/>
                  <a:ea typeface="+mn-ea"/>
                </a:endParaRPr>
              </a:p>
            </p:txBody>
          </p:sp>
        </mc:Choice>
        <mc:Fallback xmlns="">
          <p:sp>
            <p:nvSpPr>
              <p:cNvPr id="18" name="矩形 17"/>
              <p:cNvSpPr>
                <a:spLocks noRot="1" noChangeAspect="1" noMove="1" noResize="1" noEditPoints="1" noAdjustHandles="1" noChangeArrowheads="1" noChangeShapeType="1" noTextEdit="1"/>
              </p:cNvSpPr>
              <p:nvPr/>
            </p:nvSpPr>
            <p:spPr>
              <a:xfrm>
                <a:off x="6497709" y="2763865"/>
                <a:ext cx="2177006" cy="91037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6497709" y="3675239"/>
                <a:ext cx="2205924"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𝑎</m:t>
                          </m:r>
                        </m:e>
                        <m:sub>
                          <m:r>
                            <a:rPr lang="en-US" altLang="zh-CN" sz="2800" i="1">
                              <a:solidFill>
                                <a:srgbClr val="0000FF"/>
                              </a:solidFill>
                              <a:latin typeface="Cambria Math" panose="02040503050406030204" pitchFamily="18" charset="0"/>
                            </a:rPr>
                            <m:t>𝑥</m:t>
                          </m:r>
                        </m:sub>
                      </m:sSub>
                      <m:r>
                        <a:rPr lang="en-US" altLang="zh-CN" sz="2800" i="1">
                          <a:solidFill>
                            <a:srgbClr val="0000FF"/>
                          </a:solidFill>
                          <a:latin typeface="Cambria Math" panose="02040503050406030204" pitchFamily="18" charset="0"/>
                          <a:ea typeface="+mn-ea"/>
                        </a:rPr>
                        <m:t>=</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𝑑𝑣</m:t>
                          </m:r>
                        </m:num>
                        <m:den>
                          <m:r>
                            <a:rPr lang="en-US" altLang="zh-CN" sz="2800" i="1">
                              <a:solidFill>
                                <a:srgbClr val="0000FF"/>
                              </a:solidFill>
                              <a:latin typeface="Cambria Math" panose="02040503050406030204" pitchFamily="18" charset="0"/>
                            </a:rPr>
                            <m:t>𝑑𝑡</m:t>
                          </m:r>
                        </m:den>
                      </m:f>
                    </m:oMath>
                  </m:oMathPara>
                </a14:m>
                <a:endParaRPr lang="zh-CN" altLang="en-US" sz="2800" dirty="0">
                  <a:latin typeface="+mn-lt"/>
                  <a:ea typeface="+mn-ea"/>
                </a:endParaRPr>
              </a:p>
            </p:txBody>
          </p:sp>
        </mc:Choice>
        <mc:Fallback xmlns="">
          <p:sp>
            <p:nvSpPr>
              <p:cNvPr id="19" name="矩形 18"/>
              <p:cNvSpPr>
                <a:spLocks noRot="1" noChangeAspect="1" noMove="1" noResize="1" noEditPoints="1" noAdjustHandles="1" noChangeArrowheads="1" noChangeShapeType="1" noTextEdit="1"/>
              </p:cNvSpPr>
              <p:nvPr/>
            </p:nvSpPr>
            <p:spPr>
              <a:xfrm>
                <a:off x="6497709" y="3675239"/>
                <a:ext cx="2205924" cy="910377"/>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234748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4524"/>
                                        </p:tgtEl>
                                        <p:attrNameLst>
                                          <p:attrName>style.visibility</p:attrName>
                                        </p:attrNameLst>
                                      </p:cBhvr>
                                      <p:to>
                                        <p:strVal val="visible"/>
                                      </p:to>
                                    </p:set>
                                    <p:animEffect transition="in" filter="wipe(left)">
                                      <p:cBhvr>
                                        <p:cTn id="7" dur="500"/>
                                        <p:tgtEl>
                                          <p:spTgt spid="6452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4516"/>
                                        </p:tgtEl>
                                        <p:attrNameLst>
                                          <p:attrName>style.visibility</p:attrName>
                                        </p:attrNameLst>
                                      </p:cBhvr>
                                      <p:to>
                                        <p:strVal val="visible"/>
                                      </p:to>
                                    </p:set>
                                    <p:animEffect transition="in" filter="wipe(left)">
                                      <p:cBhvr>
                                        <p:cTn id="12" dur="500"/>
                                        <p:tgtEl>
                                          <p:spTgt spid="645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4520"/>
                                        </p:tgtEl>
                                        <p:attrNameLst>
                                          <p:attrName>style.visibility</p:attrName>
                                        </p:attrNameLst>
                                      </p:cBhvr>
                                      <p:to>
                                        <p:strVal val="visible"/>
                                      </p:to>
                                    </p:set>
                                    <p:animEffect transition="in" filter="wipe(up)">
                                      <p:cBhvr>
                                        <p:cTn id="17" dur="500"/>
                                        <p:tgtEl>
                                          <p:spTgt spid="645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4521"/>
                                        </p:tgtEl>
                                        <p:attrNameLst>
                                          <p:attrName>style.visibility</p:attrName>
                                        </p:attrNameLst>
                                      </p:cBhvr>
                                      <p:to>
                                        <p:strVal val="visible"/>
                                      </p:to>
                                    </p:set>
                                    <p:animEffect transition="in" filter="wipe(left)">
                                      <p:cBhvr>
                                        <p:cTn id="47" dur="500"/>
                                        <p:tgtEl>
                                          <p:spTgt spid="6452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4522"/>
                                        </p:tgtEl>
                                        <p:attrNameLst>
                                          <p:attrName>style.visibility</p:attrName>
                                        </p:attrNameLst>
                                      </p:cBhvr>
                                      <p:to>
                                        <p:strVal val="visible"/>
                                      </p:to>
                                    </p:set>
                                    <p:animEffect transition="in" filter="wipe(left)">
                                      <p:cBhvr>
                                        <p:cTn id="52" dur="500"/>
                                        <p:tgtEl>
                                          <p:spTgt spid="645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6" grpId="0"/>
      <p:bldP spid="64520" grpId="0" animBg="1"/>
      <p:bldP spid="64521" grpId="0"/>
      <p:bldP spid="64522" grpId="0"/>
      <p:bldP spid="12" grpId="0"/>
      <p:bldP spid="14" grpId="0"/>
      <p:bldP spid="15" grpId="0"/>
      <p:bldP spid="18"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1355638" y="2180291"/>
            <a:ext cx="406176" cy="406176"/>
          </a:xfrm>
          <a:prstGeom prst="rect">
            <a:avLst/>
          </a:prstGeom>
        </p:spPr>
      </p:pic>
      <p:pic>
        <p:nvPicPr>
          <p:cNvPr id="3" name="图片 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2166882" y="3103460"/>
            <a:ext cx="406176" cy="406176"/>
          </a:xfrm>
          <a:prstGeom prst="rect">
            <a:avLst/>
          </a:prstGeom>
        </p:spPr>
      </p:pic>
      <p:pic>
        <p:nvPicPr>
          <p:cNvPr id="4" name="图片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2952805" y="3990343"/>
            <a:ext cx="406176" cy="406176"/>
          </a:xfrm>
          <a:prstGeom prst="rect">
            <a:avLst/>
          </a:prstGeom>
        </p:spPr>
      </p:pic>
      <p:pic>
        <p:nvPicPr>
          <p:cNvPr id="5" name="图片 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3730567" y="4879040"/>
            <a:ext cx="406176" cy="406176"/>
          </a:xfrm>
          <a:prstGeom prst="rect">
            <a:avLst/>
          </a:prstGeom>
        </p:spPr>
      </p:pic>
      <p:grpSp>
        <p:nvGrpSpPr>
          <p:cNvPr id="6" name="组合 5"/>
          <p:cNvGrpSpPr/>
          <p:nvPr/>
        </p:nvGrpSpPr>
        <p:grpSpPr>
          <a:xfrm>
            <a:off x="630882" y="510638"/>
            <a:ext cx="1654059" cy="865821"/>
            <a:chOff x="630882" y="510638"/>
            <a:chExt cx="1654059" cy="865821"/>
          </a:xfrm>
        </p:grpSpPr>
        <p:sp>
          <p:nvSpPr>
            <p:cNvPr id="7" name="文本框 6"/>
            <p:cNvSpPr txBox="1"/>
            <p:nvPr/>
          </p:nvSpPr>
          <p:spPr>
            <a:xfrm>
              <a:off x="673794" y="510638"/>
              <a:ext cx="1611147"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目录</a:t>
              </a:r>
            </a:p>
          </p:txBody>
        </p:sp>
        <p:sp>
          <p:nvSpPr>
            <p:cNvPr id="8" name="Freeform 192"/>
            <p:cNvSpPr>
              <a:spLocks noEditPoints="1"/>
            </p:cNvSpPr>
            <p:nvPr/>
          </p:nvSpPr>
          <p:spPr bwMode="auto">
            <a:xfrm>
              <a:off x="630882" y="1146853"/>
              <a:ext cx="1426832" cy="229606"/>
            </a:xfrm>
            <a:custGeom>
              <a:avLst/>
              <a:gdLst>
                <a:gd name="T0" fmla="*/ 460 w 478"/>
                <a:gd name="T1" fmla="*/ 10 h 77"/>
                <a:gd name="T2" fmla="*/ 130 w 478"/>
                <a:gd name="T3" fmla="*/ 3 h 77"/>
                <a:gd name="T4" fmla="*/ 95 w 478"/>
                <a:gd name="T5" fmla="*/ 2 h 77"/>
                <a:gd name="T6" fmla="*/ 5 w 478"/>
                <a:gd name="T7" fmla="*/ 5 h 77"/>
                <a:gd name="T8" fmla="*/ 0 w 478"/>
                <a:gd name="T9" fmla="*/ 9 h 77"/>
                <a:gd name="T10" fmla="*/ 1 w 478"/>
                <a:gd name="T11" fmla="*/ 17 h 77"/>
                <a:gd name="T12" fmla="*/ 2 w 478"/>
                <a:gd name="T13" fmla="*/ 20 h 77"/>
                <a:gd name="T14" fmla="*/ 2 w 478"/>
                <a:gd name="T15" fmla="*/ 25 h 77"/>
                <a:gd name="T16" fmla="*/ 11 w 478"/>
                <a:gd name="T17" fmla="*/ 26 h 77"/>
                <a:gd name="T18" fmla="*/ 14 w 478"/>
                <a:gd name="T19" fmla="*/ 35 h 77"/>
                <a:gd name="T20" fmla="*/ 12 w 478"/>
                <a:gd name="T21" fmla="*/ 40 h 77"/>
                <a:gd name="T22" fmla="*/ 18 w 478"/>
                <a:gd name="T23" fmla="*/ 41 h 77"/>
                <a:gd name="T24" fmla="*/ 20 w 478"/>
                <a:gd name="T25" fmla="*/ 46 h 77"/>
                <a:gd name="T26" fmla="*/ 16 w 478"/>
                <a:gd name="T27" fmla="*/ 49 h 77"/>
                <a:gd name="T28" fmla="*/ 30 w 478"/>
                <a:gd name="T29" fmla="*/ 59 h 77"/>
                <a:gd name="T30" fmla="*/ 17 w 478"/>
                <a:gd name="T31" fmla="*/ 63 h 77"/>
                <a:gd name="T32" fmla="*/ 161 w 478"/>
                <a:gd name="T33" fmla="*/ 76 h 77"/>
                <a:gd name="T34" fmla="*/ 311 w 478"/>
                <a:gd name="T35" fmla="*/ 74 h 77"/>
                <a:gd name="T36" fmla="*/ 401 w 478"/>
                <a:gd name="T37" fmla="*/ 73 h 77"/>
                <a:gd name="T38" fmla="*/ 368 w 478"/>
                <a:gd name="T39" fmla="*/ 70 h 77"/>
                <a:gd name="T40" fmla="*/ 372 w 478"/>
                <a:gd name="T41" fmla="*/ 68 h 77"/>
                <a:gd name="T42" fmla="*/ 372 w 478"/>
                <a:gd name="T43" fmla="*/ 66 h 77"/>
                <a:gd name="T44" fmla="*/ 412 w 478"/>
                <a:gd name="T45" fmla="*/ 66 h 77"/>
                <a:gd name="T46" fmla="*/ 429 w 478"/>
                <a:gd name="T47" fmla="*/ 66 h 77"/>
                <a:gd name="T48" fmla="*/ 415 w 478"/>
                <a:gd name="T49" fmla="*/ 65 h 77"/>
                <a:gd name="T50" fmla="*/ 393 w 478"/>
                <a:gd name="T51" fmla="*/ 64 h 77"/>
                <a:gd name="T52" fmla="*/ 330 w 478"/>
                <a:gd name="T53" fmla="*/ 63 h 77"/>
                <a:gd name="T54" fmla="*/ 378 w 478"/>
                <a:gd name="T55" fmla="*/ 60 h 77"/>
                <a:gd name="T56" fmla="*/ 406 w 478"/>
                <a:gd name="T57" fmla="*/ 60 h 77"/>
                <a:gd name="T58" fmla="*/ 403 w 478"/>
                <a:gd name="T59" fmla="*/ 59 h 77"/>
                <a:gd name="T60" fmla="*/ 399 w 478"/>
                <a:gd name="T61" fmla="*/ 56 h 77"/>
                <a:gd name="T62" fmla="*/ 381 w 478"/>
                <a:gd name="T63" fmla="*/ 54 h 77"/>
                <a:gd name="T64" fmla="*/ 388 w 478"/>
                <a:gd name="T65" fmla="*/ 54 h 77"/>
                <a:gd name="T66" fmla="*/ 367 w 478"/>
                <a:gd name="T67" fmla="*/ 49 h 77"/>
                <a:gd name="T68" fmla="*/ 383 w 478"/>
                <a:gd name="T69" fmla="*/ 49 h 77"/>
                <a:gd name="T70" fmla="*/ 368 w 478"/>
                <a:gd name="T71" fmla="*/ 46 h 77"/>
                <a:gd name="T72" fmla="*/ 400 w 478"/>
                <a:gd name="T73" fmla="*/ 44 h 77"/>
                <a:gd name="T74" fmla="*/ 408 w 478"/>
                <a:gd name="T75" fmla="*/ 42 h 77"/>
                <a:gd name="T76" fmla="*/ 451 w 478"/>
                <a:gd name="T77" fmla="*/ 42 h 77"/>
                <a:gd name="T78" fmla="*/ 373 w 478"/>
                <a:gd name="T79" fmla="*/ 38 h 77"/>
                <a:gd name="T80" fmla="*/ 435 w 478"/>
                <a:gd name="T81" fmla="*/ 34 h 77"/>
                <a:gd name="T82" fmla="*/ 445 w 478"/>
                <a:gd name="T83" fmla="*/ 31 h 77"/>
                <a:gd name="T84" fmla="*/ 449 w 478"/>
                <a:gd name="T85" fmla="*/ 29 h 77"/>
                <a:gd name="T86" fmla="*/ 464 w 478"/>
                <a:gd name="T87" fmla="*/ 25 h 77"/>
                <a:gd name="T88" fmla="*/ 443 w 478"/>
                <a:gd name="T89" fmla="*/ 20 h 77"/>
                <a:gd name="T90" fmla="*/ 455 w 478"/>
                <a:gd name="T91" fmla="*/ 15 h 77"/>
                <a:gd name="T92" fmla="*/ 22 w 478"/>
                <a:gd name="T93" fmla="*/ 46 h 77"/>
                <a:gd name="T94" fmla="*/ 212 w 478"/>
                <a:gd name="T95" fmla="*/ 74 h 77"/>
                <a:gd name="T96" fmla="*/ 234 w 478"/>
                <a:gd name="T97" fmla="*/ 73 h 77"/>
                <a:gd name="T98" fmla="*/ 367 w 478"/>
                <a:gd name="T99" fmla="*/ 70 h 77"/>
                <a:gd name="T100" fmla="*/ 415 w 478"/>
                <a:gd name="T101" fmla="*/ 11 h 77"/>
                <a:gd name="T102" fmla="*/ 422 w 478"/>
                <a:gd name="T103" fmla="*/ 1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8" h="77">
                  <a:moveTo>
                    <a:pt x="478" y="13"/>
                  </a:moveTo>
                  <a:cubicBezTo>
                    <a:pt x="472" y="13"/>
                    <a:pt x="468" y="13"/>
                    <a:pt x="462" y="12"/>
                  </a:cubicBezTo>
                  <a:cubicBezTo>
                    <a:pt x="461" y="11"/>
                    <a:pt x="465" y="12"/>
                    <a:pt x="464" y="11"/>
                  </a:cubicBezTo>
                  <a:cubicBezTo>
                    <a:pt x="434" y="9"/>
                    <a:pt x="403" y="9"/>
                    <a:pt x="373" y="7"/>
                  </a:cubicBezTo>
                  <a:cubicBezTo>
                    <a:pt x="402" y="6"/>
                    <a:pt x="431" y="10"/>
                    <a:pt x="460" y="10"/>
                  </a:cubicBezTo>
                  <a:cubicBezTo>
                    <a:pt x="436" y="6"/>
                    <a:pt x="407" y="7"/>
                    <a:pt x="381" y="5"/>
                  </a:cubicBezTo>
                  <a:cubicBezTo>
                    <a:pt x="288" y="3"/>
                    <a:pt x="288" y="3"/>
                    <a:pt x="288" y="3"/>
                  </a:cubicBezTo>
                  <a:cubicBezTo>
                    <a:pt x="222" y="3"/>
                    <a:pt x="222" y="3"/>
                    <a:pt x="222" y="3"/>
                  </a:cubicBezTo>
                  <a:cubicBezTo>
                    <a:pt x="130" y="4"/>
                    <a:pt x="130" y="4"/>
                    <a:pt x="130" y="4"/>
                  </a:cubicBezTo>
                  <a:cubicBezTo>
                    <a:pt x="130" y="3"/>
                    <a:pt x="130" y="3"/>
                    <a:pt x="130" y="3"/>
                  </a:cubicBezTo>
                  <a:cubicBezTo>
                    <a:pt x="127" y="2"/>
                    <a:pt x="125" y="3"/>
                    <a:pt x="123" y="3"/>
                  </a:cubicBezTo>
                  <a:cubicBezTo>
                    <a:pt x="124" y="3"/>
                    <a:pt x="125" y="3"/>
                    <a:pt x="125" y="4"/>
                  </a:cubicBezTo>
                  <a:cubicBezTo>
                    <a:pt x="122" y="4"/>
                    <a:pt x="118" y="3"/>
                    <a:pt x="115" y="4"/>
                  </a:cubicBezTo>
                  <a:cubicBezTo>
                    <a:pt x="112" y="3"/>
                    <a:pt x="107" y="4"/>
                    <a:pt x="102" y="3"/>
                  </a:cubicBezTo>
                  <a:cubicBezTo>
                    <a:pt x="100" y="2"/>
                    <a:pt x="98" y="2"/>
                    <a:pt x="95" y="2"/>
                  </a:cubicBezTo>
                  <a:cubicBezTo>
                    <a:pt x="70" y="2"/>
                    <a:pt x="50" y="0"/>
                    <a:pt x="24" y="1"/>
                  </a:cubicBezTo>
                  <a:cubicBezTo>
                    <a:pt x="18" y="2"/>
                    <a:pt x="10" y="1"/>
                    <a:pt x="6" y="4"/>
                  </a:cubicBezTo>
                  <a:cubicBezTo>
                    <a:pt x="6" y="5"/>
                    <a:pt x="8" y="5"/>
                    <a:pt x="8" y="5"/>
                  </a:cubicBezTo>
                  <a:cubicBezTo>
                    <a:pt x="7" y="5"/>
                    <a:pt x="6" y="6"/>
                    <a:pt x="5" y="5"/>
                  </a:cubicBezTo>
                  <a:cubicBezTo>
                    <a:pt x="5" y="5"/>
                    <a:pt x="5" y="5"/>
                    <a:pt x="5" y="5"/>
                  </a:cubicBezTo>
                  <a:cubicBezTo>
                    <a:pt x="0" y="6"/>
                    <a:pt x="0" y="6"/>
                    <a:pt x="0" y="6"/>
                  </a:cubicBezTo>
                  <a:cubicBezTo>
                    <a:pt x="2" y="7"/>
                    <a:pt x="2" y="7"/>
                    <a:pt x="2" y="7"/>
                  </a:cubicBezTo>
                  <a:cubicBezTo>
                    <a:pt x="2" y="7"/>
                    <a:pt x="2" y="7"/>
                    <a:pt x="2" y="7"/>
                  </a:cubicBezTo>
                  <a:cubicBezTo>
                    <a:pt x="4" y="8"/>
                    <a:pt x="4" y="8"/>
                    <a:pt x="4" y="8"/>
                  </a:cubicBezTo>
                  <a:cubicBezTo>
                    <a:pt x="3" y="8"/>
                    <a:pt x="1" y="9"/>
                    <a:pt x="0" y="9"/>
                  </a:cubicBezTo>
                  <a:cubicBezTo>
                    <a:pt x="0" y="11"/>
                    <a:pt x="0" y="13"/>
                    <a:pt x="3" y="13"/>
                  </a:cubicBezTo>
                  <a:cubicBezTo>
                    <a:pt x="0" y="13"/>
                    <a:pt x="0" y="13"/>
                    <a:pt x="0" y="13"/>
                  </a:cubicBezTo>
                  <a:cubicBezTo>
                    <a:pt x="0" y="14"/>
                    <a:pt x="0" y="14"/>
                    <a:pt x="0" y="14"/>
                  </a:cubicBezTo>
                  <a:cubicBezTo>
                    <a:pt x="0" y="15"/>
                    <a:pt x="2" y="15"/>
                    <a:pt x="3" y="15"/>
                  </a:cubicBezTo>
                  <a:cubicBezTo>
                    <a:pt x="1" y="17"/>
                    <a:pt x="1" y="17"/>
                    <a:pt x="1" y="17"/>
                  </a:cubicBezTo>
                  <a:cubicBezTo>
                    <a:pt x="2" y="17"/>
                    <a:pt x="2" y="17"/>
                    <a:pt x="2" y="17"/>
                  </a:cubicBezTo>
                  <a:cubicBezTo>
                    <a:pt x="1" y="18"/>
                    <a:pt x="1" y="18"/>
                    <a:pt x="1" y="18"/>
                  </a:cubicBezTo>
                  <a:cubicBezTo>
                    <a:pt x="3" y="18"/>
                    <a:pt x="1" y="19"/>
                    <a:pt x="1" y="19"/>
                  </a:cubicBezTo>
                  <a:cubicBezTo>
                    <a:pt x="4" y="20"/>
                    <a:pt x="4" y="20"/>
                    <a:pt x="4" y="20"/>
                  </a:cubicBezTo>
                  <a:cubicBezTo>
                    <a:pt x="5" y="21"/>
                    <a:pt x="2" y="20"/>
                    <a:pt x="2" y="20"/>
                  </a:cubicBezTo>
                  <a:cubicBezTo>
                    <a:pt x="3" y="21"/>
                    <a:pt x="5" y="21"/>
                    <a:pt x="6" y="21"/>
                  </a:cubicBezTo>
                  <a:cubicBezTo>
                    <a:pt x="5" y="22"/>
                    <a:pt x="3" y="21"/>
                    <a:pt x="1" y="21"/>
                  </a:cubicBezTo>
                  <a:cubicBezTo>
                    <a:pt x="1" y="22"/>
                    <a:pt x="1" y="22"/>
                    <a:pt x="1" y="22"/>
                  </a:cubicBezTo>
                  <a:cubicBezTo>
                    <a:pt x="2" y="24"/>
                    <a:pt x="6" y="24"/>
                    <a:pt x="10" y="24"/>
                  </a:cubicBezTo>
                  <a:cubicBezTo>
                    <a:pt x="7" y="25"/>
                    <a:pt x="5" y="25"/>
                    <a:pt x="2" y="25"/>
                  </a:cubicBezTo>
                  <a:cubicBezTo>
                    <a:pt x="2" y="26"/>
                    <a:pt x="2" y="26"/>
                    <a:pt x="2" y="26"/>
                  </a:cubicBezTo>
                  <a:cubicBezTo>
                    <a:pt x="3" y="27"/>
                    <a:pt x="5" y="26"/>
                    <a:pt x="5" y="27"/>
                  </a:cubicBezTo>
                  <a:cubicBezTo>
                    <a:pt x="10" y="27"/>
                    <a:pt x="10" y="27"/>
                    <a:pt x="10" y="27"/>
                  </a:cubicBezTo>
                  <a:cubicBezTo>
                    <a:pt x="9" y="27"/>
                    <a:pt x="9" y="27"/>
                    <a:pt x="9" y="27"/>
                  </a:cubicBezTo>
                  <a:cubicBezTo>
                    <a:pt x="9" y="26"/>
                    <a:pt x="10" y="26"/>
                    <a:pt x="11" y="26"/>
                  </a:cubicBezTo>
                  <a:cubicBezTo>
                    <a:pt x="15" y="26"/>
                    <a:pt x="12" y="30"/>
                    <a:pt x="14" y="30"/>
                  </a:cubicBezTo>
                  <a:cubicBezTo>
                    <a:pt x="12" y="32"/>
                    <a:pt x="9" y="30"/>
                    <a:pt x="6" y="31"/>
                  </a:cubicBezTo>
                  <a:cubicBezTo>
                    <a:pt x="9" y="32"/>
                    <a:pt x="12" y="31"/>
                    <a:pt x="16" y="31"/>
                  </a:cubicBezTo>
                  <a:cubicBezTo>
                    <a:pt x="17" y="34"/>
                    <a:pt x="17" y="34"/>
                    <a:pt x="17" y="34"/>
                  </a:cubicBezTo>
                  <a:cubicBezTo>
                    <a:pt x="14" y="35"/>
                    <a:pt x="14" y="35"/>
                    <a:pt x="14" y="35"/>
                  </a:cubicBezTo>
                  <a:cubicBezTo>
                    <a:pt x="21" y="35"/>
                    <a:pt x="21" y="35"/>
                    <a:pt x="21" y="35"/>
                  </a:cubicBezTo>
                  <a:cubicBezTo>
                    <a:pt x="22" y="35"/>
                    <a:pt x="23" y="35"/>
                    <a:pt x="23" y="36"/>
                  </a:cubicBezTo>
                  <a:cubicBezTo>
                    <a:pt x="23" y="37"/>
                    <a:pt x="22" y="37"/>
                    <a:pt x="21" y="37"/>
                  </a:cubicBezTo>
                  <a:cubicBezTo>
                    <a:pt x="18" y="41"/>
                    <a:pt x="11" y="37"/>
                    <a:pt x="6" y="38"/>
                  </a:cubicBezTo>
                  <a:cubicBezTo>
                    <a:pt x="7" y="39"/>
                    <a:pt x="10" y="39"/>
                    <a:pt x="12" y="40"/>
                  </a:cubicBezTo>
                  <a:cubicBezTo>
                    <a:pt x="16" y="39"/>
                    <a:pt x="18" y="38"/>
                    <a:pt x="21" y="39"/>
                  </a:cubicBezTo>
                  <a:cubicBezTo>
                    <a:pt x="19" y="40"/>
                    <a:pt x="19" y="40"/>
                    <a:pt x="19" y="40"/>
                  </a:cubicBezTo>
                  <a:cubicBezTo>
                    <a:pt x="20" y="40"/>
                    <a:pt x="20" y="40"/>
                    <a:pt x="20" y="40"/>
                  </a:cubicBezTo>
                  <a:cubicBezTo>
                    <a:pt x="20" y="40"/>
                    <a:pt x="21" y="40"/>
                    <a:pt x="21" y="41"/>
                  </a:cubicBezTo>
                  <a:cubicBezTo>
                    <a:pt x="18" y="41"/>
                    <a:pt x="18" y="41"/>
                    <a:pt x="18" y="41"/>
                  </a:cubicBezTo>
                  <a:cubicBezTo>
                    <a:pt x="19" y="41"/>
                    <a:pt x="19" y="41"/>
                    <a:pt x="19" y="41"/>
                  </a:cubicBezTo>
                  <a:cubicBezTo>
                    <a:pt x="20" y="41"/>
                    <a:pt x="21" y="42"/>
                    <a:pt x="22" y="41"/>
                  </a:cubicBezTo>
                  <a:cubicBezTo>
                    <a:pt x="22" y="43"/>
                    <a:pt x="22" y="43"/>
                    <a:pt x="22" y="43"/>
                  </a:cubicBezTo>
                  <a:cubicBezTo>
                    <a:pt x="20" y="44"/>
                    <a:pt x="22" y="46"/>
                    <a:pt x="19" y="46"/>
                  </a:cubicBezTo>
                  <a:cubicBezTo>
                    <a:pt x="20" y="46"/>
                    <a:pt x="20" y="46"/>
                    <a:pt x="20" y="46"/>
                  </a:cubicBezTo>
                  <a:cubicBezTo>
                    <a:pt x="16" y="47"/>
                    <a:pt x="12" y="44"/>
                    <a:pt x="9" y="46"/>
                  </a:cubicBezTo>
                  <a:cubicBezTo>
                    <a:pt x="13" y="47"/>
                    <a:pt x="19" y="46"/>
                    <a:pt x="23" y="48"/>
                  </a:cubicBezTo>
                  <a:cubicBezTo>
                    <a:pt x="22" y="49"/>
                    <a:pt x="22" y="49"/>
                    <a:pt x="22" y="49"/>
                  </a:cubicBezTo>
                  <a:cubicBezTo>
                    <a:pt x="21" y="48"/>
                    <a:pt x="21" y="48"/>
                    <a:pt x="21" y="48"/>
                  </a:cubicBezTo>
                  <a:cubicBezTo>
                    <a:pt x="19" y="48"/>
                    <a:pt x="17" y="49"/>
                    <a:pt x="16" y="49"/>
                  </a:cubicBezTo>
                  <a:cubicBezTo>
                    <a:pt x="17" y="49"/>
                    <a:pt x="19" y="49"/>
                    <a:pt x="20" y="49"/>
                  </a:cubicBezTo>
                  <a:cubicBezTo>
                    <a:pt x="22" y="50"/>
                    <a:pt x="25" y="51"/>
                    <a:pt x="24" y="53"/>
                  </a:cubicBezTo>
                  <a:cubicBezTo>
                    <a:pt x="19" y="53"/>
                    <a:pt x="19" y="53"/>
                    <a:pt x="19" y="53"/>
                  </a:cubicBezTo>
                  <a:cubicBezTo>
                    <a:pt x="26" y="55"/>
                    <a:pt x="26" y="55"/>
                    <a:pt x="26" y="55"/>
                  </a:cubicBezTo>
                  <a:cubicBezTo>
                    <a:pt x="25" y="57"/>
                    <a:pt x="29" y="58"/>
                    <a:pt x="30" y="59"/>
                  </a:cubicBezTo>
                  <a:cubicBezTo>
                    <a:pt x="29" y="60"/>
                    <a:pt x="27" y="59"/>
                    <a:pt x="26" y="60"/>
                  </a:cubicBezTo>
                  <a:cubicBezTo>
                    <a:pt x="22" y="61"/>
                    <a:pt x="28" y="62"/>
                    <a:pt x="26" y="64"/>
                  </a:cubicBezTo>
                  <a:cubicBezTo>
                    <a:pt x="27" y="64"/>
                    <a:pt x="29" y="64"/>
                    <a:pt x="30" y="65"/>
                  </a:cubicBezTo>
                  <a:cubicBezTo>
                    <a:pt x="30" y="65"/>
                    <a:pt x="29" y="66"/>
                    <a:pt x="29" y="66"/>
                  </a:cubicBezTo>
                  <a:cubicBezTo>
                    <a:pt x="25" y="64"/>
                    <a:pt x="21" y="63"/>
                    <a:pt x="17" y="63"/>
                  </a:cubicBezTo>
                  <a:cubicBezTo>
                    <a:pt x="22" y="66"/>
                    <a:pt x="22" y="66"/>
                    <a:pt x="22" y="66"/>
                  </a:cubicBezTo>
                  <a:cubicBezTo>
                    <a:pt x="30" y="66"/>
                    <a:pt x="36" y="70"/>
                    <a:pt x="44" y="70"/>
                  </a:cubicBezTo>
                  <a:cubicBezTo>
                    <a:pt x="51" y="73"/>
                    <a:pt x="61" y="73"/>
                    <a:pt x="70" y="75"/>
                  </a:cubicBezTo>
                  <a:cubicBezTo>
                    <a:pt x="82" y="75"/>
                    <a:pt x="93" y="77"/>
                    <a:pt x="104" y="77"/>
                  </a:cubicBezTo>
                  <a:cubicBezTo>
                    <a:pt x="123" y="76"/>
                    <a:pt x="142" y="76"/>
                    <a:pt x="161" y="76"/>
                  </a:cubicBezTo>
                  <a:cubicBezTo>
                    <a:pt x="258" y="76"/>
                    <a:pt x="258" y="76"/>
                    <a:pt x="258" y="76"/>
                  </a:cubicBezTo>
                  <a:cubicBezTo>
                    <a:pt x="286" y="75"/>
                    <a:pt x="315" y="77"/>
                    <a:pt x="341" y="75"/>
                  </a:cubicBezTo>
                  <a:cubicBezTo>
                    <a:pt x="336" y="75"/>
                    <a:pt x="331" y="74"/>
                    <a:pt x="326" y="75"/>
                  </a:cubicBezTo>
                  <a:cubicBezTo>
                    <a:pt x="323" y="75"/>
                    <a:pt x="321" y="74"/>
                    <a:pt x="319" y="75"/>
                  </a:cubicBezTo>
                  <a:cubicBezTo>
                    <a:pt x="316" y="75"/>
                    <a:pt x="313" y="75"/>
                    <a:pt x="311" y="74"/>
                  </a:cubicBezTo>
                  <a:cubicBezTo>
                    <a:pt x="280" y="74"/>
                    <a:pt x="280" y="74"/>
                    <a:pt x="280" y="74"/>
                  </a:cubicBezTo>
                  <a:cubicBezTo>
                    <a:pt x="279" y="74"/>
                    <a:pt x="279" y="74"/>
                    <a:pt x="279" y="74"/>
                  </a:cubicBezTo>
                  <a:cubicBezTo>
                    <a:pt x="276" y="74"/>
                    <a:pt x="272" y="75"/>
                    <a:pt x="270" y="74"/>
                  </a:cubicBezTo>
                  <a:cubicBezTo>
                    <a:pt x="271" y="73"/>
                    <a:pt x="271" y="73"/>
                    <a:pt x="271" y="73"/>
                  </a:cubicBezTo>
                  <a:cubicBezTo>
                    <a:pt x="401" y="73"/>
                    <a:pt x="401" y="73"/>
                    <a:pt x="401" y="73"/>
                  </a:cubicBezTo>
                  <a:cubicBezTo>
                    <a:pt x="415" y="72"/>
                    <a:pt x="415" y="72"/>
                    <a:pt x="415" y="72"/>
                  </a:cubicBezTo>
                  <a:cubicBezTo>
                    <a:pt x="384" y="72"/>
                    <a:pt x="352" y="72"/>
                    <a:pt x="320" y="71"/>
                  </a:cubicBezTo>
                  <a:cubicBezTo>
                    <a:pt x="309" y="71"/>
                    <a:pt x="297" y="72"/>
                    <a:pt x="286" y="70"/>
                  </a:cubicBezTo>
                  <a:cubicBezTo>
                    <a:pt x="312" y="70"/>
                    <a:pt x="341" y="71"/>
                    <a:pt x="368" y="70"/>
                  </a:cubicBezTo>
                  <a:cubicBezTo>
                    <a:pt x="368" y="70"/>
                    <a:pt x="368" y="70"/>
                    <a:pt x="368" y="70"/>
                  </a:cubicBezTo>
                  <a:cubicBezTo>
                    <a:pt x="369" y="69"/>
                    <a:pt x="369" y="69"/>
                    <a:pt x="369" y="69"/>
                  </a:cubicBezTo>
                  <a:cubicBezTo>
                    <a:pt x="370" y="70"/>
                    <a:pt x="371" y="69"/>
                    <a:pt x="372" y="69"/>
                  </a:cubicBezTo>
                  <a:cubicBezTo>
                    <a:pt x="376" y="69"/>
                    <a:pt x="383" y="71"/>
                    <a:pt x="387" y="69"/>
                  </a:cubicBezTo>
                  <a:cubicBezTo>
                    <a:pt x="373" y="68"/>
                    <a:pt x="373" y="68"/>
                    <a:pt x="373" y="68"/>
                  </a:cubicBezTo>
                  <a:cubicBezTo>
                    <a:pt x="372" y="68"/>
                    <a:pt x="372" y="68"/>
                    <a:pt x="372" y="68"/>
                  </a:cubicBezTo>
                  <a:cubicBezTo>
                    <a:pt x="374" y="67"/>
                    <a:pt x="374" y="67"/>
                    <a:pt x="374" y="67"/>
                  </a:cubicBezTo>
                  <a:cubicBezTo>
                    <a:pt x="371" y="67"/>
                    <a:pt x="371" y="67"/>
                    <a:pt x="371" y="67"/>
                  </a:cubicBezTo>
                  <a:cubicBezTo>
                    <a:pt x="371" y="67"/>
                    <a:pt x="370" y="67"/>
                    <a:pt x="370" y="66"/>
                  </a:cubicBezTo>
                  <a:cubicBezTo>
                    <a:pt x="371" y="66"/>
                    <a:pt x="373" y="65"/>
                    <a:pt x="374" y="66"/>
                  </a:cubicBezTo>
                  <a:cubicBezTo>
                    <a:pt x="374" y="66"/>
                    <a:pt x="372" y="66"/>
                    <a:pt x="372" y="66"/>
                  </a:cubicBezTo>
                  <a:cubicBezTo>
                    <a:pt x="378" y="66"/>
                    <a:pt x="387" y="67"/>
                    <a:pt x="395" y="67"/>
                  </a:cubicBezTo>
                  <a:cubicBezTo>
                    <a:pt x="394" y="67"/>
                    <a:pt x="394" y="67"/>
                    <a:pt x="394" y="67"/>
                  </a:cubicBezTo>
                  <a:cubicBezTo>
                    <a:pt x="398" y="68"/>
                    <a:pt x="405" y="68"/>
                    <a:pt x="408" y="67"/>
                  </a:cubicBezTo>
                  <a:cubicBezTo>
                    <a:pt x="410" y="66"/>
                    <a:pt x="410" y="67"/>
                    <a:pt x="410" y="67"/>
                  </a:cubicBezTo>
                  <a:cubicBezTo>
                    <a:pt x="412" y="68"/>
                    <a:pt x="411" y="67"/>
                    <a:pt x="412" y="66"/>
                  </a:cubicBezTo>
                  <a:cubicBezTo>
                    <a:pt x="429" y="66"/>
                    <a:pt x="429" y="66"/>
                    <a:pt x="429" y="66"/>
                  </a:cubicBezTo>
                  <a:cubicBezTo>
                    <a:pt x="429" y="67"/>
                    <a:pt x="429" y="67"/>
                    <a:pt x="429" y="67"/>
                  </a:cubicBezTo>
                  <a:cubicBezTo>
                    <a:pt x="424" y="67"/>
                    <a:pt x="419" y="67"/>
                    <a:pt x="414" y="67"/>
                  </a:cubicBezTo>
                  <a:cubicBezTo>
                    <a:pt x="421" y="68"/>
                    <a:pt x="431" y="68"/>
                    <a:pt x="436" y="67"/>
                  </a:cubicBezTo>
                  <a:cubicBezTo>
                    <a:pt x="434" y="67"/>
                    <a:pt x="431" y="67"/>
                    <a:pt x="429" y="66"/>
                  </a:cubicBezTo>
                  <a:cubicBezTo>
                    <a:pt x="440" y="66"/>
                    <a:pt x="453" y="66"/>
                    <a:pt x="465" y="66"/>
                  </a:cubicBezTo>
                  <a:cubicBezTo>
                    <a:pt x="463" y="65"/>
                    <a:pt x="459" y="66"/>
                    <a:pt x="456" y="65"/>
                  </a:cubicBezTo>
                  <a:cubicBezTo>
                    <a:pt x="457" y="65"/>
                    <a:pt x="457" y="65"/>
                    <a:pt x="457" y="65"/>
                  </a:cubicBezTo>
                  <a:cubicBezTo>
                    <a:pt x="455" y="66"/>
                    <a:pt x="453" y="64"/>
                    <a:pt x="451" y="65"/>
                  </a:cubicBezTo>
                  <a:cubicBezTo>
                    <a:pt x="441" y="65"/>
                    <a:pt x="428" y="65"/>
                    <a:pt x="415" y="65"/>
                  </a:cubicBezTo>
                  <a:cubicBezTo>
                    <a:pt x="414" y="64"/>
                    <a:pt x="414" y="64"/>
                    <a:pt x="414" y="64"/>
                  </a:cubicBezTo>
                  <a:cubicBezTo>
                    <a:pt x="413" y="64"/>
                    <a:pt x="413" y="65"/>
                    <a:pt x="411" y="65"/>
                  </a:cubicBezTo>
                  <a:cubicBezTo>
                    <a:pt x="410" y="63"/>
                    <a:pt x="409" y="66"/>
                    <a:pt x="407" y="64"/>
                  </a:cubicBezTo>
                  <a:cubicBezTo>
                    <a:pt x="407" y="64"/>
                    <a:pt x="407" y="64"/>
                    <a:pt x="407" y="64"/>
                  </a:cubicBezTo>
                  <a:cubicBezTo>
                    <a:pt x="403" y="65"/>
                    <a:pt x="397" y="65"/>
                    <a:pt x="393" y="64"/>
                  </a:cubicBezTo>
                  <a:cubicBezTo>
                    <a:pt x="373" y="64"/>
                    <a:pt x="373" y="64"/>
                    <a:pt x="373" y="64"/>
                  </a:cubicBezTo>
                  <a:cubicBezTo>
                    <a:pt x="371" y="65"/>
                    <a:pt x="367" y="65"/>
                    <a:pt x="365" y="64"/>
                  </a:cubicBezTo>
                  <a:cubicBezTo>
                    <a:pt x="367" y="64"/>
                    <a:pt x="367" y="64"/>
                    <a:pt x="367" y="64"/>
                  </a:cubicBezTo>
                  <a:cubicBezTo>
                    <a:pt x="363" y="64"/>
                    <a:pt x="359" y="63"/>
                    <a:pt x="356" y="64"/>
                  </a:cubicBezTo>
                  <a:cubicBezTo>
                    <a:pt x="347" y="64"/>
                    <a:pt x="338" y="65"/>
                    <a:pt x="330" y="63"/>
                  </a:cubicBezTo>
                  <a:cubicBezTo>
                    <a:pt x="344" y="62"/>
                    <a:pt x="354" y="64"/>
                    <a:pt x="368" y="62"/>
                  </a:cubicBezTo>
                  <a:cubicBezTo>
                    <a:pt x="335" y="62"/>
                    <a:pt x="335" y="62"/>
                    <a:pt x="335" y="62"/>
                  </a:cubicBezTo>
                  <a:cubicBezTo>
                    <a:pt x="345" y="61"/>
                    <a:pt x="357" y="61"/>
                    <a:pt x="368" y="61"/>
                  </a:cubicBezTo>
                  <a:cubicBezTo>
                    <a:pt x="369" y="61"/>
                    <a:pt x="369" y="60"/>
                    <a:pt x="370" y="61"/>
                  </a:cubicBezTo>
                  <a:cubicBezTo>
                    <a:pt x="371" y="59"/>
                    <a:pt x="375" y="60"/>
                    <a:pt x="378" y="60"/>
                  </a:cubicBezTo>
                  <a:cubicBezTo>
                    <a:pt x="375" y="61"/>
                    <a:pt x="375" y="61"/>
                    <a:pt x="375" y="61"/>
                  </a:cubicBezTo>
                  <a:cubicBezTo>
                    <a:pt x="382" y="61"/>
                    <a:pt x="391" y="61"/>
                    <a:pt x="399" y="61"/>
                  </a:cubicBezTo>
                  <a:cubicBezTo>
                    <a:pt x="400" y="60"/>
                    <a:pt x="400" y="60"/>
                    <a:pt x="400" y="60"/>
                  </a:cubicBezTo>
                  <a:cubicBezTo>
                    <a:pt x="402" y="59"/>
                    <a:pt x="404" y="61"/>
                    <a:pt x="406" y="60"/>
                  </a:cubicBezTo>
                  <a:cubicBezTo>
                    <a:pt x="406" y="60"/>
                    <a:pt x="406" y="60"/>
                    <a:pt x="406" y="60"/>
                  </a:cubicBezTo>
                  <a:cubicBezTo>
                    <a:pt x="426" y="61"/>
                    <a:pt x="450" y="60"/>
                    <a:pt x="471" y="60"/>
                  </a:cubicBezTo>
                  <a:cubicBezTo>
                    <a:pt x="453" y="59"/>
                    <a:pt x="433" y="59"/>
                    <a:pt x="415" y="59"/>
                  </a:cubicBezTo>
                  <a:cubicBezTo>
                    <a:pt x="415" y="59"/>
                    <a:pt x="415" y="59"/>
                    <a:pt x="415" y="59"/>
                  </a:cubicBezTo>
                  <a:cubicBezTo>
                    <a:pt x="414" y="59"/>
                    <a:pt x="414" y="59"/>
                    <a:pt x="414" y="59"/>
                  </a:cubicBezTo>
                  <a:cubicBezTo>
                    <a:pt x="410" y="57"/>
                    <a:pt x="407" y="61"/>
                    <a:pt x="403" y="59"/>
                  </a:cubicBezTo>
                  <a:cubicBezTo>
                    <a:pt x="396" y="61"/>
                    <a:pt x="390" y="57"/>
                    <a:pt x="383" y="59"/>
                  </a:cubicBezTo>
                  <a:cubicBezTo>
                    <a:pt x="381" y="58"/>
                    <a:pt x="381" y="58"/>
                    <a:pt x="381" y="58"/>
                  </a:cubicBezTo>
                  <a:cubicBezTo>
                    <a:pt x="393" y="57"/>
                    <a:pt x="403" y="59"/>
                    <a:pt x="414" y="58"/>
                  </a:cubicBezTo>
                  <a:cubicBezTo>
                    <a:pt x="404" y="57"/>
                    <a:pt x="404" y="57"/>
                    <a:pt x="404" y="57"/>
                  </a:cubicBezTo>
                  <a:cubicBezTo>
                    <a:pt x="403" y="57"/>
                    <a:pt x="399" y="58"/>
                    <a:pt x="399" y="56"/>
                  </a:cubicBezTo>
                  <a:cubicBezTo>
                    <a:pt x="381" y="55"/>
                    <a:pt x="381" y="55"/>
                    <a:pt x="381" y="55"/>
                  </a:cubicBezTo>
                  <a:cubicBezTo>
                    <a:pt x="380" y="55"/>
                    <a:pt x="379" y="55"/>
                    <a:pt x="379" y="54"/>
                  </a:cubicBezTo>
                  <a:cubicBezTo>
                    <a:pt x="380" y="54"/>
                    <a:pt x="381" y="54"/>
                    <a:pt x="382" y="54"/>
                  </a:cubicBezTo>
                  <a:cubicBezTo>
                    <a:pt x="382" y="54"/>
                    <a:pt x="382" y="54"/>
                    <a:pt x="382" y="54"/>
                  </a:cubicBezTo>
                  <a:cubicBezTo>
                    <a:pt x="382" y="54"/>
                    <a:pt x="381" y="54"/>
                    <a:pt x="381" y="54"/>
                  </a:cubicBezTo>
                  <a:cubicBezTo>
                    <a:pt x="383" y="54"/>
                    <a:pt x="383" y="54"/>
                    <a:pt x="383" y="54"/>
                  </a:cubicBezTo>
                  <a:cubicBezTo>
                    <a:pt x="383" y="54"/>
                    <a:pt x="383" y="54"/>
                    <a:pt x="382" y="54"/>
                  </a:cubicBezTo>
                  <a:cubicBezTo>
                    <a:pt x="383" y="54"/>
                    <a:pt x="383" y="54"/>
                    <a:pt x="383" y="54"/>
                  </a:cubicBezTo>
                  <a:cubicBezTo>
                    <a:pt x="384" y="54"/>
                    <a:pt x="387" y="53"/>
                    <a:pt x="388" y="54"/>
                  </a:cubicBezTo>
                  <a:cubicBezTo>
                    <a:pt x="388" y="54"/>
                    <a:pt x="388" y="54"/>
                    <a:pt x="388" y="54"/>
                  </a:cubicBezTo>
                  <a:cubicBezTo>
                    <a:pt x="426" y="54"/>
                    <a:pt x="426" y="54"/>
                    <a:pt x="426" y="54"/>
                  </a:cubicBezTo>
                  <a:cubicBezTo>
                    <a:pt x="425" y="53"/>
                    <a:pt x="425" y="53"/>
                    <a:pt x="425" y="53"/>
                  </a:cubicBezTo>
                  <a:cubicBezTo>
                    <a:pt x="407" y="52"/>
                    <a:pt x="386" y="52"/>
                    <a:pt x="368" y="51"/>
                  </a:cubicBezTo>
                  <a:cubicBezTo>
                    <a:pt x="366" y="51"/>
                    <a:pt x="360" y="51"/>
                    <a:pt x="362" y="49"/>
                  </a:cubicBezTo>
                  <a:cubicBezTo>
                    <a:pt x="364" y="50"/>
                    <a:pt x="365" y="48"/>
                    <a:pt x="367" y="49"/>
                  </a:cubicBezTo>
                  <a:cubicBezTo>
                    <a:pt x="366" y="49"/>
                    <a:pt x="366" y="49"/>
                    <a:pt x="366" y="49"/>
                  </a:cubicBezTo>
                  <a:cubicBezTo>
                    <a:pt x="367" y="49"/>
                    <a:pt x="367" y="49"/>
                    <a:pt x="367" y="49"/>
                  </a:cubicBezTo>
                  <a:cubicBezTo>
                    <a:pt x="367" y="49"/>
                    <a:pt x="367" y="49"/>
                    <a:pt x="367" y="49"/>
                  </a:cubicBezTo>
                  <a:cubicBezTo>
                    <a:pt x="368" y="49"/>
                    <a:pt x="368" y="49"/>
                    <a:pt x="368" y="49"/>
                  </a:cubicBezTo>
                  <a:cubicBezTo>
                    <a:pt x="383" y="49"/>
                    <a:pt x="383" y="49"/>
                    <a:pt x="383" y="49"/>
                  </a:cubicBezTo>
                  <a:cubicBezTo>
                    <a:pt x="387" y="48"/>
                    <a:pt x="387" y="48"/>
                    <a:pt x="387" y="48"/>
                  </a:cubicBezTo>
                  <a:cubicBezTo>
                    <a:pt x="381" y="48"/>
                    <a:pt x="375" y="48"/>
                    <a:pt x="369" y="48"/>
                  </a:cubicBezTo>
                  <a:cubicBezTo>
                    <a:pt x="368" y="47"/>
                    <a:pt x="368" y="47"/>
                    <a:pt x="368" y="47"/>
                  </a:cubicBezTo>
                  <a:cubicBezTo>
                    <a:pt x="372" y="46"/>
                    <a:pt x="378" y="47"/>
                    <a:pt x="381" y="46"/>
                  </a:cubicBezTo>
                  <a:cubicBezTo>
                    <a:pt x="376" y="45"/>
                    <a:pt x="373" y="46"/>
                    <a:pt x="368" y="46"/>
                  </a:cubicBezTo>
                  <a:cubicBezTo>
                    <a:pt x="368" y="45"/>
                    <a:pt x="368" y="45"/>
                    <a:pt x="368" y="45"/>
                  </a:cubicBezTo>
                  <a:cubicBezTo>
                    <a:pt x="368" y="45"/>
                    <a:pt x="369" y="45"/>
                    <a:pt x="370" y="45"/>
                  </a:cubicBezTo>
                  <a:cubicBezTo>
                    <a:pt x="372" y="43"/>
                    <a:pt x="375" y="44"/>
                    <a:pt x="378" y="44"/>
                  </a:cubicBezTo>
                  <a:cubicBezTo>
                    <a:pt x="382" y="44"/>
                    <a:pt x="385" y="44"/>
                    <a:pt x="388" y="44"/>
                  </a:cubicBezTo>
                  <a:cubicBezTo>
                    <a:pt x="391" y="43"/>
                    <a:pt x="397" y="44"/>
                    <a:pt x="400" y="44"/>
                  </a:cubicBezTo>
                  <a:cubicBezTo>
                    <a:pt x="400" y="44"/>
                    <a:pt x="399" y="44"/>
                    <a:pt x="399" y="44"/>
                  </a:cubicBezTo>
                  <a:cubicBezTo>
                    <a:pt x="400" y="43"/>
                    <a:pt x="400" y="42"/>
                    <a:pt x="402" y="42"/>
                  </a:cubicBezTo>
                  <a:cubicBezTo>
                    <a:pt x="403" y="42"/>
                    <a:pt x="404" y="42"/>
                    <a:pt x="404" y="43"/>
                  </a:cubicBezTo>
                  <a:cubicBezTo>
                    <a:pt x="405" y="43"/>
                    <a:pt x="407" y="43"/>
                    <a:pt x="408" y="43"/>
                  </a:cubicBezTo>
                  <a:cubicBezTo>
                    <a:pt x="408" y="42"/>
                    <a:pt x="408" y="42"/>
                    <a:pt x="408" y="42"/>
                  </a:cubicBezTo>
                  <a:cubicBezTo>
                    <a:pt x="409" y="43"/>
                    <a:pt x="411" y="42"/>
                    <a:pt x="412" y="43"/>
                  </a:cubicBezTo>
                  <a:cubicBezTo>
                    <a:pt x="412" y="43"/>
                    <a:pt x="412" y="43"/>
                    <a:pt x="412" y="43"/>
                  </a:cubicBezTo>
                  <a:cubicBezTo>
                    <a:pt x="419" y="43"/>
                    <a:pt x="428" y="44"/>
                    <a:pt x="435" y="43"/>
                  </a:cubicBezTo>
                  <a:cubicBezTo>
                    <a:pt x="437" y="43"/>
                    <a:pt x="445" y="43"/>
                    <a:pt x="450" y="43"/>
                  </a:cubicBezTo>
                  <a:cubicBezTo>
                    <a:pt x="451" y="42"/>
                    <a:pt x="451" y="42"/>
                    <a:pt x="451" y="42"/>
                  </a:cubicBezTo>
                  <a:cubicBezTo>
                    <a:pt x="435" y="42"/>
                    <a:pt x="435" y="42"/>
                    <a:pt x="435" y="42"/>
                  </a:cubicBezTo>
                  <a:cubicBezTo>
                    <a:pt x="434" y="42"/>
                    <a:pt x="434" y="42"/>
                    <a:pt x="434" y="42"/>
                  </a:cubicBezTo>
                  <a:cubicBezTo>
                    <a:pt x="424" y="42"/>
                    <a:pt x="424" y="42"/>
                    <a:pt x="424" y="42"/>
                  </a:cubicBezTo>
                  <a:cubicBezTo>
                    <a:pt x="414" y="40"/>
                    <a:pt x="402" y="40"/>
                    <a:pt x="391" y="40"/>
                  </a:cubicBezTo>
                  <a:cubicBezTo>
                    <a:pt x="385" y="39"/>
                    <a:pt x="379" y="39"/>
                    <a:pt x="373" y="38"/>
                  </a:cubicBezTo>
                  <a:cubicBezTo>
                    <a:pt x="380" y="36"/>
                    <a:pt x="388" y="37"/>
                    <a:pt x="396" y="36"/>
                  </a:cubicBezTo>
                  <a:cubicBezTo>
                    <a:pt x="390" y="35"/>
                    <a:pt x="382" y="36"/>
                    <a:pt x="376" y="35"/>
                  </a:cubicBezTo>
                  <a:cubicBezTo>
                    <a:pt x="402" y="35"/>
                    <a:pt x="431" y="37"/>
                    <a:pt x="459" y="36"/>
                  </a:cubicBezTo>
                  <a:cubicBezTo>
                    <a:pt x="460" y="35"/>
                    <a:pt x="460" y="35"/>
                    <a:pt x="460" y="35"/>
                  </a:cubicBezTo>
                  <a:cubicBezTo>
                    <a:pt x="452" y="34"/>
                    <a:pt x="443" y="35"/>
                    <a:pt x="435" y="34"/>
                  </a:cubicBezTo>
                  <a:cubicBezTo>
                    <a:pt x="435" y="33"/>
                    <a:pt x="435" y="33"/>
                    <a:pt x="435" y="33"/>
                  </a:cubicBezTo>
                  <a:cubicBezTo>
                    <a:pt x="445" y="33"/>
                    <a:pt x="445" y="33"/>
                    <a:pt x="445" y="33"/>
                  </a:cubicBezTo>
                  <a:cubicBezTo>
                    <a:pt x="429" y="32"/>
                    <a:pt x="414" y="31"/>
                    <a:pt x="397" y="32"/>
                  </a:cubicBezTo>
                  <a:cubicBezTo>
                    <a:pt x="395" y="31"/>
                    <a:pt x="393" y="31"/>
                    <a:pt x="391" y="30"/>
                  </a:cubicBezTo>
                  <a:cubicBezTo>
                    <a:pt x="410" y="30"/>
                    <a:pt x="428" y="32"/>
                    <a:pt x="445" y="31"/>
                  </a:cubicBezTo>
                  <a:cubicBezTo>
                    <a:pt x="439" y="31"/>
                    <a:pt x="434" y="30"/>
                    <a:pt x="428" y="30"/>
                  </a:cubicBezTo>
                  <a:cubicBezTo>
                    <a:pt x="426" y="30"/>
                    <a:pt x="426" y="30"/>
                    <a:pt x="426" y="30"/>
                  </a:cubicBezTo>
                  <a:cubicBezTo>
                    <a:pt x="428" y="29"/>
                    <a:pt x="428" y="29"/>
                    <a:pt x="428" y="29"/>
                  </a:cubicBezTo>
                  <a:cubicBezTo>
                    <a:pt x="449" y="29"/>
                    <a:pt x="449" y="29"/>
                    <a:pt x="449" y="29"/>
                  </a:cubicBezTo>
                  <a:cubicBezTo>
                    <a:pt x="449" y="29"/>
                    <a:pt x="449" y="29"/>
                    <a:pt x="449" y="29"/>
                  </a:cubicBezTo>
                  <a:cubicBezTo>
                    <a:pt x="432" y="28"/>
                    <a:pt x="415" y="28"/>
                    <a:pt x="398" y="27"/>
                  </a:cubicBezTo>
                  <a:cubicBezTo>
                    <a:pt x="399" y="26"/>
                    <a:pt x="399" y="26"/>
                    <a:pt x="399" y="26"/>
                  </a:cubicBezTo>
                  <a:cubicBezTo>
                    <a:pt x="417" y="24"/>
                    <a:pt x="432" y="30"/>
                    <a:pt x="449" y="27"/>
                  </a:cubicBezTo>
                  <a:cubicBezTo>
                    <a:pt x="444" y="26"/>
                    <a:pt x="440" y="27"/>
                    <a:pt x="436" y="26"/>
                  </a:cubicBezTo>
                  <a:cubicBezTo>
                    <a:pt x="445" y="26"/>
                    <a:pt x="455" y="25"/>
                    <a:pt x="464" y="25"/>
                  </a:cubicBezTo>
                  <a:cubicBezTo>
                    <a:pt x="463" y="23"/>
                    <a:pt x="471" y="25"/>
                    <a:pt x="474" y="23"/>
                  </a:cubicBezTo>
                  <a:cubicBezTo>
                    <a:pt x="461" y="23"/>
                    <a:pt x="447" y="23"/>
                    <a:pt x="435" y="22"/>
                  </a:cubicBezTo>
                  <a:cubicBezTo>
                    <a:pt x="438" y="21"/>
                    <a:pt x="441" y="21"/>
                    <a:pt x="444" y="21"/>
                  </a:cubicBezTo>
                  <a:cubicBezTo>
                    <a:pt x="443" y="21"/>
                    <a:pt x="443" y="21"/>
                    <a:pt x="443" y="20"/>
                  </a:cubicBezTo>
                  <a:cubicBezTo>
                    <a:pt x="443" y="20"/>
                    <a:pt x="443" y="20"/>
                    <a:pt x="443" y="20"/>
                  </a:cubicBezTo>
                  <a:cubicBezTo>
                    <a:pt x="452" y="20"/>
                    <a:pt x="460" y="21"/>
                    <a:pt x="468" y="19"/>
                  </a:cubicBezTo>
                  <a:cubicBezTo>
                    <a:pt x="464" y="19"/>
                    <a:pt x="460" y="19"/>
                    <a:pt x="457" y="18"/>
                  </a:cubicBezTo>
                  <a:cubicBezTo>
                    <a:pt x="457" y="18"/>
                    <a:pt x="458" y="17"/>
                    <a:pt x="458" y="17"/>
                  </a:cubicBezTo>
                  <a:cubicBezTo>
                    <a:pt x="457" y="17"/>
                    <a:pt x="455" y="17"/>
                    <a:pt x="454" y="16"/>
                  </a:cubicBezTo>
                  <a:cubicBezTo>
                    <a:pt x="455" y="15"/>
                    <a:pt x="455" y="15"/>
                    <a:pt x="455" y="15"/>
                  </a:cubicBezTo>
                  <a:cubicBezTo>
                    <a:pt x="459" y="17"/>
                    <a:pt x="463" y="15"/>
                    <a:pt x="467" y="15"/>
                  </a:cubicBezTo>
                  <a:cubicBezTo>
                    <a:pt x="446" y="13"/>
                    <a:pt x="446" y="13"/>
                    <a:pt x="446" y="13"/>
                  </a:cubicBezTo>
                  <a:cubicBezTo>
                    <a:pt x="457" y="13"/>
                    <a:pt x="467" y="13"/>
                    <a:pt x="478" y="13"/>
                  </a:cubicBezTo>
                  <a:close/>
                  <a:moveTo>
                    <a:pt x="20" y="46"/>
                  </a:moveTo>
                  <a:cubicBezTo>
                    <a:pt x="22" y="46"/>
                    <a:pt x="22" y="46"/>
                    <a:pt x="22" y="46"/>
                  </a:cubicBezTo>
                  <a:cubicBezTo>
                    <a:pt x="22" y="46"/>
                    <a:pt x="22" y="46"/>
                    <a:pt x="22" y="46"/>
                  </a:cubicBezTo>
                  <a:lnTo>
                    <a:pt x="20" y="46"/>
                  </a:lnTo>
                  <a:close/>
                  <a:moveTo>
                    <a:pt x="224" y="74"/>
                  </a:moveTo>
                  <a:cubicBezTo>
                    <a:pt x="214" y="74"/>
                    <a:pt x="214" y="74"/>
                    <a:pt x="214" y="74"/>
                  </a:cubicBezTo>
                  <a:cubicBezTo>
                    <a:pt x="213" y="74"/>
                    <a:pt x="213" y="74"/>
                    <a:pt x="212" y="74"/>
                  </a:cubicBezTo>
                  <a:cubicBezTo>
                    <a:pt x="214" y="74"/>
                    <a:pt x="214" y="74"/>
                    <a:pt x="214" y="74"/>
                  </a:cubicBezTo>
                  <a:cubicBezTo>
                    <a:pt x="216" y="74"/>
                    <a:pt x="217" y="73"/>
                    <a:pt x="218" y="73"/>
                  </a:cubicBezTo>
                  <a:cubicBezTo>
                    <a:pt x="234" y="73"/>
                    <a:pt x="234" y="73"/>
                    <a:pt x="234" y="73"/>
                  </a:cubicBezTo>
                  <a:cubicBezTo>
                    <a:pt x="234" y="73"/>
                    <a:pt x="234" y="73"/>
                    <a:pt x="235" y="73"/>
                  </a:cubicBezTo>
                  <a:cubicBezTo>
                    <a:pt x="234" y="73"/>
                    <a:pt x="234" y="73"/>
                    <a:pt x="234" y="73"/>
                  </a:cubicBezTo>
                  <a:cubicBezTo>
                    <a:pt x="230" y="73"/>
                    <a:pt x="227" y="73"/>
                    <a:pt x="224" y="74"/>
                  </a:cubicBezTo>
                  <a:close/>
                  <a:moveTo>
                    <a:pt x="380" y="69"/>
                  </a:moveTo>
                  <a:cubicBezTo>
                    <a:pt x="379" y="69"/>
                    <a:pt x="378" y="69"/>
                    <a:pt x="377" y="69"/>
                  </a:cubicBezTo>
                  <a:cubicBezTo>
                    <a:pt x="377" y="69"/>
                    <a:pt x="379" y="69"/>
                    <a:pt x="380" y="69"/>
                  </a:cubicBezTo>
                  <a:close/>
                  <a:moveTo>
                    <a:pt x="367" y="70"/>
                  </a:moveTo>
                  <a:cubicBezTo>
                    <a:pt x="364" y="70"/>
                    <a:pt x="364" y="70"/>
                    <a:pt x="364" y="70"/>
                  </a:cubicBezTo>
                  <a:cubicBezTo>
                    <a:pt x="364" y="70"/>
                    <a:pt x="364" y="70"/>
                    <a:pt x="364" y="70"/>
                  </a:cubicBezTo>
                  <a:cubicBezTo>
                    <a:pt x="364" y="70"/>
                    <a:pt x="364" y="70"/>
                    <a:pt x="364" y="70"/>
                  </a:cubicBezTo>
                  <a:cubicBezTo>
                    <a:pt x="365" y="70"/>
                    <a:pt x="366" y="69"/>
                    <a:pt x="367" y="70"/>
                  </a:cubicBezTo>
                  <a:close/>
                  <a:moveTo>
                    <a:pt x="415" y="11"/>
                  </a:moveTo>
                  <a:cubicBezTo>
                    <a:pt x="410" y="11"/>
                    <a:pt x="410" y="11"/>
                    <a:pt x="410" y="11"/>
                  </a:cubicBezTo>
                  <a:cubicBezTo>
                    <a:pt x="411" y="11"/>
                    <a:pt x="413" y="11"/>
                    <a:pt x="415" y="11"/>
                  </a:cubicBezTo>
                  <a:cubicBezTo>
                    <a:pt x="419" y="11"/>
                    <a:pt x="419" y="11"/>
                    <a:pt x="419" y="11"/>
                  </a:cubicBezTo>
                  <a:cubicBezTo>
                    <a:pt x="417" y="12"/>
                    <a:pt x="416" y="11"/>
                    <a:pt x="415" y="11"/>
                  </a:cubicBezTo>
                  <a:close/>
                  <a:moveTo>
                    <a:pt x="422" y="12"/>
                  </a:moveTo>
                  <a:cubicBezTo>
                    <a:pt x="428" y="12"/>
                    <a:pt x="433" y="12"/>
                    <a:pt x="439" y="13"/>
                  </a:cubicBezTo>
                  <a:cubicBezTo>
                    <a:pt x="433" y="12"/>
                    <a:pt x="428" y="12"/>
                    <a:pt x="422" y="12"/>
                  </a:cubicBezTo>
                  <a:close/>
                </a:path>
              </a:pathLst>
            </a:custGeom>
            <a:solidFill>
              <a:srgbClr val="D32F2F"/>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 name="组合 8"/>
          <p:cNvGrpSpPr/>
          <p:nvPr/>
        </p:nvGrpSpPr>
        <p:grpSpPr>
          <a:xfrm>
            <a:off x="1968160" y="1961766"/>
            <a:ext cx="4864399" cy="677256"/>
            <a:chOff x="1968160" y="1961766"/>
            <a:chExt cx="4864399" cy="677256"/>
          </a:xfrm>
        </p:grpSpPr>
        <p:sp>
          <p:nvSpPr>
            <p:cNvPr id="10" name="文本框 9"/>
            <p:cNvSpPr txBox="1"/>
            <p:nvPr/>
          </p:nvSpPr>
          <p:spPr>
            <a:xfrm>
              <a:off x="1968160" y="1961766"/>
              <a:ext cx="4864399"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参照系和坐标系 质点</a:t>
              </a:r>
            </a:p>
          </p:txBody>
        </p:sp>
        <p:sp>
          <p:nvSpPr>
            <p:cNvPr id="11" name="Freeform 304"/>
            <p:cNvSpPr>
              <a:spLocks noEditPoints="1"/>
            </p:cNvSpPr>
            <p:nvPr/>
          </p:nvSpPr>
          <p:spPr bwMode="auto">
            <a:xfrm>
              <a:off x="2104635" y="2458047"/>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2" name="组合 11"/>
          <p:cNvGrpSpPr/>
          <p:nvPr/>
        </p:nvGrpSpPr>
        <p:grpSpPr>
          <a:xfrm>
            <a:off x="2779404" y="2914080"/>
            <a:ext cx="6409020" cy="640991"/>
            <a:chOff x="2715904" y="3066480"/>
            <a:chExt cx="6409020" cy="640991"/>
          </a:xfrm>
        </p:grpSpPr>
        <p:sp>
          <p:nvSpPr>
            <p:cNvPr id="13" name="文本框 12"/>
            <p:cNvSpPr txBox="1"/>
            <p:nvPr/>
          </p:nvSpPr>
          <p:spPr>
            <a:xfrm>
              <a:off x="2715904" y="3066480"/>
              <a:ext cx="6409020"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位置矢量 运动方程</a:t>
              </a:r>
            </a:p>
          </p:txBody>
        </p:sp>
        <p:sp>
          <p:nvSpPr>
            <p:cNvPr id="14" name="Freeform 304"/>
            <p:cNvSpPr>
              <a:spLocks noEditPoints="1"/>
            </p:cNvSpPr>
            <p:nvPr/>
          </p:nvSpPr>
          <p:spPr bwMode="auto">
            <a:xfrm>
              <a:off x="2822528" y="3526496"/>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5" name="组合 14"/>
          <p:cNvGrpSpPr/>
          <p:nvPr/>
        </p:nvGrpSpPr>
        <p:grpSpPr>
          <a:xfrm>
            <a:off x="3565327" y="3815594"/>
            <a:ext cx="3753135" cy="639107"/>
            <a:chOff x="3844727" y="4171194"/>
            <a:chExt cx="3753135" cy="639107"/>
          </a:xfrm>
        </p:grpSpPr>
        <p:sp>
          <p:nvSpPr>
            <p:cNvPr id="16" name="文本框 15"/>
            <p:cNvSpPr txBox="1"/>
            <p:nvPr/>
          </p:nvSpPr>
          <p:spPr>
            <a:xfrm>
              <a:off x="3844727" y="4171194"/>
              <a:ext cx="3753135"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速度</a:t>
              </a:r>
            </a:p>
          </p:txBody>
        </p:sp>
        <p:sp>
          <p:nvSpPr>
            <p:cNvPr id="17" name="Freeform 304"/>
            <p:cNvSpPr>
              <a:spLocks noEditPoints="1"/>
            </p:cNvSpPr>
            <p:nvPr/>
          </p:nvSpPr>
          <p:spPr bwMode="auto">
            <a:xfrm>
              <a:off x="3996241" y="4629326"/>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8" name="组合 17"/>
          <p:cNvGrpSpPr/>
          <p:nvPr/>
        </p:nvGrpSpPr>
        <p:grpSpPr>
          <a:xfrm>
            <a:off x="4343089" y="4704406"/>
            <a:ext cx="5778432" cy="639154"/>
            <a:chOff x="5371789" y="5275906"/>
            <a:chExt cx="5778432" cy="639154"/>
          </a:xfrm>
        </p:grpSpPr>
        <p:sp>
          <p:nvSpPr>
            <p:cNvPr id="19" name="文本框 18"/>
            <p:cNvSpPr txBox="1"/>
            <p:nvPr/>
          </p:nvSpPr>
          <p:spPr>
            <a:xfrm>
              <a:off x="5371789" y="5275906"/>
              <a:ext cx="5778432"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加速度</a:t>
              </a:r>
            </a:p>
          </p:txBody>
        </p:sp>
        <p:sp>
          <p:nvSpPr>
            <p:cNvPr id="20" name="Freeform 304"/>
            <p:cNvSpPr>
              <a:spLocks noEditPoints="1"/>
            </p:cNvSpPr>
            <p:nvPr/>
          </p:nvSpPr>
          <p:spPr bwMode="auto">
            <a:xfrm>
              <a:off x="5537506" y="5734085"/>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3" name="图片 2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4465158" y="5691118"/>
            <a:ext cx="406176" cy="406176"/>
          </a:xfrm>
          <a:prstGeom prst="rect">
            <a:avLst/>
          </a:prstGeom>
        </p:spPr>
      </p:pic>
      <p:grpSp>
        <p:nvGrpSpPr>
          <p:cNvPr id="24" name="组合 23"/>
          <p:cNvGrpSpPr/>
          <p:nvPr/>
        </p:nvGrpSpPr>
        <p:grpSpPr>
          <a:xfrm>
            <a:off x="5077680" y="5516484"/>
            <a:ext cx="5778432" cy="639154"/>
            <a:chOff x="5371789" y="5275906"/>
            <a:chExt cx="5778432" cy="639154"/>
          </a:xfrm>
        </p:grpSpPr>
        <p:sp>
          <p:nvSpPr>
            <p:cNvPr id="25" name="文本框 24"/>
            <p:cNvSpPr txBox="1"/>
            <p:nvPr/>
          </p:nvSpPr>
          <p:spPr>
            <a:xfrm>
              <a:off x="5371789" y="5275906"/>
              <a:ext cx="5778432"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牛顿运动定律</a:t>
              </a:r>
            </a:p>
          </p:txBody>
        </p:sp>
        <p:sp>
          <p:nvSpPr>
            <p:cNvPr id="26" name="Freeform 304"/>
            <p:cNvSpPr>
              <a:spLocks noEditPoints="1"/>
            </p:cNvSpPr>
            <p:nvPr/>
          </p:nvSpPr>
          <p:spPr bwMode="auto">
            <a:xfrm>
              <a:off x="5537506" y="5734085"/>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505284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entr" presetSubtype="0" fill="hold" nodeType="withEffect">
                                  <p:stCondLst>
                                    <p:cond delay="5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anim calcmode="lin" valueType="num">
                                      <p:cBhvr>
                                        <p:cTn id="11" dur="500" fill="hold"/>
                                        <p:tgtEl>
                                          <p:spTgt spid="2"/>
                                        </p:tgtEl>
                                        <p:attrNameLst>
                                          <p:attrName>ppt_x</p:attrName>
                                        </p:attrNameLst>
                                      </p:cBhvr>
                                      <p:tavLst>
                                        <p:tav tm="0">
                                          <p:val>
                                            <p:strVal val="#ppt_x"/>
                                          </p:val>
                                        </p:tav>
                                        <p:tav tm="100000">
                                          <p:val>
                                            <p:strVal val="#ppt_x"/>
                                          </p:val>
                                        </p:tav>
                                      </p:tavLst>
                                    </p:anim>
                                    <p:anim calcmode="lin" valueType="num">
                                      <p:cBhvr>
                                        <p:cTn id="12" dur="500" fill="hold"/>
                                        <p:tgtEl>
                                          <p:spTgt spid="2"/>
                                        </p:tgtEl>
                                        <p:attrNameLst>
                                          <p:attrName>ppt_y</p:attrName>
                                        </p:attrNameLst>
                                      </p:cBhvr>
                                      <p:tavLst>
                                        <p:tav tm="0">
                                          <p:val>
                                            <p:strVal val="#ppt_y+.1"/>
                                          </p:val>
                                        </p:tav>
                                        <p:tav tm="100000">
                                          <p:val>
                                            <p:strVal val="#ppt_y"/>
                                          </p:val>
                                        </p:tav>
                                      </p:tavLst>
                                    </p:anim>
                                  </p:childTnLst>
                                </p:cTn>
                              </p:par>
                              <p:par>
                                <p:cTn id="13" presetID="22" presetClass="entr" presetSubtype="8" fill="hold" nodeType="withEffect">
                                  <p:stCondLst>
                                    <p:cond delay="90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par>
                                <p:cTn id="16" presetID="42" presetClass="entr" presetSubtype="0" fill="hold" nodeType="withEffect">
                                  <p:stCondLst>
                                    <p:cond delay="120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anim calcmode="lin" valueType="num">
                                      <p:cBhvr>
                                        <p:cTn id="19" dur="500" fill="hold"/>
                                        <p:tgtEl>
                                          <p:spTgt spid="3"/>
                                        </p:tgtEl>
                                        <p:attrNameLst>
                                          <p:attrName>ppt_x</p:attrName>
                                        </p:attrNameLst>
                                      </p:cBhvr>
                                      <p:tavLst>
                                        <p:tav tm="0">
                                          <p:val>
                                            <p:strVal val="#ppt_x"/>
                                          </p:val>
                                        </p:tav>
                                        <p:tav tm="100000">
                                          <p:val>
                                            <p:strVal val="#ppt_x"/>
                                          </p:val>
                                        </p:tav>
                                      </p:tavLst>
                                    </p:anim>
                                    <p:anim calcmode="lin" valueType="num">
                                      <p:cBhvr>
                                        <p:cTn id="20" dur="500" fill="hold"/>
                                        <p:tgtEl>
                                          <p:spTgt spid="3"/>
                                        </p:tgtEl>
                                        <p:attrNameLst>
                                          <p:attrName>ppt_y</p:attrName>
                                        </p:attrNameLst>
                                      </p:cBhvr>
                                      <p:tavLst>
                                        <p:tav tm="0">
                                          <p:val>
                                            <p:strVal val="#ppt_y+.1"/>
                                          </p:val>
                                        </p:tav>
                                        <p:tav tm="100000">
                                          <p:val>
                                            <p:strVal val="#ppt_y"/>
                                          </p:val>
                                        </p:tav>
                                      </p:tavLst>
                                    </p:anim>
                                  </p:childTnLst>
                                </p:cTn>
                              </p:par>
                              <p:par>
                                <p:cTn id="21" presetID="22" presetClass="entr" presetSubtype="8" fill="hold" nodeType="withEffect">
                                  <p:stCondLst>
                                    <p:cond delay="160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1000"/>
                                        <p:tgtEl>
                                          <p:spTgt spid="12"/>
                                        </p:tgtEl>
                                      </p:cBhvr>
                                    </p:animEffect>
                                  </p:childTnLst>
                                </p:cTn>
                              </p:par>
                              <p:par>
                                <p:cTn id="24" presetID="42" presetClass="entr" presetSubtype="0" fill="hold" nodeType="withEffect">
                                  <p:stCondLst>
                                    <p:cond delay="190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anim calcmode="lin" valueType="num">
                                      <p:cBhvr>
                                        <p:cTn id="27" dur="500" fill="hold"/>
                                        <p:tgtEl>
                                          <p:spTgt spid="4"/>
                                        </p:tgtEl>
                                        <p:attrNameLst>
                                          <p:attrName>ppt_x</p:attrName>
                                        </p:attrNameLst>
                                      </p:cBhvr>
                                      <p:tavLst>
                                        <p:tav tm="0">
                                          <p:val>
                                            <p:strVal val="#ppt_x"/>
                                          </p:val>
                                        </p:tav>
                                        <p:tav tm="100000">
                                          <p:val>
                                            <p:strVal val="#ppt_x"/>
                                          </p:val>
                                        </p:tav>
                                      </p:tavLst>
                                    </p:anim>
                                    <p:anim calcmode="lin" valueType="num">
                                      <p:cBhvr>
                                        <p:cTn id="28" dur="500" fill="hold"/>
                                        <p:tgtEl>
                                          <p:spTgt spid="4"/>
                                        </p:tgtEl>
                                        <p:attrNameLst>
                                          <p:attrName>ppt_y</p:attrName>
                                        </p:attrNameLst>
                                      </p:cBhvr>
                                      <p:tavLst>
                                        <p:tav tm="0">
                                          <p:val>
                                            <p:strVal val="#ppt_y+.1"/>
                                          </p:val>
                                        </p:tav>
                                        <p:tav tm="100000">
                                          <p:val>
                                            <p:strVal val="#ppt_y"/>
                                          </p:val>
                                        </p:tav>
                                      </p:tavLst>
                                    </p:anim>
                                  </p:childTnLst>
                                </p:cTn>
                              </p:par>
                              <p:par>
                                <p:cTn id="29" presetID="22" presetClass="entr" presetSubtype="8" fill="hold" nodeType="withEffect">
                                  <p:stCondLst>
                                    <p:cond delay="230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1000"/>
                                        <p:tgtEl>
                                          <p:spTgt spid="15"/>
                                        </p:tgtEl>
                                      </p:cBhvr>
                                    </p:animEffect>
                                  </p:childTnLst>
                                </p:cTn>
                              </p:par>
                              <p:par>
                                <p:cTn id="32" presetID="42" presetClass="entr" presetSubtype="0" fill="hold" nodeType="withEffect">
                                  <p:stCondLst>
                                    <p:cond delay="260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anim calcmode="lin" valueType="num">
                                      <p:cBhvr>
                                        <p:cTn id="35" dur="500" fill="hold"/>
                                        <p:tgtEl>
                                          <p:spTgt spid="5"/>
                                        </p:tgtEl>
                                        <p:attrNameLst>
                                          <p:attrName>ppt_x</p:attrName>
                                        </p:attrNameLst>
                                      </p:cBhvr>
                                      <p:tavLst>
                                        <p:tav tm="0">
                                          <p:val>
                                            <p:strVal val="#ppt_x"/>
                                          </p:val>
                                        </p:tav>
                                        <p:tav tm="100000">
                                          <p:val>
                                            <p:strVal val="#ppt_x"/>
                                          </p:val>
                                        </p:tav>
                                      </p:tavLst>
                                    </p:anim>
                                    <p:anim calcmode="lin" valueType="num">
                                      <p:cBhvr>
                                        <p:cTn id="36" dur="500" fill="hold"/>
                                        <p:tgtEl>
                                          <p:spTgt spid="5"/>
                                        </p:tgtEl>
                                        <p:attrNameLst>
                                          <p:attrName>ppt_y</p:attrName>
                                        </p:attrNameLst>
                                      </p:cBhvr>
                                      <p:tavLst>
                                        <p:tav tm="0">
                                          <p:val>
                                            <p:strVal val="#ppt_y+.1"/>
                                          </p:val>
                                        </p:tav>
                                        <p:tav tm="100000">
                                          <p:val>
                                            <p:strVal val="#ppt_y"/>
                                          </p:val>
                                        </p:tav>
                                      </p:tavLst>
                                    </p:anim>
                                  </p:childTnLst>
                                </p:cTn>
                              </p:par>
                              <p:par>
                                <p:cTn id="37" presetID="22" presetClass="entr" presetSubtype="8" fill="hold" nodeType="withEffect">
                                  <p:stCondLst>
                                    <p:cond delay="3000"/>
                                  </p:stCondLst>
                                  <p:childTnLst>
                                    <p:set>
                                      <p:cBhvr>
                                        <p:cTn id="38" dur="1" fill="hold">
                                          <p:stCondLst>
                                            <p:cond delay="0"/>
                                          </p:stCondLst>
                                        </p:cTn>
                                        <p:tgtEl>
                                          <p:spTgt spid="18"/>
                                        </p:tgtEl>
                                        <p:attrNameLst>
                                          <p:attrName>style.visibility</p:attrName>
                                        </p:attrNameLst>
                                      </p:cBhvr>
                                      <p:to>
                                        <p:strVal val="visible"/>
                                      </p:to>
                                    </p:set>
                                    <p:animEffect transition="in" filter="wipe(left)">
                                      <p:cBhvr>
                                        <p:cTn id="39" dur="1000"/>
                                        <p:tgtEl>
                                          <p:spTgt spid="18"/>
                                        </p:tgtEl>
                                      </p:cBhvr>
                                    </p:animEffect>
                                  </p:childTnLst>
                                </p:cTn>
                              </p:par>
                              <p:par>
                                <p:cTn id="40" presetID="42" presetClass="entr" presetSubtype="0" fill="hold" nodeType="withEffect">
                                  <p:stCondLst>
                                    <p:cond delay="330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anim calcmode="lin" valueType="num">
                                      <p:cBhvr>
                                        <p:cTn id="43" dur="500" fill="hold"/>
                                        <p:tgtEl>
                                          <p:spTgt spid="23"/>
                                        </p:tgtEl>
                                        <p:attrNameLst>
                                          <p:attrName>ppt_x</p:attrName>
                                        </p:attrNameLst>
                                      </p:cBhvr>
                                      <p:tavLst>
                                        <p:tav tm="0">
                                          <p:val>
                                            <p:strVal val="#ppt_x"/>
                                          </p:val>
                                        </p:tav>
                                        <p:tav tm="100000">
                                          <p:val>
                                            <p:strVal val="#ppt_x"/>
                                          </p:val>
                                        </p:tav>
                                      </p:tavLst>
                                    </p:anim>
                                    <p:anim calcmode="lin" valueType="num">
                                      <p:cBhvr>
                                        <p:cTn id="44" dur="500" fill="hold"/>
                                        <p:tgtEl>
                                          <p:spTgt spid="23"/>
                                        </p:tgtEl>
                                        <p:attrNameLst>
                                          <p:attrName>ppt_y</p:attrName>
                                        </p:attrNameLst>
                                      </p:cBhvr>
                                      <p:tavLst>
                                        <p:tav tm="0">
                                          <p:val>
                                            <p:strVal val="#ppt_y+.1"/>
                                          </p:val>
                                        </p:tav>
                                        <p:tav tm="100000">
                                          <p:val>
                                            <p:strVal val="#ppt_y"/>
                                          </p:val>
                                        </p:tav>
                                      </p:tavLst>
                                    </p:anim>
                                  </p:childTnLst>
                                </p:cTn>
                              </p:par>
                              <p:par>
                                <p:cTn id="45" presetID="22" presetClass="entr" presetSubtype="8" fill="hold" nodeType="withEffect">
                                  <p:stCondLst>
                                    <p:cond delay="3700"/>
                                  </p:stCondLst>
                                  <p:childTnLst>
                                    <p:set>
                                      <p:cBhvr>
                                        <p:cTn id="46" dur="1" fill="hold">
                                          <p:stCondLst>
                                            <p:cond delay="0"/>
                                          </p:stCondLst>
                                        </p:cTn>
                                        <p:tgtEl>
                                          <p:spTgt spid="24"/>
                                        </p:tgtEl>
                                        <p:attrNameLst>
                                          <p:attrName>style.visibility</p:attrName>
                                        </p:attrNameLst>
                                      </p:cBhvr>
                                      <p:to>
                                        <p:strVal val="visible"/>
                                      </p:to>
                                    </p:set>
                                    <p:animEffect transition="in" filter="wipe(left)">
                                      <p:cBhvr>
                                        <p:cTn id="47"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1" name="Text Box 5"/>
          <p:cNvSpPr txBox="1">
            <a:spLocks noChangeArrowheads="1"/>
          </p:cNvSpPr>
          <p:nvPr/>
        </p:nvSpPr>
        <p:spPr bwMode="auto">
          <a:xfrm>
            <a:off x="2402016" y="1629207"/>
            <a:ext cx="37469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mn-lt"/>
                <a:ea typeface="+mn-ea"/>
              </a:rPr>
              <a:t>若加速度为恒矢量：</a:t>
            </a:r>
            <a:r>
              <a:rPr lang="zh-CN" altLang="en-US" sz="2800" dirty="0">
                <a:solidFill>
                  <a:srgbClr val="3333CC"/>
                </a:solidFill>
                <a:latin typeface="+mn-lt"/>
                <a:ea typeface="+mn-ea"/>
              </a:rPr>
              <a:t> </a:t>
            </a:r>
          </a:p>
        </p:txBody>
      </p:sp>
      <p:pic>
        <p:nvPicPr>
          <p:cNvPr id="65542" name="Picture 6" descr="N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5313" y="1606551"/>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3" name="Picture 7" descr="N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5638" y="3519488"/>
            <a:ext cx="5524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4" name="Text Box 8"/>
          <p:cNvSpPr txBox="1">
            <a:spLocks noChangeArrowheads="1"/>
          </p:cNvSpPr>
          <p:nvPr/>
        </p:nvSpPr>
        <p:spPr bwMode="auto">
          <a:xfrm>
            <a:off x="2457923" y="3543605"/>
            <a:ext cx="41019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mn-lt"/>
                <a:ea typeface="+mn-ea"/>
              </a:rPr>
              <a:t>若加速度不为恒矢量：</a:t>
            </a:r>
            <a:r>
              <a:rPr lang="zh-CN" altLang="en-US" sz="2800" dirty="0">
                <a:solidFill>
                  <a:srgbClr val="3333CC"/>
                </a:solidFill>
                <a:latin typeface="+mn-lt"/>
                <a:ea typeface="+mn-ea"/>
              </a:rPr>
              <a:t> </a:t>
            </a:r>
          </a:p>
        </p:txBody>
      </p:sp>
      <p:sp>
        <p:nvSpPr>
          <p:cNvPr id="11" name="Rectangle 3"/>
          <p:cNvSpPr>
            <a:spLocks noChangeArrowheads="1"/>
          </p:cNvSpPr>
          <p:nvPr/>
        </p:nvSpPr>
        <p:spPr bwMode="auto">
          <a:xfrm>
            <a:off x="885826" y="456544"/>
            <a:ext cx="577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0000FF"/>
                </a:solidFill>
                <a:latin typeface="+mn-lt"/>
                <a:ea typeface="微软雅黑" panose="020B0503020204020204" pitchFamily="34" charset="-122"/>
              </a:rPr>
              <a:t>直线运动总结</a:t>
            </a:r>
          </a:p>
        </p:txBody>
      </p:sp>
      <mc:AlternateContent xmlns:mc="http://schemas.openxmlformats.org/markup-compatibility/2006" xmlns:a14="http://schemas.microsoft.com/office/drawing/2010/main">
        <mc:Choice Requires="a14">
          <p:sp>
            <p:nvSpPr>
              <p:cNvPr id="12" name="矩形 11"/>
              <p:cNvSpPr/>
              <p:nvPr/>
            </p:nvSpPr>
            <p:spPr>
              <a:xfrm>
                <a:off x="2479546" y="2465857"/>
                <a:ext cx="2084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𝑣</m:t>
                      </m:r>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0</m:t>
                          </m:r>
                        </m:sub>
                      </m:sSub>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𝑎𝑡</m:t>
                      </m:r>
                    </m:oMath>
                  </m:oMathPara>
                </a14:m>
                <a:endParaRPr lang="zh-CN" altLang="en-US" sz="2800" dirty="0">
                  <a:latin typeface="+mn-lt"/>
                  <a:ea typeface="+mn-ea"/>
                </a:endParaRPr>
              </a:p>
            </p:txBody>
          </p:sp>
        </mc:Choice>
        <mc:Fallback xmlns="">
          <p:sp>
            <p:nvSpPr>
              <p:cNvPr id="12" name="矩形 11"/>
              <p:cNvSpPr>
                <a:spLocks noRot="1" noChangeAspect="1" noMove="1" noResize="1" noEditPoints="1" noAdjustHandles="1" noChangeArrowheads="1" noChangeShapeType="1" noTextEdit="1"/>
              </p:cNvSpPr>
              <p:nvPr/>
            </p:nvSpPr>
            <p:spPr>
              <a:xfrm>
                <a:off x="2479546" y="2465857"/>
                <a:ext cx="2084417"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7448606" y="463274"/>
                <a:ext cx="1365310"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𝑎</m:t>
                      </m:r>
                      <m:r>
                        <a:rPr lang="en-US" altLang="zh-CN" sz="2800" b="0" i="1" smtClean="0">
                          <a:solidFill>
                            <a:srgbClr val="FF0000"/>
                          </a:solidFill>
                          <a:latin typeface="Cambria Math" panose="02040503050406030204" pitchFamily="18" charset="0"/>
                          <a:ea typeface="+mn-ea"/>
                        </a:rPr>
                        <m:t>=</m:t>
                      </m:r>
                      <m:f>
                        <m:fPr>
                          <m:ctrlPr>
                            <a:rPr lang="en-US" altLang="zh-CN" sz="2800" i="1">
                              <a:solidFill>
                                <a:srgbClr val="FF0000"/>
                              </a:solidFill>
                              <a:latin typeface="Cambria Math" panose="02040503050406030204" pitchFamily="18" charset="0"/>
                            </a:rPr>
                          </m:ctrlPr>
                        </m:fPr>
                        <m:num>
                          <m:r>
                            <a:rPr lang="en-US" altLang="zh-CN" sz="2800" i="1">
                              <a:solidFill>
                                <a:srgbClr val="FF0000"/>
                              </a:solidFill>
                              <a:latin typeface="Cambria Math" panose="02040503050406030204" pitchFamily="18" charset="0"/>
                            </a:rPr>
                            <m:t>𝑑𝑣</m:t>
                          </m:r>
                        </m:num>
                        <m:den>
                          <m:r>
                            <a:rPr lang="en-US" altLang="zh-CN" sz="2800" i="1">
                              <a:solidFill>
                                <a:srgbClr val="FF0000"/>
                              </a:solidFill>
                              <a:latin typeface="Cambria Math" panose="02040503050406030204" pitchFamily="18" charset="0"/>
                            </a:rPr>
                            <m:t>𝑑𝑡</m:t>
                          </m:r>
                        </m:den>
                      </m:f>
                    </m:oMath>
                  </m:oMathPara>
                </a14:m>
                <a:endParaRPr lang="zh-CN" altLang="en-US" sz="2800" dirty="0">
                  <a:solidFill>
                    <a:srgbClr val="FF0000"/>
                  </a:solidFill>
                  <a:latin typeface="+mn-lt"/>
                  <a:ea typeface="+mn-ea"/>
                </a:endParaRPr>
              </a:p>
            </p:txBody>
          </p:sp>
        </mc:Choice>
        <mc:Fallback xmlns="">
          <p:sp>
            <p:nvSpPr>
              <p:cNvPr id="13" name="矩形 12"/>
              <p:cNvSpPr>
                <a:spLocks noRot="1" noChangeAspect="1" noMove="1" noResize="1" noEditPoints="1" noAdjustHandles="1" noChangeArrowheads="1" noChangeShapeType="1" noTextEdit="1"/>
              </p:cNvSpPr>
              <p:nvPr/>
            </p:nvSpPr>
            <p:spPr>
              <a:xfrm>
                <a:off x="7448606" y="463274"/>
                <a:ext cx="1365310" cy="91037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9103304" y="463274"/>
                <a:ext cx="1357808"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𝑣</m:t>
                      </m:r>
                      <m:r>
                        <a:rPr lang="en-US" altLang="zh-CN" sz="2800" b="0" i="1" smtClean="0">
                          <a:solidFill>
                            <a:srgbClr val="FF0000"/>
                          </a:solidFill>
                          <a:latin typeface="Cambria Math" panose="02040503050406030204" pitchFamily="18" charset="0"/>
                          <a:ea typeface="+mn-ea"/>
                        </a:rPr>
                        <m:t>=</m:t>
                      </m:r>
                      <m:f>
                        <m:fPr>
                          <m:ctrlPr>
                            <a:rPr lang="en-US" altLang="zh-CN" sz="2800" i="1">
                              <a:solidFill>
                                <a:srgbClr val="FF0000"/>
                              </a:solidFill>
                              <a:latin typeface="Cambria Math" panose="02040503050406030204" pitchFamily="18" charset="0"/>
                            </a:rPr>
                          </m:ctrlPr>
                        </m:fPr>
                        <m:num>
                          <m:r>
                            <a:rPr lang="en-US" altLang="zh-CN" sz="2800" i="1">
                              <a:solidFill>
                                <a:srgbClr val="FF0000"/>
                              </a:solidFill>
                              <a:latin typeface="Cambria Math" panose="02040503050406030204" pitchFamily="18" charset="0"/>
                            </a:rPr>
                            <m:t>𝑑𝑥</m:t>
                          </m:r>
                        </m:num>
                        <m:den>
                          <m:r>
                            <a:rPr lang="en-US" altLang="zh-CN" sz="2800" i="1">
                              <a:solidFill>
                                <a:srgbClr val="FF0000"/>
                              </a:solidFill>
                              <a:latin typeface="Cambria Math" panose="02040503050406030204" pitchFamily="18" charset="0"/>
                            </a:rPr>
                            <m:t>𝑑𝑡</m:t>
                          </m:r>
                        </m:den>
                      </m:f>
                    </m:oMath>
                  </m:oMathPara>
                </a14:m>
                <a:endParaRPr lang="zh-CN" altLang="en-US" sz="2800" dirty="0">
                  <a:solidFill>
                    <a:srgbClr val="FF0000"/>
                  </a:solidFill>
                  <a:latin typeface="+mn-lt"/>
                  <a:ea typeface="+mn-ea"/>
                </a:endParaRPr>
              </a:p>
            </p:txBody>
          </p:sp>
        </mc:Choice>
        <mc:Fallback xmlns="">
          <p:sp>
            <p:nvSpPr>
              <p:cNvPr id="14" name="矩形 13"/>
              <p:cNvSpPr>
                <a:spLocks noRot="1" noChangeAspect="1" noMove="1" noResize="1" noEditPoints="1" noAdjustHandles="1" noChangeArrowheads="1" noChangeShapeType="1" noTextEdit="1"/>
              </p:cNvSpPr>
              <p:nvPr/>
            </p:nvSpPr>
            <p:spPr>
              <a:xfrm>
                <a:off x="9103304" y="463274"/>
                <a:ext cx="1357808" cy="91037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4663820" y="2277985"/>
                <a:ext cx="3545586"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𝑥</m:t>
                      </m:r>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𝑥</m:t>
                          </m:r>
                        </m:e>
                        <m:sub>
                          <m:r>
                            <a:rPr lang="en-US" altLang="zh-CN" sz="2800" b="0" i="1" smtClean="0">
                              <a:solidFill>
                                <a:srgbClr val="0000FF"/>
                              </a:solidFill>
                              <a:latin typeface="Cambria Math" panose="02040503050406030204" pitchFamily="18" charset="0"/>
                            </a:rPr>
                            <m:t>0</m:t>
                          </m:r>
                        </m:sub>
                      </m:sSub>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0</m:t>
                          </m:r>
                        </m:sub>
                      </m:sSub>
                      <m:r>
                        <a:rPr lang="en-US" altLang="zh-CN" sz="2800" b="0" i="1" smtClean="0">
                          <a:solidFill>
                            <a:srgbClr val="0000FF"/>
                          </a:solidFill>
                          <a:latin typeface="Cambria Math" panose="02040503050406030204" pitchFamily="18" charset="0"/>
                        </a:rPr>
                        <m:t>𝑡</m:t>
                      </m:r>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1</m:t>
                          </m:r>
                        </m:num>
                        <m:den>
                          <m:r>
                            <a:rPr lang="en-US" altLang="zh-CN" sz="2800" b="0" i="1" smtClean="0">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𝑎</m:t>
                      </m:r>
                      <m:sSup>
                        <m:sSupPr>
                          <m:ctrlPr>
                            <a:rPr lang="en-US" altLang="zh-CN" sz="2800" b="0" i="1" smtClean="0">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𝑡</m:t>
                          </m:r>
                        </m:e>
                        <m:sup>
                          <m:r>
                            <a:rPr lang="en-US" altLang="zh-CN" sz="2800" b="0" i="1" smtClean="0">
                              <a:solidFill>
                                <a:srgbClr val="0000FF"/>
                              </a:solidFill>
                              <a:latin typeface="Cambria Math" panose="02040503050406030204" pitchFamily="18" charset="0"/>
                            </a:rPr>
                            <m:t>2</m:t>
                          </m:r>
                        </m:sup>
                      </m:sSup>
                    </m:oMath>
                  </m:oMathPara>
                </a14:m>
                <a:endParaRPr lang="zh-CN" altLang="en-US" sz="2800" dirty="0">
                  <a:latin typeface="+mn-lt"/>
                  <a:ea typeface="+mn-ea"/>
                </a:endParaRPr>
              </a:p>
            </p:txBody>
          </p:sp>
        </mc:Choice>
        <mc:Fallback xmlns="">
          <p:sp>
            <p:nvSpPr>
              <p:cNvPr id="15" name="矩形 14"/>
              <p:cNvSpPr>
                <a:spLocks noRot="1" noChangeAspect="1" noMove="1" noResize="1" noEditPoints="1" noAdjustHandles="1" noChangeArrowheads="1" noChangeShapeType="1" noTextEdit="1"/>
              </p:cNvSpPr>
              <p:nvPr/>
            </p:nvSpPr>
            <p:spPr>
              <a:xfrm>
                <a:off x="4663820" y="2277985"/>
                <a:ext cx="3545586" cy="89896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2532064" y="4166499"/>
                <a:ext cx="2570640" cy="11090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zh-CN" sz="2800" b="0" i="1" smtClean="0">
                              <a:solidFill>
                                <a:srgbClr val="FF0000"/>
                              </a:solidFill>
                              <a:latin typeface="Cambria Math" panose="02040503050406030204" pitchFamily="18" charset="0"/>
                              <a:ea typeface="+mn-ea"/>
                            </a:rPr>
                          </m:ctrlPr>
                        </m:naryPr>
                        <m:sub>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𝑣</m:t>
                              </m:r>
                            </m:e>
                            <m:sub>
                              <m:r>
                                <a:rPr lang="en-US" altLang="zh-CN" sz="2800" i="1">
                                  <a:solidFill>
                                    <a:srgbClr val="FF0000"/>
                                  </a:solidFill>
                                  <a:latin typeface="Cambria Math" panose="02040503050406030204" pitchFamily="18" charset="0"/>
                                </a:rPr>
                                <m:t>0</m:t>
                              </m:r>
                            </m:sub>
                          </m:sSub>
                        </m:sub>
                        <m:sup>
                          <m:r>
                            <a:rPr lang="en-US" altLang="zh-CN" sz="2800" b="0" i="1" smtClean="0">
                              <a:solidFill>
                                <a:srgbClr val="FF0000"/>
                              </a:solidFill>
                              <a:latin typeface="Cambria Math" panose="02040503050406030204" pitchFamily="18" charset="0"/>
                              <a:ea typeface="+mn-ea"/>
                            </a:rPr>
                            <m:t>𝑣</m:t>
                          </m:r>
                        </m:sup>
                        <m:e>
                          <m:r>
                            <a:rPr lang="en-US" altLang="zh-CN" sz="2800" i="1">
                              <a:solidFill>
                                <a:srgbClr val="FF0000"/>
                              </a:solidFill>
                              <a:latin typeface="Cambria Math" panose="02040503050406030204" pitchFamily="18" charset="0"/>
                            </a:rPr>
                            <m:t>𝑑𝑣</m:t>
                          </m:r>
                        </m:e>
                      </m:nary>
                      <m:r>
                        <a:rPr lang="en-US" altLang="zh-CN" sz="2800" b="0" i="1" smtClean="0">
                          <a:solidFill>
                            <a:srgbClr val="FF0000"/>
                          </a:solidFill>
                          <a:latin typeface="Cambria Math" panose="02040503050406030204" pitchFamily="18" charset="0"/>
                          <a:ea typeface="+mn-ea"/>
                        </a:rPr>
                        <m:t>=</m:t>
                      </m:r>
                      <m:nary>
                        <m:naryPr>
                          <m:ctrlPr>
                            <a:rPr lang="en-US" altLang="zh-CN" sz="2800" i="1">
                              <a:solidFill>
                                <a:srgbClr val="FF0000"/>
                              </a:solidFill>
                              <a:latin typeface="Cambria Math" panose="02040503050406030204" pitchFamily="18" charset="0"/>
                            </a:rPr>
                          </m:ctrlPr>
                        </m:naryPr>
                        <m:sub>
                          <m:sSub>
                            <m:sSubPr>
                              <m:ctrlPr>
                                <a:rPr lang="en-US" altLang="zh-CN" sz="2800" i="1">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𝑡</m:t>
                              </m:r>
                            </m:e>
                            <m:sub>
                              <m:r>
                                <a:rPr lang="en-US" altLang="zh-CN" sz="2800" i="1">
                                  <a:solidFill>
                                    <a:srgbClr val="FF0000"/>
                                  </a:solidFill>
                                  <a:latin typeface="Cambria Math" panose="02040503050406030204" pitchFamily="18" charset="0"/>
                                </a:rPr>
                                <m:t>0</m:t>
                              </m:r>
                            </m:sub>
                          </m:sSub>
                        </m:sub>
                        <m:sup>
                          <m:r>
                            <a:rPr lang="en-US" altLang="zh-CN" sz="2800" b="0" i="1" smtClean="0">
                              <a:solidFill>
                                <a:srgbClr val="FF0000"/>
                              </a:solidFill>
                              <a:latin typeface="Cambria Math" panose="02040503050406030204" pitchFamily="18" charset="0"/>
                            </a:rPr>
                            <m:t>𝑡</m:t>
                          </m:r>
                        </m:sup>
                        <m:e>
                          <m:r>
                            <a:rPr lang="en-US" altLang="zh-CN" sz="2800" b="0" i="1" smtClean="0">
                              <a:solidFill>
                                <a:srgbClr val="FF0000"/>
                              </a:solidFill>
                              <a:latin typeface="Cambria Math" panose="02040503050406030204" pitchFamily="18" charset="0"/>
                            </a:rPr>
                            <m:t>𝑎</m:t>
                          </m:r>
                          <m:r>
                            <a:rPr lang="en-US" altLang="zh-CN" sz="2800" i="1">
                              <a:solidFill>
                                <a:srgbClr val="FF0000"/>
                              </a:solidFill>
                              <a:latin typeface="Cambria Math" panose="02040503050406030204" pitchFamily="18" charset="0"/>
                            </a:rPr>
                            <m:t>𝑑</m:t>
                          </m:r>
                          <m:r>
                            <a:rPr lang="en-US" altLang="zh-CN" sz="2800" b="0" i="1" smtClean="0">
                              <a:solidFill>
                                <a:srgbClr val="FF0000"/>
                              </a:solidFill>
                              <a:latin typeface="Cambria Math" panose="02040503050406030204" pitchFamily="18" charset="0"/>
                            </a:rPr>
                            <m:t>𝑡</m:t>
                          </m:r>
                        </m:e>
                      </m:nary>
                    </m:oMath>
                  </m:oMathPara>
                </a14:m>
                <a:endParaRPr lang="zh-CN" altLang="en-US" sz="2800" dirty="0">
                  <a:solidFill>
                    <a:srgbClr val="FF0000"/>
                  </a:solidFill>
                  <a:latin typeface="+mn-lt"/>
                  <a:ea typeface="+mn-ea"/>
                </a:endParaRPr>
              </a:p>
            </p:txBody>
          </p:sp>
        </mc:Choice>
        <mc:Fallback xmlns="">
          <p:sp>
            <p:nvSpPr>
              <p:cNvPr id="16" name="矩形 15"/>
              <p:cNvSpPr>
                <a:spLocks noRot="1" noChangeAspect="1" noMove="1" noResize="1" noEditPoints="1" noAdjustHandles="1" noChangeArrowheads="1" noChangeShapeType="1" noTextEdit="1"/>
              </p:cNvSpPr>
              <p:nvPr/>
            </p:nvSpPr>
            <p:spPr>
              <a:xfrm>
                <a:off x="2532064" y="4166499"/>
                <a:ext cx="2570640" cy="1109022"/>
              </a:xfrm>
              <a:prstGeom prst="rect">
                <a:avLst/>
              </a:prstGeom>
              <a:blipFill>
                <a:blip r:embed="rId7"/>
                <a:stretch>
                  <a:fillRect/>
                </a:stretch>
              </a:blipFill>
            </p:spPr>
            <p:txBody>
              <a:bodyPr/>
              <a:lstStyle/>
              <a:p>
                <a:r>
                  <a:rPr lang="zh-CN" altLang="en-US">
                    <a:noFill/>
                  </a:rPr>
                  <a:t> </a:t>
                </a:r>
              </a:p>
            </p:txBody>
          </p:sp>
        </mc:Fallback>
      </mc:AlternateContent>
      <p:sp>
        <p:nvSpPr>
          <p:cNvPr id="2" name="右箭头 1"/>
          <p:cNvSpPr/>
          <p:nvPr/>
        </p:nvSpPr>
        <p:spPr>
          <a:xfrm>
            <a:off x="5109099" y="4553067"/>
            <a:ext cx="580531" cy="3089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右箭头 17"/>
          <p:cNvSpPr/>
          <p:nvPr/>
        </p:nvSpPr>
        <p:spPr>
          <a:xfrm>
            <a:off x="5109099" y="5675572"/>
            <a:ext cx="580531" cy="3089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9" name="矩形 18"/>
              <p:cNvSpPr/>
              <p:nvPr/>
            </p:nvSpPr>
            <p:spPr>
              <a:xfrm>
                <a:off x="5804094" y="4089695"/>
                <a:ext cx="2704907" cy="11090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𝑣</m:t>
                      </m:r>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0</m:t>
                          </m:r>
                        </m:sub>
                      </m:sSub>
                      <m:r>
                        <a:rPr lang="en-US" altLang="zh-CN" sz="2800" b="0" i="1" smtClean="0">
                          <a:solidFill>
                            <a:srgbClr val="0000FF"/>
                          </a:solidFill>
                          <a:latin typeface="Cambria Math" panose="02040503050406030204" pitchFamily="18" charset="0"/>
                        </a:rPr>
                        <m:t>+</m:t>
                      </m:r>
                      <m:nary>
                        <m:naryPr>
                          <m:ctrlPr>
                            <a:rPr lang="en-US" altLang="zh-CN" sz="2800" i="1">
                              <a:solidFill>
                                <a:srgbClr val="0000FF"/>
                              </a:solidFill>
                              <a:latin typeface="Cambria Math" panose="02040503050406030204" pitchFamily="18" charset="0"/>
                            </a:rPr>
                          </m:ctrlPr>
                        </m:naryPr>
                        <m:sub>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𝑡</m:t>
                              </m:r>
                            </m:e>
                            <m:sub>
                              <m:r>
                                <a:rPr lang="en-US" altLang="zh-CN" sz="2800" i="1">
                                  <a:solidFill>
                                    <a:srgbClr val="0000FF"/>
                                  </a:solidFill>
                                  <a:latin typeface="Cambria Math" panose="02040503050406030204" pitchFamily="18" charset="0"/>
                                </a:rPr>
                                <m:t>0</m:t>
                              </m:r>
                            </m:sub>
                          </m:sSub>
                        </m:sub>
                        <m:sup>
                          <m:r>
                            <a:rPr lang="en-US" altLang="zh-CN" sz="2800" i="1">
                              <a:solidFill>
                                <a:srgbClr val="0000FF"/>
                              </a:solidFill>
                              <a:latin typeface="Cambria Math" panose="02040503050406030204" pitchFamily="18" charset="0"/>
                            </a:rPr>
                            <m:t>𝑡</m:t>
                          </m:r>
                        </m:sup>
                        <m:e>
                          <m:r>
                            <a:rPr lang="en-US" altLang="zh-CN" sz="2800" i="1">
                              <a:solidFill>
                                <a:srgbClr val="0000FF"/>
                              </a:solidFill>
                              <a:latin typeface="Cambria Math" panose="02040503050406030204" pitchFamily="18" charset="0"/>
                            </a:rPr>
                            <m:t>𝑎𝑑𝑡</m:t>
                          </m:r>
                        </m:e>
                      </m:nary>
                    </m:oMath>
                  </m:oMathPara>
                </a14:m>
                <a:endParaRPr lang="zh-CN" altLang="en-US" sz="2800" dirty="0">
                  <a:latin typeface="+mn-lt"/>
                  <a:ea typeface="+mn-ea"/>
                </a:endParaRPr>
              </a:p>
            </p:txBody>
          </p:sp>
        </mc:Choice>
        <mc:Fallback xmlns="">
          <p:sp>
            <p:nvSpPr>
              <p:cNvPr id="19" name="矩形 18"/>
              <p:cNvSpPr>
                <a:spLocks noRot="1" noChangeAspect="1" noMove="1" noResize="1" noEditPoints="1" noAdjustHandles="1" noChangeArrowheads="1" noChangeShapeType="1" noTextEdit="1"/>
              </p:cNvSpPr>
              <p:nvPr/>
            </p:nvSpPr>
            <p:spPr>
              <a:xfrm>
                <a:off x="5804094" y="4089695"/>
                <a:ext cx="2704907" cy="110902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2532064" y="5275521"/>
                <a:ext cx="2569806" cy="11090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zh-CN" sz="2800" b="0" i="1" smtClean="0">
                              <a:solidFill>
                                <a:srgbClr val="FF0000"/>
                              </a:solidFill>
                              <a:latin typeface="Cambria Math" panose="02040503050406030204" pitchFamily="18" charset="0"/>
                              <a:ea typeface="+mn-ea"/>
                            </a:rPr>
                          </m:ctrlPr>
                        </m:naryPr>
                        <m:sub>
                          <m:sSub>
                            <m:sSubPr>
                              <m:ctrlPr>
                                <a:rPr lang="en-US" altLang="zh-CN" sz="2800" i="1">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𝑥</m:t>
                              </m:r>
                            </m:e>
                            <m:sub>
                              <m:r>
                                <a:rPr lang="en-US" altLang="zh-CN" sz="2800" i="1">
                                  <a:solidFill>
                                    <a:srgbClr val="FF0000"/>
                                  </a:solidFill>
                                  <a:latin typeface="Cambria Math" panose="02040503050406030204" pitchFamily="18" charset="0"/>
                                </a:rPr>
                                <m:t>0</m:t>
                              </m:r>
                            </m:sub>
                          </m:sSub>
                        </m:sub>
                        <m:sup>
                          <m:r>
                            <a:rPr lang="en-US" altLang="zh-CN" sz="2800" b="0" i="1" smtClean="0">
                              <a:solidFill>
                                <a:srgbClr val="FF0000"/>
                              </a:solidFill>
                              <a:latin typeface="Cambria Math" panose="02040503050406030204" pitchFamily="18" charset="0"/>
                              <a:ea typeface="+mn-ea"/>
                            </a:rPr>
                            <m:t>𝑥</m:t>
                          </m:r>
                        </m:sup>
                        <m:e>
                          <m:r>
                            <a:rPr lang="en-US" altLang="zh-CN" sz="2800" i="1">
                              <a:solidFill>
                                <a:srgbClr val="FF0000"/>
                              </a:solidFill>
                              <a:latin typeface="Cambria Math" panose="02040503050406030204" pitchFamily="18" charset="0"/>
                            </a:rPr>
                            <m:t>𝑑</m:t>
                          </m:r>
                          <m:r>
                            <a:rPr lang="en-US" altLang="zh-CN" sz="2800" b="0" i="1" smtClean="0">
                              <a:solidFill>
                                <a:srgbClr val="FF0000"/>
                              </a:solidFill>
                              <a:latin typeface="Cambria Math" panose="02040503050406030204" pitchFamily="18" charset="0"/>
                            </a:rPr>
                            <m:t>𝑥</m:t>
                          </m:r>
                        </m:e>
                      </m:nary>
                      <m:r>
                        <a:rPr lang="en-US" altLang="zh-CN" sz="2800" b="0" i="1" smtClean="0">
                          <a:solidFill>
                            <a:srgbClr val="FF0000"/>
                          </a:solidFill>
                          <a:latin typeface="Cambria Math" panose="02040503050406030204" pitchFamily="18" charset="0"/>
                          <a:ea typeface="+mn-ea"/>
                        </a:rPr>
                        <m:t>=</m:t>
                      </m:r>
                      <m:nary>
                        <m:naryPr>
                          <m:ctrlPr>
                            <a:rPr lang="en-US" altLang="zh-CN" sz="2800" i="1">
                              <a:solidFill>
                                <a:srgbClr val="FF0000"/>
                              </a:solidFill>
                              <a:latin typeface="Cambria Math" panose="02040503050406030204" pitchFamily="18" charset="0"/>
                            </a:rPr>
                          </m:ctrlPr>
                        </m:naryPr>
                        <m:sub>
                          <m:sSub>
                            <m:sSubPr>
                              <m:ctrlPr>
                                <a:rPr lang="en-US" altLang="zh-CN" sz="2800" i="1">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𝑡</m:t>
                              </m:r>
                            </m:e>
                            <m:sub>
                              <m:r>
                                <a:rPr lang="en-US" altLang="zh-CN" sz="2800" i="1">
                                  <a:solidFill>
                                    <a:srgbClr val="FF0000"/>
                                  </a:solidFill>
                                  <a:latin typeface="Cambria Math" panose="02040503050406030204" pitchFamily="18" charset="0"/>
                                </a:rPr>
                                <m:t>0</m:t>
                              </m:r>
                            </m:sub>
                          </m:sSub>
                        </m:sub>
                        <m:sup>
                          <m:r>
                            <a:rPr lang="en-US" altLang="zh-CN" sz="2800" b="0" i="1" smtClean="0">
                              <a:solidFill>
                                <a:srgbClr val="FF0000"/>
                              </a:solidFill>
                              <a:latin typeface="Cambria Math" panose="02040503050406030204" pitchFamily="18" charset="0"/>
                            </a:rPr>
                            <m:t>𝑡</m:t>
                          </m:r>
                        </m:sup>
                        <m:e>
                          <m:r>
                            <a:rPr lang="en-US" altLang="zh-CN" sz="2800" b="0" i="1" smtClean="0">
                              <a:solidFill>
                                <a:srgbClr val="FF0000"/>
                              </a:solidFill>
                              <a:latin typeface="Cambria Math" panose="02040503050406030204" pitchFamily="18" charset="0"/>
                            </a:rPr>
                            <m:t>𝑣</m:t>
                          </m:r>
                          <m:r>
                            <a:rPr lang="en-US" altLang="zh-CN" sz="2800" i="1">
                              <a:solidFill>
                                <a:srgbClr val="FF0000"/>
                              </a:solidFill>
                              <a:latin typeface="Cambria Math" panose="02040503050406030204" pitchFamily="18" charset="0"/>
                            </a:rPr>
                            <m:t>𝑑</m:t>
                          </m:r>
                          <m:r>
                            <a:rPr lang="en-US" altLang="zh-CN" sz="2800" b="0" i="1" smtClean="0">
                              <a:solidFill>
                                <a:srgbClr val="FF0000"/>
                              </a:solidFill>
                              <a:latin typeface="Cambria Math" panose="02040503050406030204" pitchFamily="18" charset="0"/>
                            </a:rPr>
                            <m:t>𝑡</m:t>
                          </m:r>
                        </m:e>
                      </m:nary>
                    </m:oMath>
                  </m:oMathPara>
                </a14:m>
                <a:endParaRPr lang="zh-CN" altLang="en-US" sz="2800" dirty="0">
                  <a:solidFill>
                    <a:srgbClr val="FF0000"/>
                  </a:solidFill>
                  <a:latin typeface="+mn-lt"/>
                  <a:ea typeface="+mn-ea"/>
                </a:endParaRPr>
              </a:p>
            </p:txBody>
          </p:sp>
        </mc:Choice>
        <mc:Fallback xmlns="">
          <p:sp>
            <p:nvSpPr>
              <p:cNvPr id="20" name="矩形 19"/>
              <p:cNvSpPr>
                <a:spLocks noRot="1" noChangeAspect="1" noMove="1" noResize="1" noEditPoints="1" noAdjustHandles="1" noChangeArrowheads="1" noChangeShapeType="1" noTextEdit="1"/>
              </p:cNvSpPr>
              <p:nvPr/>
            </p:nvSpPr>
            <p:spPr>
              <a:xfrm>
                <a:off x="2532064" y="5275521"/>
                <a:ext cx="2569806" cy="110902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5804094" y="5275520"/>
                <a:ext cx="2690865" cy="11090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𝑥</m:t>
                      </m:r>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𝑥</m:t>
                          </m:r>
                        </m:e>
                        <m:sub>
                          <m:r>
                            <a:rPr lang="en-US" altLang="zh-CN" sz="2800" b="0" i="1" smtClean="0">
                              <a:solidFill>
                                <a:srgbClr val="0000FF"/>
                              </a:solidFill>
                              <a:latin typeface="Cambria Math" panose="02040503050406030204" pitchFamily="18" charset="0"/>
                            </a:rPr>
                            <m:t>0</m:t>
                          </m:r>
                        </m:sub>
                      </m:sSub>
                      <m:r>
                        <a:rPr lang="en-US" altLang="zh-CN" sz="2800" b="0" i="1" smtClean="0">
                          <a:solidFill>
                            <a:srgbClr val="0000FF"/>
                          </a:solidFill>
                          <a:latin typeface="Cambria Math" panose="02040503050406030204" pitchFamily="18" charset="0"/>
                        </a:rPr>
                        <m:t>+</m:t>
                      </m:r>
                      <m:nary>
                        <m:naryPr>
                          <m:ctrlPr>
                            <a:rPr lang="en-US" altLang="zh-CN" sz="2800" i="1">
                              <a:solidFill>
                                <a:srgbClr val="0000FF"/>
                              </a:solidFill>
                              <a:latin typeface="Cambria Math" panose="02040503050406030204" pitchFamily="18" charset="0"/>
                            </a:rPr>
                          </m:ctrlPr>
                        </m:naryPr>
                        <m:sub>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𝑡</m:t>
                              </m:r>
                            </m:e>
                            <m:sub>
                              <m:r>
                                <a:rPr lang="en-US" altLang="zh-CN" sz="2800" i="1">
                                  <a:solidFill>
                                    <a:srgbClr val="0000FF"/>
                                  </a:solidFill>
                                  <a:latin typeface="Cambria Math" panose="02040503050406030204" pitchFamily="18" charset="0"/>
                                </a:rPr>
                                <m:t>0</m:t>
                              </m:r>
                            </m:sub>
                          </m:sSub>
                        </m:sub>
                        <m:sup>
                          <m:r>
                            <a:rPr lang="en-US" altLang="zh-CN" sz="2800" i="1">
                              <a:solidFill>
                                <a:srgbClr val="0000FF"/>
                              </a:solidFill>
                              <a:latin typeface="Cambria Math" panose="02040503050406030204" pitchFamily="18" charset="0"/>
                            </a:rPr>
                            <m:t>𝑡</m:t>
                          </m:r>
                        </m:sup>
                        <m:e>
                          <m:r>
                            <a:rPr lang="en-US" altLang="zh-CN" sz="2800" i="1">
                              <a:solidFill>
                                <a:srgbClr val="0000FF"/>
                              </a:solidFill>
                              <a:latin typeface="Cambria Math" panose="02040503050406030204" pitchFamily="18" charset="0"/>
                            </a:rPr>
                            <m:t>𝑣𝑑𝑡</m:t>
                          </m:r>
                        </m:e>
                      </m:nary>
                    </m:oMath>
                  </m:oMathPara>
                </a14:m>
                <a:endParaRPr lang="zh-CN" altLang="en-US" sz="2800" dirty="0">
                  <a:latin typeface="+mn-lt"/>
                  <a:ea typeface="+mn-ea"/>
                </a:endParaRPr>
              </a:p>
            </p:txBody>
          </p:sp>
        </mc:Choice>
        <mc:Fallback xmlns="">
          <p:sp>
            <p:nvSpPr>
              <p:cNvPr id="21" name="矩形 20"/>
              <p:cNvSpPr>
                <a:spLocks noRot="1" noChangeAspect="1" noMove="1" noResize="1" noEditPoints="1" noAdjustHandles="1" noChangeArrowheads="1" noChangeShapeType="1" noTextEdit="1"/>
              </p:cNvSpPr>
              <p:nvPr/>
            </p:nvSpPr>
            <p:spPr>
              <a:xfrm>
                <a:off x="5804094" y="5275520"/>
                <a:ext cx="2690865" cy="110902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8309263" y="2544235"/>
                <a:ext cx="3688510" cy="55310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p>
                        <m:sSupPr>
                          <m:ctrlPr>
                            <a:rPr lang="en-US" altLang="zh-CN" sz="2800" i="1" smtClean="0">
                              <a:solidFill>
                                <a:srgbClr val="0000FF"/>
                              </a:solidFill>
                              <a:latin typeface="Cambria Math" panose="02040503050406030204" pitchFamily="18" charset="0"/>
                              <a:ea typeface="+mn-ea"/>
                            </a:rPr>
                          </m:ctrlPr>
                        </m:sSupPr>
                        <m:e>
                          <m:r>
                            <a:rPr lang="en-US" altLang="zh-CN" sz="2800" b="0" i="1" smtClean="0">
                              <a:solidFill>
                                <a:srgbClr val="0000FF"/>
                              </a:solidFill>
                              <a:latin typeface="Cambria Math" panose="02040503050406030204" pitchFamily="18" charset="0"/>
                              <a:ea typeface="+mn-ea"/>
                            </a:rPr>
                            <m:t>𝑣</m:t>
                          </m:r>
                        </m:e>
                        <m:sup>
                          <m:r>
                            <a:rPr lang="en-US" altLang="zh-CN" sz="2800" b="0" i="1" smtClean="0">
                              <a:solidFill>
                                <a:srgbClr val="0000FF"/>
                              </a:solidFill>
                              <a:latin typeface="Cambria Math" panose="02040503050406030204" pitchFamily="18" charset="0"/>
                              <a:ea typeface="+mn-ea"/>
                            </a:rPr>
                            <m:t>2</m:t>
                          </m:r>
                        </m:sup>
                      </m:sSup>
                      <m:r>
                        <a:rPr lang="en-US" altLang="zh-CN" sz="2800" b="0" i="1" smtClean="0">
                          <a:solidFill>
                            <a:srgbClr val="0000FF"/>
                          </a:solidFill>
                          <a:latin typeface="Cambria Math" panose="02040503050406030204" pitchFamily="18" charset="0"/>
                          <a:ea typeface="+mn-ea"/>
                        </a:rPr>
                        <m:t>−</m:t>
                      </m:r>
                      <m:sSubSup>
                        <m:sSubSupPr>
                          <m:ctrlPr>
                            <a:rPr lang="en-US" altLang="zh-CN" sz="2800" i="1" smtClean="0">
                              <a:solidFill>
                                <a:srgbClr val="0000FF"/>
                              </a:solidFill>
                              <a:latin typeface="Cambria Math" panose="02040503050406030204" pitchFamily="18" charset="0"/>
                              <a:ea typeface="+mn-ea"/>
                            </a:rPr>
                          </m:ctrlPr>
                        </m:sSubSupPr>
                        <m:e>
                          <m:r>
                            <a:rPr lang="en-US" altLang="zh-CN" sz="2800" b="0" i="1" smtClean="0">
                              <a:solidFill>
                                <a:srgbClr val="0000FF"/>
                              </a:solidFill>
                              <a:latin typeface="Cambria Math" panose="02040503050406030204" pitchFamily="18" charset="0"/>
                              <a:ea typeface="+mn-ea"/>
                            </a:rPr>
                            <m:t>𝑣</m:t>
                          </m:r>
                        </m:e>
                        <m:sub>
                          <m:r>
                            <a:rPr lang="en-US" altLang="zh-CN" sz="2800" b="0" i="1" smtClean="0">
                              <a:solidFill>
                                <a:srgbClr val="0000FF"/>
                              </a:solidFill>
                              <a:latin typeface="Cambria Math" panose="02040503050406030204" pitchFamily="18" charset="0"/>
                              <a:ea typeface="+mn-ea"/>
                            </a:rPr>
                            <m:t>0</m:t>
                          </m:r>
                        </m:sub>
                        <m:sup>
                          <m:r>
                            <a:rPr lang="en-US" altLang="zh-CN" sz="2800" b="0" i="1" smtClean="0">
                              <a:solidFill>
                                <a:srgbClr val="0000FF"/>
                              </a:solidFill>
                              <a:latin typeface="Cambria Math" panose="02040503050406030204" pitchFamily="18" charset="0"/>
                              <a:ea typeface="+mn-ea"/>
                            </a:rPr>
                            <m:t>2</m:t>
                          </m:r>
                        </m:sup>
                      </m:sSubSup>
                      <m:r>
                        <a:rPr lang="en-US" altLang="zh-CN" sz="2800" b="0" i="1" smtClean="0">
                          <a:solidFill>
                            <a:srgbClr val="0000FF"/>
                          </a:solidFill>
                          <a:latin typeface="Cambria Math" panose="02040503050406030204" pitchFamily="18" charset="0"/>
                          <a:ea typeface="+mn-ea"/>
                        </a:rPr>
                        <m:t>=2</m:t>
                      </m:r>
                      <m:r>
                        <a:rPr lang="en-US" altLang="zh-CN" sz="2800" b="0" i="1" smtClean="0">
                          <a:solidFill>
                            <a:srgbClr val="0000FF"/>
                          </a:solidFill>
                          <a:latin typeface="Cambria Math" panose="02040503050406030204" pitchFamily="18" charset="0"/>
                          <a:ea typeface="+mn-ea"/>
                        </a:rPr>
                        <m:t>𝑎</m:t>
                      </m:r>
                      <m:d>
                        <m:dPr>
                          <m:ctrlPr>
                            <a:rPr lang="en-US" altLang="zh-CN" sz="2800" i="1" smtClean="0">
                              <a:solidFill>
                                <a:srgbClr val="0000FF"/>
                              </a:solidFill>
                              <a:latin typeface="Cambria Math" panose="02040503050406030204" pitchFamily="18" charset="0"/>
                              <a:ea typeface="+mn-ea"/>
                            </a:rPr>
                          </m:ctrlPr>
                        </m:dPr>
                        <m:e>
                          <m:r>
                            <a:rPr lang="en-US" altLang="zh-CN" sz="2800" b="0" i="1" smtClean="0">
                              <a:solidFill>
                                <a:srgbClr val="0000FF"/>
                              </a:solidFill>
                              <a:latin typeface="Cambria Math" panose="02040503050406030204" pitchFamily="18" charset="0"/>
                              <a:ea typeface="+mn-ea"/>
                            </a:rPr>
                            <m:t>𝑥</m:t>
                          </m:r>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𝑥</m:t>
                              </m:r>
                            </m:e>
                            <m:sub>
                              <m:r>
                                <a:rPr lang="en-US" altLang="zh-CN" sz="2800" b="0" i="1">
                                  <a:solidFill>
                                    <a:srgbClr val="0000FF"/>
                                  </a:solidFill>
                                  <a:latin typeface="Cambria Math" panose="02040503050406030204" pitchFamily="18" charset="0"/>
                                  <a:ea typeface="+mn-ea"/>
                                </a:rPr>
                                <m:t>0</m:t>
                              </m:r>
                            </m:sub>
                          </m:sSub>
                        </m:e>
                      </m:d>
                    </m:oMath>
                  </m:oMathPara>
                </a14:m>
                <a:endParaRPr lang="zh-CN" altLang="en-US" sz="2800" dirty="0">
                  <a:latin typeface="+mn-lt"/>
                  <a:ea typeface="+mn-ea"/>
                </a:endParaRPr>
              </a:p>
            </p:txBody>
          </p:sp>
        </mc:Choice>
        <mc:Fallback xmlns="">
          <p:sp>
            <p:nvSpPr>
              <p:cNvPr id="17" name="矩形 16"/>
              <p:cNvSpPr>
                <a:spLocks noRot="1" noChangeAspect="1" noMove="1" noResize="1" noEditPoints="1" noAdjustHandles="1" noChangeArrowheads="1" noChangeShapeType="1" noTextEdit="1"/>
              </p:cNvSpPr>
              <p:nvPr/>
            </p:nvSpPr>
            <p:spPr>
              <a:xfrm>
                <a:off x="8309263" y="2544235"/>
                <a:ext cx="3688510" cy="553100"/>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697675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5542"/>
                                        </p:tgtEl>
                                        <p:attrNameLst>
                                          <p:attrName>style.visibility</p:attrName>
                                        </p:attrNameLst>
                                      </p:cBhvr>
                                      <p:to>
                                        <p:strVal val="visible"/>
                                      </p:to>
                                    </p:set>
                                    <p:animEffect transition="in" filter="wipe(left)">
                                      <p:cBhvr>
                                        <p:cTn id="7" dur="500"/>
                                        <p:tgtEl>
                                          <p:spTgt spid="655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5541"/>
                                        </p:tgtEl>
                                        <p:attrNameLst>
                                          <p:attrName>style.visibility</p:attrName>
                                        </p:attrNameLst>
                                      </p:cBhvr>
                                      <p:to>
                                        <p:strVal val="visible"/>
                                      </p:to>
                                    </p:set>
                                    <p:animEffect transition="in" filter="wipe(left)">
                                      <p:cBhvr>
                                        <p:cTn id="12" dur="500"/>
                                        <p:tgtEl>
                                          <p:spTgt spid="6554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5543"/>
                                        </p:tgtEl>
                                        <p:attrNameLst>
                                          <p:attrName>style.visibility</p:attrName>
                                        </p:attrNameLst>
                                      </p:cBhvr>
                                      <p:to>
                                        <p:strVal val="visible"/>
                                      </p:to>
                                    </p:set>
                                    <p:animEffect transition="in" filter="wipe(left)">
                                      <p:cBhvr>
                                        <p:cTn id="32" dur="500"/>
                                        <p:tgtEl>
                                          <p:spTgt spid="6554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5544"/>
                                        </p:tgtEl>
                                        <p:attrNameLst>
                                          <p:attrName>style.visibility</p:attrName>
                                        </p:attrNameLst>
                                      </p:cBhvr>
                                      <p:to>
                                        <p:strVal val="visible"/>
                                      </p:to>
                                    </p:set>
                                    <p:animEffect transition="in" filter="wipe(left)">
                                      <p:cBhvr>
                                        <p:cTn id="37" dur="500"/>
                                        <p:tgtEl>
                                          <p:spTgt spid="6554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wipe(left)">
                                      <p:cBhvr>
                                        <p:cTn id="47" dur="500"/>
                                        <p:tgtEl>
                                          <p:spTgt spid="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left)">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ipe(left)">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wipe(left)">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wipe(left)">
                                      <p:cBhvr>
                                        <p:cTn id="6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1" grpId="0"/>
      <p:bldP spid="65544" grpId="0"/>
      <p:bldP spid="12" grpId="0"/>
      <p:bldP spid="15" grpId="0"/>
      <p:bldP spid="16" grpId="0"/>
      <p:bldP spid="2" grpId="0" animBg="1"/>
      <p:bldP spid="18" grpId="0" animBg="1"/>
      <p:bldP spid="19" grpId="0"/>
      <p:bldP spid="20" grpId="0"/>
      <p:bldP spid="21" grpId="0"/>
      <p:bldP spid="1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2209800" y="928688"/>
            <a:ext cx="73279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a:solidFill>
                  <a:srgbClr val="0000FF"/>
                </a:solidFill>
                <a:latin typeface="+mn-ea"/>
                <a:ea typeface="+mn-ea"/>
              </a:rPr>
              <a:t>质点作曲线运动，判断下列说法的正误。</a:t>
            </a:r>
          </a:p>
        </p:txBody>
      </p:sp>
      <p:grpSp>
        <p:nvGrpSpPr>
          <p:cNvPr id="3" name="Group 9"/>
          <p:cNvGrpSpPr>
            <a:grpSpLocks/>
          </p:cNvGrpSpPr>
          <p:nvPr/>
        </p:nvGrpSpPr>
        <p:grpSpPr bwMode="auto">
          <a:xfrm>
            <a:off x="4940300" y="1708150"/>
            <a:ext cx="914400" cy="457200"/>
            <a:chOff x="0" y="0"/>
            <a:chExt cx="336" cy="144"/>
          </a:xfrm>
        </p:grpSpPr>
        <p:sp>
          <p:nvSpPr>
            <p:cNvPr id="6186" name="Line 10"/>
            <p:cNvSpPr>
              <a:spLocks noChangeShapeType="1"/>
            </p:cNvSpPr>
            <p:nvPr/>
          </p:nvSpPr>
          <p:spPr bwMode="auto">
            <a:xfrm>
              <a:off x="0" y="0"/>
              <a:ext cx="48" cy="14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6187" name="Line 11"/>
            <p:cNvSpPr>
              <a:spLocks noChangeShapeType="1"/>
            </p:cNvSpPr>
            <p:nvPr/>
          </p:nvSpPr>
          <p:spPr bwMode="auto">
            <a:xfrm flipV="1">
              <a:off x="48" y="0"/>
              <a:ext cx="288" cy="14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grpSp>
      <p:grpSp>
        <p:nvGrpSpPr>
          <p:cNvPr id="4" name="Group 12"/>
          <p:cNvGrpSpPr>
            <a:grpSpLocks/>
          </p:cNvGrpSpPr>
          <p:nvPr/>
        </p:nvGrpSpPr>
        <p:grpSpPr bwMode="auto">
          <a:xfrm>
            <a:off x="2654300" y="1631950"/>
            <a:ext cx="762000" cy="685800"/>
            <a:chOff x="0" y="0"/>
            <a:chExt cx="288" cy="288"/>
          </a:xfrm>
        </p:grpSpPr>
        <p:sp>
          <p:nvSpPr>
            <p:cNvPr id="6184" name="Line 13"/>
            <p:cNvSpPr>
              <a:spLocks noChangeShapeType="1"/>
            </p:cNvSpPr>
            <p:nvPr/>
          </p:nvSpPr>
          <p:spPr bwMode="auto">
            <a:xfrm flipH="1">
              <a:off x="96" y="0"/>
              <a:ext cx="96" cy="28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6185" name="Line 14"/>
            <p:cNvSpPr>
              <a:spLocks noChangeShapeType="1"/>
            </p:cNvSpPr>
            <p:nvPr/>
          </p:nvSpPr>
          <p:spPr bwMode="auto">
            <a:xfrm>
              <a:off x="0" y="0"/>
              <a:ext cx="288" cy="24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grpSp>
      <p:grpSp>
        <p:nvGrpSpPr>
          <p:cNvPr id="5" name="Group 15"/>
          <p:cNvGrpSpPr>
            <a:grpSpLocks/>
          </p:cNvGrpSpPr>
          <p:nvPr/>
        </p:nvGrpSpPr>
        <p:grpSpPr bwMode="auto">
          <a:xfrm>
            <a:off x="2654300" y="2470150"/>
            <a:ext cx="838200" cy="685800"/>
            <a:chOff x="0" y="0"/>
            <a:chExt cx="288" cy="288"/>
          </a:xfrm>
        </p:grpSpPr>
        <p:sp>
          <p:nvSpPr>
            <p:cNvPr id="6182" name="Line 16"/>
            <p:cNvSpPr>
              <a:spLocks noChangeShapeType="1"/>
            </p:cNvSpPr>
            <p:nvPr/>
          </p:nvSpPr>
          <p:spPr bwMode="auto">
            <a:xfrm flipH="1">
              <a:off x="96" y="0"/>
              <a:ext cx="96" cy="28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6183" name="Line 17"/>
            <p:cNvSpPr>
              <a:spLocks noChangeShapeType="1"/>
            </p:cNvSpPr>
            <p:nvPr/>
          </p:nvSpPr>
          <p:spPr bwMode="auto">
            <a:xfrm>
              <a:off x="0" y="0"/>
              <a:ext cx="288" cy="24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grpSp>
      <p:grpSp>
        <p:nvGrpSpPr>
          <p:cNvPr id="6" name="Group 18"/>
          <p:cNvGrpSpPr>
            <a:grpSpLocks/>
          </p:cNvGrpSpPr>
          <p:nvPr/>
        </p:nvGrpSpPr>
        <p:grpSpPr bwMode="auto">
          <a:xfrm>
            <a:off x="5245100" y="2428875"/>
            <a:ext cx="685800" cy="685800"/>
            <a:chOff x="0" y="0"/>
            <a:chExt cx="288" cy="288"/>
          </a:xfrm>
        </p:grpSpPr>
        <p:sp>
          <p:nvSpPr>
            <p:cNvPr id="6180" name="Line 19"/>
            <p:cNvSpPr>
              <a:spLocks noChangeShapeType="1"/>
            </p:cNvSpPr>
            <p:nvPr/>
          </p:nvSpPr>
          <p:spPr bwMode="auto">
            <a:xfrm flipH="1">
              <a:off x="96" y="0"/>
              <a:ext cx="96" cy="28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6181" name="Line 20"/>
            <p:cNvSpPr>
              <a:spLocks noChangeShapeType="1"/>
            </p:cNvSpPr>
            <p:nvPr/>
          </p:nvSpPr>
          <p:spPr bwMode="auto">
            <a:xfrm>
              <a:off x="0" y="0"/>
              <a:ext cx="288" cy="24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grpSp>
      <p:grpSp>
        <p:nvGrpSpPr>
          <p:cNvPr id="7" name="Group 21"/>
          <p:cNvGrpSpPr>
            <a:grpSpLocks/>
          </p:cNvGrpSpPr>
          <p:nvPr/>
        </p:nvGrpSpPr>
        <p:grpSpPr bwMode="auto">
          <a:xfrm>
            <a:off x="7226300" y="1708150"/>
            <a:ext cx="685800" cy="685800"/>
            <a:chOff x="0" y="0"/>
            <a:chExt cx="288" cy="288"/>
          </a:xfrm>
        </p:grpSpPr>
        <p:sp>
          <p:nvSpPr>
            <p:cNvPr id="6178" name="Line 22"/>
            <p:cNvSpPr>
              <a:spLocks noChangeShapeType="1"/>
            </p:cNvSpPr>
            <p:nvPr/>
          </p:nvSpPr>
          <p:spPr bwMode="auto">
            <a:xfrm flipH="1">
              <a:off x="96" y="0"/>
              <a:ext cx="96" cy="28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6179" name="Line 23"/>
            <p:cNvSpPr>
              <a:spLocks noChangeShapeType="1"/>
            </p:cNvSpPr>
            <p:nvPr/>
          </p:nvSpPr>
          <p:spPr bwMode="auto">
            <a:xfrm>
              <a:off x="0" y="0"/>
              <a:ext cx="288" cy="24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grpSp>
      <mc:AlternateContent xmlns:mc="http://schemas.openxmlformats.org/markup-compatibility/2006" xmlns:a14="http://schemas.microsoft.com/office/drawing/2010/main">
        <mc:Choice Requires="a14">
          <p:sp>
            <p:nvSpPr>
              <p:cNvPr id="16408" name="Text Box 24"/>
              <p:cNvSpPr txBox="1">
                <a:spLocks noChangeArrowheads="1"/>
              </p:cNvSpPr>
              <p:nvPr/>
            </p:nvSpPr>
            <p:spPr bwMode="auto">
              <a:xfrm>
                <a:off x="2209800" y="3292475"/>
                <a:ext cx="8841377"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dirty="0">
                    <a:solidFill>
                      <a:srgbClr val="0000FF"/>
                    </a:solidFill>
                    <a:latin typeface="+mn-ea"/>
                    <a:ea typeface="+mn-ea"/>
                  </a:rPr>
                  <a:t>质点的运动学方程为</a:t>
                </a:r>
                <a14:m>
                  <m:oMath xmlns:m="http://schemas.openxmlformats.org/officeDocument/2006/math">
                    <m:r>
                      <a:rPr lang="en-US" altLang="zh-CN" sz="2800" i="1">
                        <a:solidFill>
                          <a:srgbClr val="0000FF"/>
                        </a:solidFill>
                        <a:latin typeface="Cambria Math" panose="02040503050406030204" pitchFamily="18" charset="0"/>
                      </a:rPr>
                      <m:t>𝑥</m:t>
                    </m:r>
                    <m:r>
                      <a:rPr lang="en-US" altLang="zh-CN" sz="2800" i="1">
                        <a:solidFill>
                          <a:srgbClr val="0000FF"/>
                        </a:solidFill>
                        <a:latin typeface="Cambria Math" panose="02040503050406030204" pitchFamily="18" charset="0"/>
                      </a:rPr>
                      <m:t>=6+3</m:t>
                    </m:r>
                    <m:r>
                      <a:rPr lang="en-US" altLang="zh-CN" sz="2800" b="0" i="1" smtClean="0">
                        <a:solidFill>
                          <a:srgbClr val="0000FF"/>
                        </a:solidFill>
                        <a:latin typeface="Cambria Math" panose="02040503050406030204" pitchFamily="18" charset="0"/>
                      </a:rPr>
                      <m:t>𝑡</m:t>
                    </m:r>
                    <m:r>
                      <a:rPr lang="en-US" altLang="zh-CN" sz="2800" b="0" i="1" smtClean="0">
                        <a:solidFill>
                          <a:srgbClr val="0000FF"/>
                        </a:solidFill>
                        <a:latin typeface="Cambria Math" panose="02040503050406030204" pitchFamily="18" charset="0"/>
                      </a:rPr>
                      <m:t>−5</m:t>
                    </m:r>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𝑡</m:t>
                        </m:r>
                      </m:e>
                      <m:sup>
                        <m:r>
                          <a:rPr lang="en-US" altLang="zh-CN" sz="2800" b="0" i="1" smtClean="0">
                            <a:solidFill>
                              <a:srgbClr val="0000FF"/>
                            </a:solidFill>
                            <a:latin typeface="Cambria Math" panose="02040503050406030204" pitchFamily="18" charset="0"/>
                          </a:rPr>
                          <m:t>3</m:t>
                        </m:r>
                      </m:sup>
                    </m:sSup>
                  </m:oMath>
                </a14:m>
                <a:r>
                  <a:rPr lang="en-US" altLang="zh-CN" sz="2800" dirty="0">
                    <a:solidFill>
                      <a:srgbClr val="0000FF"/>
                    </a:solidFill>
                    <a:latin typeface="+mn-ea"/>
                    <a:ea typeface="+mn-ea"/>
                  </a:rPr>
                  <a:t>(</a:t>
                </a:r>
                <a14:m>
                  <m:oMath xmlns:m="http://schemas.openxmlformats.org/officeDocument/2006/math">
                    <m:r>
                      <a:rPr lang="en-US" altLang="zh-CN" sz="2800" b="0" i="1" smtClean="0">
                        <a:solidFill>
                          <a:srgbClr val="0000FF"/>
                        </a:solidFill>
                        <a:latin typeface="Cambria Math" panose="02040503050406030204" pitchFamily="18" charset="0"/>
                      </a:rPr>
                      <m:t>𝑆𝐼</m:t>
                    </m:r>
                  </m:oMath>
                </a14:m>
                <a:r>
                  <a:rPr lang="en-US" altLang="zh-CN" sz="2800" dirty="0">
                    <a:solidFill>
                      <a:srgbClr val="0000FF"/>
                    </a:solidFill>
                    <a:latin typeface="+mn-ea"/>
                    <a:ea typeface="+mn-ea"/>
                  </a:rPr>
                  <a:t>)</a:t>
                </a:r>
                <a:r>
                  <a:rPr lang="zh-CN" altLang="en-US" sz="2800" dirty="0">
                    <a:solidFill>
                      <a:srgbClr val="0000FF"/>
                    </a:solidFill>
                    <a:latin typeface="+mn-ea"/>
                    <a:ea typeface="+mn-ea"/>
                  </a:rPr>
                  <a:t>，则：</a:t>
                </a:r>
                <a:endParaRPr lang="en-US" altLang="zh-CN" sz="2800" dirty="0">
                  <a:solidFill>
                    <a:srgbClr val="0000FF"/>
                  </a:solidFill>
                  <a:latin typeface="+mn-ea"/>
                  <a:ea typeface="+mn-ea"/>
                </a:endParaRPr>
              </a:p>
            </p:txBody>
          </p:sp>
        </mc:Choice>
        <mc:Fallback xmlns="">
          <p:sp>
            <p:nvSpPr>
              <p:cNvPr id="16408" name="Text Box 24"/>
              <p:cNvSpPr txBox="1">
                <a:spLocks noRot="1" noChangeAspect="1" noMove="1" noResize="1" noEditPoints="1" noAdjustHandles="1" noChangeArrowheads="1" noChangeShapeType="1" noTextEdit="1"/>
              </p:cNvSpPr>
              <p:nvPr/>
            </p:nvSpPr>
            <p:spPr bwMode="auto">
              <a:xfrm>
                <a:off x="2209800" y="3292475"/>
                <a:ext cx="8841377" cy="523220"/>
              </a:xfrm>
              <a:prstGeom prst="rect">
                <a:avLst/>
              </a:prstGeom>
              <a:blipFill>
                <a:blip r:embed="rId3"/>
                <a:stretch>
                  <a:fillRect l="-1448"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8" name="Group 25"/>
          <p:cNvGrpSpPr>
            <a:grpSpLocks/>
          </p:cNvGrpSpPr>
          <p:nvPr/>
        </p:nvGrpSpPr>
        <p:grpSpPr bwMode="auto">
          <a:xfrm>
            <a:off x="2856322" y="3952740"/>
            <a:ext cx="7281863" cy="2436813"/>
            <a:chOff x="0" y="0"/>
            <a:chExt cx="4587" cy="1535"/>
          </a:xfrm>
        </p:grpSpPr>
        <p:sp>
          <p:nvSpPr>
            <p:cNvPr id="6174" name="Rectangle 26"/>
            <p:cNvSpPr>
              <a:spLocks noChangeArrowheads="1"/>
            </p:cNvSpPr>
            <p:nvPr/>
          </p:nvSpPr>
          <p:spPr bwMode="auto">
            <a:xfrm>
              <a:off x="0" y="0"/>
              <a:ext cx="457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solidFill>
                    <a:srgbClr val="0000FF"/>
                  </a:solidFill>
                  <a:latin typeface="+mn-ea"/>
                  <a:ea typeface="+mn-ea"/>
                </a:rPr>
                <a:t>（</a:t>
              </a:r>
              <a:r>
                <a:rPr lang="en-US" altLang="zh-CN" sz="2800" dirty="0">
                  <a:solidFill>
                    <a:srgbClr val="0000FF"/>
                  </a:solidFill>
                  <a:latin typeface="+mn-ea"/>
                  <a:ea typeface="+mn-ea"/>
                </a:rPr>
                <a:t>A</a:t>
              </a:r>
              <a:r>
                <a:rPr lang="zh-CN" altLang="en-US" sz="2800" dirty="0">
                  <a:solidFill>
                    <a:srgbClr val="0000FF"/>
                  </a:solidFill>
                  <a:latin typeface="+mn-ea"/>
                  <a:ea typeface="+mn-ea"/>
                </a:rPr>
                <a:t>）质点作匀加速直线运动，加速度为正。</a:t>
              </a:r>
            </a:p>
          </p:txBody>
        </p:sp>
        <p:sp>
          <p:nvSpPr>
            <p:cNvPr id="6175" name="Rectangle 27"/>
            <p:cNvSpPr>
              <a:spLocks noChangeArrowheads="1"/>
            </p:cNvSpPr>
            <p:nvPr/>
          </p:nvSpPr>
          <p:spPr bwMode="auto">
            <a:xfrm>
              <a:off x="0" y="423"/>
              <a:ext cx="455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solidFill>
                    <a:srgbClr val="0000FF"/>
                  </a:solidFill>
                  <a:latin typeface="+mn-ea"/>
                  <a:ea typeface="+mn-ea"/>
                </a:rPr>
                <a:t>（</a:t>
              </a:r>
              <a:r>
                <a:rPr lang="en-US" altLang="zh-CN" sz="2800" dirty="0">
                  <a:solidFill>
                    <a:srgbClr val="0000FF"/>
                  </a:solidFill>
                  <a:latin typeface="+mn-ea"/>
                  <a:ea typeface="+mn-ea"/>
                </a:rPr>
                <a:t>B</a:t>
              </a:r>
              <a:r>
                <a:rPr lang="zh-CN" altLang="en-US" sz="2800" dirty="0">
                  <a:solidFill>
                    <a:srgbClr val="0000FF"/>
                  </a:solidFill>
                  <a:latin typeface="+mn-ea"/>
                  <a:ea typeface="+mn-ea"/>
                </a:rPr>
                <a:t>）质点作匀加速直线运动，加速度为负。</a:t>
              </a:r>
            </a:p>
          </p:txBody>
        </p:sp>
        <p:sp>
          <p:nvSpPr>
            <p:cNvPr id="6176" name="Rectangle 28"/>
            <p:cNvSpPr>
              <a:spLocks noChangeArrowheads="1"/>
            </p:cNvSpPr>
            <p:nvPr/>
          </p:nvSpPr>
          <p:spPr bwMode="auto">
            <a:xfrm>
              <a:off x="0" y="807"/>
              <a:ext cx="456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solidFill>
                    <a:srgbClr val="0000FF"/>
                  </a:solidFill>
                  <a:latin typeface="+mn-ea"/>
                  <a:ea typeface="+mn-ea"/>
                </a:rPr>
                <a:t>（</a:t>
              </a:r>
              <a:r>
                <a:rPr lang="en-US" altLang="zh-CN" sz="2800" dirty="0">
                  <a:solidFill>
                    <a:srgbClr val="0000FF"/>
                  </a:solidFill>
                  <a:latin typeface="+mn-ea"/>
                  <a:ea typeface="+mn-ea"/>
                </a:rPr>
                <a:t>C</a:t>
              </a:r>
              <a:r>
                <a:rPr lang="zh-CN" altLang="en-US" sz="2800" dirty="0">
                  <a:solidFill>
                    <a:srgbClr val="0000FF"/>
                  </a:solidFill>
                  <a:latin typeface="+mn-ea"/>
                  <a:ea typeface="+mn-ea"/>
                </a:rPr>
                <a:t>）质点作变加速直线运动，加速度为正。</a:t>
              </a:r>
            </a:p>
          </p:txBody>
        </p:sp>
        <p:sp>
          <p:nvSpPr>
            <p:cNvPr id="6177" name="Rectangle 29"/>
            <p:cNvSpPr>
              <a:spLocks noChangeArrowheads="1"/>
            </p:cNvSpPr>
            <p:nvPr/>
          </p:nvSpPr>
          <p:spPr bwMode="auto">
            <a:xfrm>
              <a:off x="0" y="1205"/>
              <a:ext cx="458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solidFill>
                    <a:srgbClr val="0000FF"/>
                  </a:solidFill>
                  <a:latin typeface="+mn-ea"/>
                  <a:ea typeface="+mn-ea"/>
                </a:rPr>
                <a:t>（</a:t>
              </a:r>
              <a:r>
                <a:rPr lang="en-US" altLang="zh-CN" sz="2800" dirty="0">
                  <a:solidFill>
                    <a:srgbClr val="0000FF"/>
                  </a:solidFill>
                  <a:latin typeface="+mn-ea"/>
                  <a:ea typeface="+mn-ea"/>
                </a:rPr>
                <a:t>D</a:t>
              </a:r>
              <a:r>
                <a:rPr lang="zh-CN" altLang="en-US" sz="2800" dirty="0">
                  <a:solidFill>
                    <a:srgbClr val="0000FF"/>
                  </a:solidFill>
                  <a:latin typeface="+mn-ea"/>
                  <a:ea typeface="+mn-ea"/>
                </a:rPr>
                <a:t>）质点作变加速直线运动，加速度为负。</a:t>
              </a:r>
            </a:p>
          </p:txBody>
        </p:sp>
      </p:grpSp>
      <p:grpSp>
        <p:nvGrpSpPr>
          <p:cNvPr id="9" name="Group 30"/>
          <p:cNvGrpSpPr>
            <a:grpSpLocks/>
          </p:cNvGrpSpPr>
          <p:nvPr/>
        </p:nvGrpSpPr>
        <p:grpSpPr bwMode="auto">
          <a:xfrm>
            <a:off x="9909585" y="5908837"/>
            <a:ext cx="457200" cy="304800"/>
            <a:chOff x="0" y="0"/>
            <a:chExt cx="336" cy="144"/>
          </a:xfrm>
        </p:grpSpPr>
        <p:sp>
          <p:nvSpPr>
            <p:cNvPr id="6172" name="Line 31"/>
            <p:cNvSpPr>
              <a:spLocks noChangeShapeType="1"/>
            </p:cNvSpPr>
            <p:nvPr/>
          </p:nvSpPr>
          <p:spPr bwMode="auto">
            <a:xfrm>
              <a:off x="0" y="0"/>
              <a:ext cx="48" cy="14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6173" name="Line 32"/>
            <p:cNvSpPr>
              <a:spLocks noChangeShapeType="1"/>
            </p:cNvSpPr>
            <p:nvPr/>
          </p:nvSpPr>
          <p:spPr bwMode="auto">
            <a:xfrm flipV="1">
              <a:off x="48" y="0"/>
              <a:ext cx="288" cy="144"/>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grpSp>
      <p:grpSp>
        <p:nvGrpSpPr>
          <p:cNvPr id="10" name="Group 33"/>
          <p:cNvGrpSpPr>
            <a:grpSpLocks/>
          </p:cNvGrpSpPr>
          <p:nvPr/>
        </p:nvGrpSpPr>
        <p:grpSpPr bwMode="auto">
          <a:xfrm>
            <a:off x="9757185" y="4080037"/>
            <a:ext cx="457200" cy="381000"/>
            <a:chOff x="0" y="0"/>
            <a:chExt cx="288" cy="288"/>
          </a:xfrm>
        </p:grpSpPr>
        <p:sp>
          <p:nvSpPr>
            <p:cNvPr id="6170" name="Line 34"/>
            <p:cNvSpPr>
              <a:spLocks noChangeShapeType="1"/>
            </p:cNvSpPr>
            <p:nvPr/>
          </p:nvSpPr>
          <p:spPr bwMode="auto">
            <a:xfrm flipH="1">
              <a:off x="96" y="0"/>
              <a:ext cx="96" cy="28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6171" name="Line 35"/>
            <p:cNvSpPr>
              <a:spLocks noChangeShapeType="1"/>
            </p:cNvSpPr>
            <p:nvPr/>
          </p:nvSpPr>
          <p:spPr bwMode="auto">
            <a:xfrm>
              <a:off x="0" y="0"/>
              <a:ext cx="288" cy="24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grpSp>
      <p:grpSp>
        <p:nvGrpSpPr>
          <p:cNvPr id="11" name="Group 36"/>
          <p:cNvGrpSpPr>
            <a:grpSpLocks/>
          </p:cNvGrpSpPr>
          <p:nvPr/>
        </p:nvGrpSpPr>
        <p:grpSpPr bwMode="auto">
          <a:xfrm>
            <a:off x="9757185" y="4689637"/>
            <a:ext cx="457200" cy="381000"/>
            <a:chOff x="0" y="0"/>
            <a:chExt cx="288" cy="288"/>
          </a:xfrm>
        </p:grpSpPr>
        <p:sp>
          <p:nvSpPr>
            <p:cNvPr id="6168" name="Line 37"/>
            <p:cNvSpPr>
              <a:spLocks noChangeShapeType="1"/>
            </p:cNvSpPr>
            <p:nvPr/>
          </p:nvSpPr>
          <p:spPr bwMode="auto">
            <a:xfrm flipH="1">
              <a:off x="96" y="0"/>
              <a:ext cx="96" cy="28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6169" name="Line 38"/>
            <p:cNvSpPr>
              <a:spLocks noChangeShapeType="1"/>
            </p:cNvSpPr>
            <p:nvPr/>
          </p:nvSpPr>
          <p:spPr bwMode="auto">
            <a:xfrm>
              <a:off x="0" y="0"/>
              <a:ext cx="288" cy="24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grpSp>
      <p:grpSp>
        <p:nvGrpSpPr>
          <p:cNvPr id="12" name="Group 39"/>
          <p:cNvGrpSpPr>
            <a:grpSpLocks/>
          </p:cNvGrpSpPr>
          <p:nvPr/>
        </p:nvGrpSpPr>
        <p:grpSpPr bwMode="auto">
          <a:xfrm>
            <a:off x="9833385" y="5299237"/>
            <a:ext cx="457200" cy="381000"/>
            <a:chOff x="0" y="0"/>
            <a:chExt cx="288" cy="288"/>
          </a:xfrm>
        </p:grpSpPr>
        <p:sp>
          <p:nvSpPr>
            <p:cNvPr id="6166" name="Line 40"/>
            <p:cNvSpPr>
              <a:spLocks noChangeShapeType="1"/>
            </p:cNvSpPr>
            <p:nvPr/>
          </p:nvSpPr>
          <p:spPr bwMode="auto">
            <a:xfrm flipH="1">
              <a:off x="96" y="0"/>
              <a:ext cx="96" cy="288"/>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6167" name="Line 41"/>
            <p:cNvSpPr>
              <a:spLocks noChangeShapeType="1"/>
            </p:cNvSpPr>
            <p:nvPr/>
          </p:nvSpPr>
          <p:spPr bwMode="auto">
            <a:xfrm>
              <a:off x="0" y="0"/>
              <a:ext cx="288" cy="24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grpSp>
      <p:sp>
        <p:nvSpPr>
          <p:cNvPr id="6164" name="Text Box 42"/>
          <p:cNvSpPr txBox="1">
            <a:spLocks noChangeArrowheads="1"/>
          </p:cNvSpPr>
          <p:nvPr/>
        </p:nvSpPr>
        <p:spPr bwMode="auto">
          <a:xfrm>
            <a:off x="2209800" y="395288"/>
            <a:ext cx="2895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800">
                <a:solidFill>
                  <a:srgbClr val="0000FF"/>
                </a:solidFill>
                <a:latin typeface="+mn-ea"/>
                <a:ea typeface="+mn-ea"/>
              </a:rPr>
              <a:t>思考题</a:t>
            </a:r>
          </a:p>
        </p:txBody>
      </p:sp>
      <mc:AlternateContent xmlns:mc="http://schemas.openxmlformats.org/markup-compatibility/2006" xmlns:a14="http://schemas.microsoft.com/office/drawing/2010/main">
        <mc:Choice Requires="a14">
          <p:sp>
            <p:nvSpPr>
              <p:cNvPr id="43" name="矩形 42"/>
              <p:cNvSpPr/>
              <p:nvPr/>
            </p:nvSpPr>
            <p:spPr>
              <a:xfrm>
                <a:off x="2202683" y="1725940"/>
                <a:ext cx="1754135"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d>
                        <m:dPr>
                          <m:begChr m:val="|"/>
                          <m:endChr m:val="|"/>
                          <m:ctrlPr>
                            <a:rPr lang="en-US" altLang="zh-CN" sz="2800" i="1" smtClean="0">
                              <a:solidFill>
                                <a:srgbClr val="0000FF"/>
                              </a:solidFill>
                              <a:latin typeface="Cambria Math" panose="02040503050406030204" pitchFamily="18" charset="0"/>
                              <a:ea typeface="+mn-ea"/>
                            </a:rPr>
                          </m:ctrlPr>
                        </m:dPr>
                        <m:e>
                          <m:r>
                            <a:rPr lang="en-US" altLang="zh-CN" sz="2800" i="1">
                              <a:solidFill>
                                <a:srgbClr val="0000FF"/>
                              </a:solidFill>
                              <a:latin typeface="Cambria Math" panose="02040503050406030204" pitchFamily="18" charset="0"/>
                            </a:rPr>
                            <m:t>∆</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𝑟</m:t>
                              </m:r>
                            </m:e>
                          </m:acc>
                        </m:e>
                      </m:d>
                      <m:r>
                        <a:rPr lang="en-US" altLang="zh-CN" sz="2800" b="0" i="1" smtClean="0">
                          <a:solidFill>
                            <a:srgbClr val="0000FF"/>
                          </a:solidFill>
                          <a:latin typeface="Cambria Math" panose="02040503050406030204" pitchFamily="18" charset="0"/>
                        </a:rPr>
                        <m:t>=</m:t>
                      </m:r>
                      <m:r>
                        <a:rPr lang="en-US" altLang="zh-CN" sz="2800" b="0" i="1">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𝑟</m:t>
                      </m:r>
                    </m:oMath>
                  </m:oMathPara>
                </a14:m>
                <a:endParaRPr lang="zh-CN" altLang="en-US" sz="2800" dirty="0">
                  <a:solidFill>
                    <a:srgbClr val="0000FF"/>
                  </a:solidFill>
                  <a:latin typeface="+mn-lt"/>
                  <a:ea typeface="+mn-ea"/>
                </a:endParaRPr>
              </a:p>
            </p:txBody>
          </p:sp>
        </mc:Choice>
        <mc:Fallback xmlns="">
          <p:sp>
            <p:nvSpPr>
              <p:cNvPr id="43" name="矩形 42"/>
              <p:cNvSpPr>
                <a:spLocks noRot="1" noChangeAspect="1" noMove="1" noResize="1" noEditPoints="1" noAdjustHandles="1" noChangeArrowheads="1" noChangeShapeType="1" noTextEdit="1"/>
              </p:cNvSpPr>
              <p:nvPr/>
            </p:nvSpPr>
            <p:spPr>
              <a:xfrm>
                <a:off x="2202683" y="1725940"/>
                <a:ext cx="1754135"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4461747" y="1713240"/>
                <a:ext cx="1754135"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m:t>
                      </m:r>
                      <m:d>
                        <m:dPr>
                          <m:begChr m:val="|"/>
                          <m:endChr m:val="|"/>
                          <m:ctrlPr>
                            <a:rPr lang="en-US" altLang="zh-CN" sz="2800" i="1" smtClean="0">
                              <a:solidFill>
                                <a:srgbClr val="0000FF"/>
                              </a:solidFill>
                              <a:latin typeface="Cambria Math" panose="02040503050406030204" pitchFamily="18" charset="0"/>
                              <a:ea typeface="+mn-ea"/>
                            </a:rPr>
                          </m:ctrlPr>
                        </m:d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𝑟</m:t>
                              </m:r>
                            </m:e>
                          </m:acc>
                        </m:e>
                      </m:d>
                      <m:r>
                        <a:rPr lang="en-US" altLang="zh-CN" sz="2800" b="0" i="1" smtClean="0">
                          <a:solidFill>
                            <a:srgbClr val="0000FF"/>
                          </a:solidFill>
                          <a:latin typeface="Cambria Math" panose="02040503050406030204" pitchFamily="18" charset="0"/>
                        </a:rPr>
                        <m:t>=</m:t>
                      </m:r>
                      <m:r>
                        <a:rPr lang="en-US" altLang="zh-CN" sz="2800" b="0" i="1">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𝑟</m:t>
                      </m:r>
                    </m:oMath>
                  </m:oMathPara>
                </a14:m>
                <a:endParaRPr lang="zh-CN" altLang="en-US" sz="2800" dirty="0">
                  <a:solidFill>
                    <a:srgbClr val="0000FF"/>
                  </a:solidFill>
                  <a:latin typeface="+mn-lt"/>
                  <a:ea typeface="+mn-ea"/>
                </a:endParaRPr>
              </a:p>
            </p:txBody>
          </p:sp>
        </mc:Choice>
        <mc:Fallback xmlns="">
          <p:sp>
            <p:nvSpPr>
              <p:cNvPr id="44" name="矩形 43"/>
              <p:cNvSpPr>
                <a:spLocks noRot="1" noChangeAspect="1" noMove="1" noResize="1" noEditPoints="1" noAdjustHandles="1" noChangeArrowheads="1" noChangeShapeType="1" noTextEdit="1"/>
              </p:cNvSpPr>
              <p:nvPr/>
            </p:nvSpPr>
            <p:spPr>
              <a:xfrm>
                <a:off x="4461747" y="1713240"/>
                <a:ext cx="1754135"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6866524" y="1730992"/>
                <a:ext cx="1519968"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𝑠</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ea typeface="+mn-ea"/>
                        </a:rPr>
                        <m:t>𝑟</m:t>
                      </m:r>
                    </m:oMath>
                  </m:oMathPara>
                </a14:m>
                <a:endParaRPr lang="zh-CN" altLang="en-US" sz="2800" dirty="0">
                  <a:solidFill>
                    <a:srgbClr val="0000FF"/>
                  </a:solidFill>
                  <a:latin typeface="+mn-lt"/>
                  <a:ea typeface="+mn-ea"/>
                </a:endParaRPr>
              </a:p>
            </p:txBody>
          </p:sp>
        </mc:Choice>
        <mc:Fallback xmlns="">
          <p:sp>
            <p:nvSpPr>
              <p:cNvPr id="46" name="矩形 45"/>
              <p:cNvSpPr>
                <a:spLocks noRot="1" noChangeAspect="1" noMove="1" noResize="1" noEditPoints="1" noAdjustHandles="1" noChangeArrowheads="1" noChangeShapeType="1" noTextEdit="1"/>
              </p:cNvSpPr>
              <p:nvPr/>
            </p:nvSpPr>
            <p:spPr>
              <a:xfrm>
                <a:off x="6866524" y="1730992"/>
                <a:ext cx="1519968"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2202683" y="2528888"/>
                <a:ext cx="1747210"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d>
                        <m:dPr>
                          <m:begChr m:val="|"/>
                          <m:endChr m:val="|"/>
                          <m:ctrlPr>
                            <a:rPr lang="en-US" altLang="zh-CN" sz="2800" i="1" smtClean="0">
                              <a:solidFill>
                                <a:srgbClr val="0000FF"/>
                              </a:solidFill>
                              <a:latin typeface="Cambria Math" panose="02040503050406030204" pitchFamily="18" charset="0"/>
                              <a:ea typeface="+mn-ea"/>
                            </a:rPr>
                          </m:ctrlPr>
                        </m:dPr>
                        <m:e>
                          <m:r>
                            <a:rPr lang="en-US" altLang="zh-CN" sz="2800" i="1">
                              <a:solidFill>
                                <a:srgbClr val="0000FF"/>
                              </a:solidFill>
                              <a:latin typeface="Cambria Math" panose="02040503050406030204" pitchFamily="18" charset="0"/>
                            </a:rPr>
                            <m:t>∆</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𝑟</m:t>
                              </m:r>
                            </m:e>
                          </m:acc>
                        </m:e>
                      </m:d>
                      <m:r>
                        <a:rPr lang="en-US" altLang="zh-CN" sz="2800" b="0" i="1" smtClean="0">
                          <a:solidFill>
                            <a:srgbClr val="0000FF"/>
                          </a:solidFill>
                          <a:latin typeface="Cambria Math" panose="02040503050406030204" pitchFamily="18" charset="0"/>
                        </a:rPr>
                        <m:t>=</m:t>
                      </m:r>
                      <m:r>
                        <a:rPr lang="en-US" altLang="zh-CN" sz="2800" b="0" i="1">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𝑠</m:t>
                      </m:r>
                    </m:oMath>
                  </m:oMathPara>
                </a14:m>
                <a:endParaRPr lang="zh-CN" altLang="en-US" sz="2800" dirty="0">
                  <a:solidFill>
                    <a:srgbClr val="0000FF"/>
                  </a:solidFill>
                  <a:latin typeface="+mn-lt"/>
                  <a:ea typeface="+mn-ea"/>
                </a:endParaRPr>
              </a:p>
            </p:txBody>
          </p:sp>
        </mc:Choice>
        <mc:Fallback xmlns="">
          <p:sp>
            <p:nvSpPr>
              <p:cNvPr id="47" name="矩形 46"/>
              <p:cNvSpPr>
                <a:spLocks noRot="1" noChangeAspect="1" noMove="1" noResize="1" noEditPoints="1" noAdjustHandles="1" noChangeArrowheads="1" noChangeShapeType="1" noTextEdit="1"/>
              </p:cNvSpPr>
              <p:nvPr/>
            </p:nvSpPr>
            <p:spPr>
              <a:xfrm>
                <a:off x="2202683" y="2528888"/>
                <a:ext cx="1747210"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4461747" y="2530467"/>
                <a:ext cx="1747210"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m:t>
                      </m:r>
                      <m:d>
                        <m:dPr>
                          <m:begChr m:val="|"/>
                          <m:endChr m:val="|"/>
                          <m:ctrlPr>
                            <a:rPr lang="en-US" altLang="zh-CN" sz="2800" i="1" smtClean="0">
                              <a:solidFill>
                                <a:srgbClr val="0000FF"/>
                              </a:solidFill>
                              <a:latin typeface="Cambria Math" panose="02040503050406030204" pitchFamily="18" charset="0"/>
                              <a:ea typeface="+mn-ea"/>
                            </a:rPr>
                          </m:ctrlPr>
                        </m:d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𝑟</m:t>
                              </m:r>
                            </m:e>
                          </m:acc>
                        </m:e>
                      </m:d>
                      <m:r>
                        <a:rPr lang="en-US" altLang="zh-CN" sz="2800" b="0" i="1" smtClean="0">
                          <a:solidFill>
                            <a:srgbClr val="0000FF"/>
                          </a:solidFill>
                          <a:latin typeface="Cambria Math" panose="02040503050406030204" pitchFamily="18" charset="0"/>
                        </a:rPr>
                        <m:t>=</m:t>
                      </m:r>
                      <m:r>
                        <a:rPr lang="en-US" altLang="zh-CN" sz="2800" b="0" i="1">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𝑠</m:t>
                      </m:r>
                    </m:oMath>
                  </m:oMathPara>
                </a14:m>
                <a:endParaRPr lang="zh-CN" altLang="en-US" sz="2800" dirty="0">
                  <a:solidFill>
                    <a:srgbClr val="0000FF"/>
                  </a:solidFill>
                  <a:latin typeface="+mn-lt"/>
                  <a:ea typeface="+mn-ea"/>
                </a:endParaRPr>
              </a:p>
            </p:txBody>
          </p:sp>
        </mc:Choice>
        <mc:Fallback xmlns="">
          <p:sp>
            <p:nvSpPr>
              <p:cNvPr id="48" name="矩形 47"/>
              <p:cNvSpPr>
                <a:spLocks noRot="1" noChangeAspect="1" noMove="1" noResize="1" noEditPoints="1" noAdjustHandles="1" noChangeArrowheads="1" noChangeShapeType="1" noTextEdit="1"/>
              </p:cNvSpPr>
              <p:nvPr/>
            </p:nvSpPr>
            <p:spPr>
              <a:xfrm>
                <a:off x="4461747" y="2530467"/>
                <a:ext cx="1747210" cy="523220"/>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09967370"/>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wipe(left)">
                                      <p:cBhvr>
                                        <p:cTn id="7" dur="500"/>
                                        <p:tgtEl>
                                          <p:spTgt spid="16386"/>
                                        </p:tgtEl>
                                      </p:cBhvr>
                                    </p:animEffect>
                                  </p:childTnLst>
                                  <p:subTnLst>
                                    <p:animClr clrSpc="rgb" dir="cw">
                                      <p:cBhvr override="childStyle">
                                        <p:cTn dur="1" fill="hold" display="0" masterRel="nextClick" afterEffect="1"/>
                                        <p:tgtEl>
                                          <p:spTgt spid="16386"/>
                                        </p:tgtEl>
                                        <p:attrNameLst>
                                          <p:attrName>ppt_c</p:attrName>
                                        </p:attrNameLst>
                                      </p:cBhvr>
                                      <p:to>
                                        <a:srgbClr val="FF3300"/>
                                      </p:to>
                                    </p:animClr>
                                  </p:subTnLst>
                                </p:cTn>
                              </p:par>
                              <p:par>
                                <p:cTn id="8" presetID="22" presetClass="entr" presetSubtype="8"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wipe(left)">
                                      <p:cBhvr>
                                        <p:cTn id="10" dur="500"/>
                                        <p:tgtEl>
                                          <p:spTgt spid="43"/>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wipe(left)">
                                      <p:cBhvr>
                                        <p:cTn id="13" dur="500"/>
                                        <p:tgtEl>
                                          <p:spTgt spid="4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wipe(left)">
                                      <p:cBhvr>
                                        <p:cTn id="16" dur="500"/>
                                        <p:tgtEl>
                                          <p:spTgt spid="4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left)">
                                      <p:cBhvr>
                                        <p:cTn id="19" dur="500"/>
                                        <p:tgtEl>
                                          <p:spTgt spid="47"/>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wipe(left)">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box(in)">
                                      <p:cBhvr>
                                        <p:cTn id="32" dur="500"/>
                                        <p:tgtEl>
                                          <p:spTgt spid="3"/>
                                        </p:tgtEl>
                                      </p:cBhvr>
                                    </p:animEffect>
                                  </p:childTnLst>
                                  <p:subTnLst>
                                    <p:audio>
                                      <p:cMediaNode>
                                        <p:cTn display="0" masterRel="sameClick">
                                          <p:stCondLst>
                                            <p:cond evt="begin" delay="0">
                                              <p:tn val="30"/>
                                            </p:cond>
                                          </p:stCondLst>
                                          <p:endCondLst>
                                            <p:cond evt="onStopAudio" delay="0">
                                              <p:tgtEl>
                                                <p:sldTgt/>
                                              </p:tgtEl>
                                            </p:cond>
                                          </p:endCondLst>
                                        </p:cTn>
                                        <p:tgtEl>
                                          <p:sndTgt r:embed="rId2" name="chimes.wav"/>
                                        </p:tgtEl>
                                      </p:cMediaNode>
                                    </p:audio>
                                  </p:sub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up)">
                                      <p:cBhvr>
                                        <p:cTn id="37" dur="500"/>
                                        <p:tgtEl>
                                          <p:spTgt spid="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7" presetClass="entr" presetSubtype="1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 calcmode="lin" valueType="num">
                                      <p:cBhvr>
                                        <p:cTn id="42" dur="500" fill="hold"/>
                                        <p:tgtEl>
                                          <p:spTgt spid="5"/>
                                        </p:tgtEl>
                                        <p:attrNameLst>
                                          <p:attrName>ppt_w</p:attrName>
                                        </p:attrNameLst>
                                      </p:cBhvr>
                                      <p:tavLst>
                                        <p:tav tm="0">
                                          <p:val>
                                            <p:fltVal val="0"/>
                                          </p:val>
                                        </p:tav>
                                        <p:tav tm="100000">
                                          <p:val>
                                            <p:strVal val="#ppt_w"/>
                                          </p:val>
                                        </p:tav>
                                      </p:tavLst>
                                    </p:anim>
                                    <p:anim calcmode="lin" valueType="num">
                                      <p:cBhvr>
                                        <p:cTn id="43"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16" presetClass="entr" presetSubtype="37" fill="hold" nodeType="click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barn(outVertical)">
                                      <p:cBhvr>
                                        <p:cTn id="48" dur="500"/>
                                        <p:tgtEl>
                                          <p:spTgt spid="6"/>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16408"/>
                                        </p:tgtEl>
                                        <p:attrNameLst>
                                          <p:attrName>style.visibility</p:attrName>
                                        </p:attrNameLst>
                                      </p:cBhvr>
                                      <p:to>
                                        <p:strVal val="visible"/>
                                      </p:to>
                                    </p:set>
                                    <p:animEffect transition="in" filter="blinds(horizontal)">
                                      <p:cBhvr>
                                        <p:cTn id="53" dur="500"/>
                                        <p:tgtEl>
                                          <p:spTgt spid="16408"/>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3" presetClass="entr" presetSubtype="10" fill="hold" nodeType="click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blinds(horizontal)">
                                      <p:cBhvr>
                                        <p:cTn id="58" dur="500"/>
                                        <p:tgtEl>
                                          <p:spTgt spid="8"/>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499"/>
                                          </p:stCondLst>
                                        </p:cTn>
                                        <p:tgtEl>
                                          <p:spTgt spid="10"/>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nodeType="clickEffect">
                                  <p:stCondLst>
                                    <p:cond delay="0"/>
                                  </p:stCondLst>
                                  <p:childTnLst>
                                    <p:set>
                                      <p:cBhvr>
                                        <p:cTn id="66" dur="1" fill="hold">
                                          <p:stCondLst>
                                            <p:cond delay="499"/>
                                          </p:stCondLst>
                                        </p:cTn>
                                        <p:tgtEl>
                                          <p:spTgt spid="11"/>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nodeType="clickEffect">
                                  <p:stCondLst>
                                    <p:cond delay="0"/>
                                  </p:stCondLst>
                                  <p:childTnLst>
                                    <p:set>
                                      <p:cBhvr>
                                        <p:cTn id="70" dur="1" fill="hold">
                                          <p:stCondLst>
                                            <p:cond delay="499"/>
                                          </p:stCondLst>
                                        </p:cTn>
                                        <p:tgtEl>
                                          <p:spTgt spid="12"/>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nodeType="clickEffect">
                                  <p:stCondLst>
                                    <p:cond delay="0"/>
                                  </p:stCondLst>
                                  <p:childTnLst>
                                    <p:set>
                                      <p:cBhvr>
                                        <p:cTn id="74" dur="1" fill="hold">
                                          <p:stCondLst>
                                            <p:cond delay="499"/>
                                          </p:stCondLst>
                                        </p:cTn>
                                        <p:tgtEl>
                                          <p:spTgt spid="9"/>
                                        </p:tgtEl>
                                        <p:attrNameLst>
                                          <p:attrName>style.visibility</p:attrName>
                                        </p:attrNameLst>
                                      </p:cBhvr>
                                      <p:to>
                                        <p:strVal val="visible"/>
                                      </p:to>
                                    </p:set>
                                  </p:childTnLst>
                                  <p:subTnLst>
                                    <p:audio>
                                      <p:cMediaNode>
                                        <p:cTn display="0" masterRel="sameClick">
                                          <p:stCondLst>
                                            <p:cond evt="begin" delay="0">
                                              <p:tn val="73"/>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autoUpdateAnimBg="0"/>
      <p:bldP spid="16408" grpId="0" autoUpdateAnimBg="0"/>
      <p:bldP spid="43" grpId="0"/>
      <p:bldP spid="44" grpId="0"/>
      <p:bldP spid="46" grpId="0"/>
      <p:bldP spid="47" grpId="0"/>
      <p:bldP spid="4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Text Box 4"/>
          <p:cNvSpPr txBox="1">
            <a:spLocks noChangeArrowheads="1"/>
          </p:cNvSpPr>
          <p:nvPr/>
        </p:nvSpPr>
        <p:spPr bwMode="auto">
          <a:xfrm>
            <a:off x="3067050" y="2101596"/>
            <a:ext cx="3835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mn-lt"/>
                <a:ea typeface="+mn-ea"/>
              </a:rPr>
              <a:t>切向轴和法向轴</a:t>
            </a:r>
          </a:p>
        </p:txBody>
      </p:sp>
      <p:sp>
        <p:nvSpPr>
          <p:cNvPr id="62469" name="Text Box 5"/>
          <p:cNvSpPr txBox="1">
            <a:spLocks noChangeArrowheads="1"/>
          </p:cNvSpPr>
          <p:nvPr/>
        </p:nvSpPr>
        <p:spPr bwMode="auto">
          <a:xfrm>
            <a:off x="3067050" y="3260471"/>
            <a:ext cx="3124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latin typeface="+mn-lt"/>
                <a:ea typeface="+mn-ea"/>
              </a:rPr>
              <a:t>切向加速度</a:t>
            </a:r>
            <a:r>
              <a:rPr lang="zh-CN" altLang="en-US" sz="2800">
                <a:solidFill>
                  <a:srgbClr val="3333CC"/>
                </a:solidFill>
                <a:latin typeface="+mn-lt"/>
                <a:ea typeface="+mn-ea"/>
              </a:rPr>
              <a:t> </a:t>
            </a:r>
          </a:p>
        </p:txBody>
      </p:sp>
      <p:sp>
        <p:nvSpPr>
          <p:cNvPr id="62470" name="Text Box 6"/>
          <p:cNvSpPr txBox="1">
            <a:spLocks noChangeArrowheads="1"/>
          </p:cNvSpPr>
          <p:nvPr/>
        </p:nvSpPr>
        <p:spPr bwMode="auto">
          <a:xfrm>
            <a:off x="3067050" y="4365371"/>
            <a:ext cx="30781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latin typeface="+mn-lt"/>
                <a:ea typeface="+mn-ea"/>
              </a:rPr>
              <a:t>法向加速度</a:t>
            </a:r>
            <a:r>
              <a:rPr lang="zh-CN" altLang="en-US" sz="2800">
                <a:solidFill>
                  <a:srgbClr val="3333CC"/>
                </a:solidFill>
                <a:latin typeface="+mn-lt"/>
                <a:ea typeface="+mn-ea"/>
              </a:rPr>
              <a:t> </a:t>
            </a:r>
          </a:p>
        </p:txBody>
      </p:sp>
      <p:pic>
        <p:nvPicPr>
          <p:cNvPr id="62471" name="Picture 7" descr="N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0381" y="4344988"/>
            <a:ext cx="5524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2" name="Picture 8" descr="N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0381" y="3263901"/>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73" name="Picture 9" descr="N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0381" y="2044701"/>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3"/>
          <p:cNvSpPr>
            <a:spLocks noChangeArrowheads="1"/>
          </p:cNvSpPr>
          <p:nvPr/>
        </p:nvSpPr>
        <p:spPr bwMode="auto">
          <a:xfrm>
            <a:off x="885827" y="456544"/>
            <a:ext cx="49291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0000FF"/>
                </a:solidFill>
                <a:latin typeface="+mn-lt"/>
                <a:ea typeface="微软雅黑" panose="020B0503020204020204" pitchFamily="34" charset="-122"/>
              </a:rPr>
              <a:t>二、切向加速度和法向加速度</a:t>
            </a:r>
          </a:p>
        </p:txBody>
      </p:sp>
    </p:spTree>
    <p:extLst>
      <p:ext uri="{BB962C8B-B14F-4D97-AF65-F5344CB8AC3E}">
        <p14:creationId xmlns:p14="http://schemas.microsoft.com/office/powerpoint/2010/main" val="29763068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2473"/>
                                        </p:tgtEl>
                                        <p:attrNameLst>
                                          <p:attrName>style.visibility</p:attrName>
                                        </p:attrNameLst>
                                      </p:cBhvr>
                                      <p:to>
                                        <p:strVal val="visible"/>
                                      </p:to>
                                    </p:set>
                                    <p:animEffect transition="in" filter="wipe(left)">
                                      <p:cBhvr>
                                        <p:cTn id="7" dur="500"/>
                                        <p:tgtEl>
                                          <p:spTgt spid="6247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2468"/>
                                        </p:tgtEl>
                                        <p:attrNameLst>
                                          <p:attrName>style.visibility</p:attrName>
                                        </p:attrNameLst>
                                      </p:cBhvr>
                                      <p:to>
                                        <p:strVal val="visible"/>
                                      </p:to>
                                    </p:set>
                                    <p:animEffect transition="in" filter="wipe(left)">
                                      <p:cBhvr>
                                        <p:cTn id="12" dur="500"/>
                                        <p:tgtEl>
                                          <p:spTgt spid="6246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2472"/>
                                        </p:tgtEl>
                                        <p:attrNameLst>
                                          <p:attrName>style.visibility</p:attrName>
                                        </p:attrNameLst>
                                      </p:cBhvr>
                                      <p:to>
                                        <p:strVal val="visible"/>
                                      </p:to>
                                    </p:set>
                                    <p:animEffect transition="in" filter="wipe(left)">
                                      <p:cBhvr>
                                        <p:cTn id="17" dur="500"/>
                                        <p:tgtEl>
                                          <p:spTgt spid="6247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2469"/>
                                        </p:tgtEl>
                                        <p:attrNameLst>
                                          <p:attrName>style.visibility</p:attrName>
                                        </p:attrNameLst>
                                      </p:cBhvr>
                                      <p:to>
                                        <p:strVal val="visible"/>
                                      </p:to>
                                    </p:set>
                                    <p:animEffect transition="in" filter="wipe(left)">
                                      <p:cBhvr>
                                        <p:cTn id="22" dur="500"/>
                                        <p:tgtEl>
                                          <p:spTgt spid="6246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62471"/>
                                        </p:tgtEl>
                                        <p:attrNameLst>
                                          <p:attrName>style.visibility</p:attrName>
                                        </p:attrNameLst>
                                      </p:cBhvr>
                                      <p:to>
                                        <p:strVal val="visible"/>
                                      </p:to>
                                    </p:set>
                                    <p:animEffect transition="in" filter="wipe(left)">
                                      <p:cBhvr>
                                        <p:cTn id="27" dur="500"/>
                                        <p:tgtEl>
                                          <p:spTgt spid="6247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2470"/>
                                        </p:tgtEl>
                                        <p:attrNameLst>
                                          <p:attrName>style.visibility</p:attrName>
                                        </p:attrNameLst>
                                      </p:cBhvr>
                                      <p:to>
                                        <p:strVal val="visible"/>
                                      </p:to>
                                    </p:set>
                                    <p:animEffect transition="in" filter="wipe(left)">
                                      <p:cBhvr>
                                        <p:cTn id="32" dur="500"/>
                                        <p:tgtEl>
                                          <p:spTgt spid="62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8" grpId="0"/>
      <p:bldP spid="62469" grpId="0"/>
      <p:bldP spid="6247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60" name="Freeform 12"/>
          <p:cNvSpPr>
            <a:spLocks/>
          </p:cNvSpPr>
          <p:nvPr/>
        </p:nvSpPr>
        <p:spPr bwMode="auto">
          <a:xfrm>
            <a:off x="8553365" y="1089671"/>
            <a:ext cx="1924050" cy="2103437"/>
          </a:xfrm>
          <a:custGeom>
            <a:avLst/>
            <a:gdLst>
              <a:gd name="T0" fmla="*/ 0 w 1900"/>
              <a:gd name="T1" fmla="*/ 0 h 2028"/>
              <a:gd name="T2" fmla="*/ 2147483647 w 1900"/>
              <a:gd name="T3" fmla="*/ 2147483647 h 2028"/>
              <a:gd name="T4" fmla="*/ 2147483647 w 1900"/>
              <a:gd name="T5" fmla="*/ 2147483647 h 2028"/>
              <a:gd name="T6" fmla="*/ 2147483647 w 1900"/>
              <a:gd name="T7" fmla="*/ 2147483647 h 2028"/>
              <a:gd name="T8" fmla="*/ 2147483647 w 1900"/>
              <a:gd name="T9" fmla="*/ 2147483647 h 2028"/>
              <a:gd name="T10" fmla="*/ 0 60000 65536"/>
              <a:gd name="T11" fmla="*/ 0 60000 65536"/>
              <a:gd name="T12" fmla="*/ 0 60000 65536"/>
              <a:gd name="T13" fmla="*/ 0 60000 65536"/>
              <a:gd name="T14" fmla="*/ 0 60000 65536"/>
              <a:gd name="T15" fmla="*/ 0 w 1900"/>
              <a:gd name="T16" fmla="*/ 0 h 2028"/>
              <a:gd name="T17" fmla="*/ 1900 w 1900"/>
              <a:gd name="T18" fmla="*/ 2028 h 2028"/>
            </a:gdLst>
            <a:ahLst/>
            <a:cxnLst>
              <a:cxn ang="T10">
                <a:pos x="T0" y="T1"/>
              </a:cxn>
              <a:cxn ang="T11">
                <a:pos x="T2" y="T3"/>
              </a:cxn>
              <a:cxn ang="T12">
                <a:pos x="T4" y="T5"/>
              </a:cxn>
              <a:cxn ang="T13">
                <a:pos x="T6" y="T7"/>
              </a:cxn>
              <a:cxn ang="T14">
                <a:pos x="T8" y="T9"/>
              </a:cxn>
            </a:cxnLst>
            <a:rect l="T15" t="T16" r="T17" b="T18"/>
            <a:pathLst>
              <a:path w="1900" h="2028">
                <a:moveTo>
                  <a:pt x="0" y="0"/>
                </a:moveTo>
                <a:cubicBezTo>
                  <a:pt x="480" y="130"/>
                  <a:pt x="960" y="260"/>
                  <a:pt x="1260" y="468"/>
                </a:cubicBezTo>
                <a:cubicBezTo>
                  <a:pt x="1560" y="676"/>
                  <a:pt x="1700" y="1021"/>
                  <a:pt x="1800" y="1248"/>
                </a:cubicBezTo>
                <a:cubicBezTo>
                  <a:pt x="1900" y="1475"/>
                  <a:pt x="1860" y="1703"/>
                  <a:pt x="1860" y="1833"/>
                </a:cubicBezTo>
                <a:cubicBezTo>
                  <a:pt x="1860" y="1963"/>
                  <a:pt x="1810" y="1996"/>
                  <a:pt x="1800" y="2028"/>
                </a:cubicBez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latin typeface="+mn-lt"/>
              <a:ea typeface="+mn-ea"/>
            </a:endParaRPr>
          </a:p>
        </p:txBody>
      </p:sp>
      <p:sp>
        <p:nvSpPr>
          <p:cNvPr id="78861" name="Line 13"/>
          <p:cNvSpPr>
            <a:spLocks noChangeShapeType="1"/>
          </p:cNvSpPr>
          <p:nvPr/>
        </p:nvSpPr>
        <p:spPr bwMode="auto">
          <a:xfrm>
            <a:off x="9315366" y="1307158"/>
            <a:ext cx="1082675" cy="422275"/>
          </a:xfrm>
          <a:prstGeom prst="line">
            <a:avLst/>
          </a:prstGeom>
          <a:noFill/>
          <a:ln w="31750">
            <a:solidFill>
              <a:srgbClr val="000000"/>
            </a:solidFill>
            <a:round/>
            <a:headEnd/>
            <a:tailEnd type="arrow" w="sm" len="lg"/>
          </a:ln>
          <a:extLst>
            <a:ext uri="{909E8E84-426E-40DD-AFC4-6F175D3DCCD1}">
              <a14:hiddenFill xmlns:a14="http://schemas.microsoft.com/office/drawing/2010/main">
                <a:noFill/>
              </a14:hiddenFill>
            </a:ext>
          </a:extLst>
        </p:spPr>
        <p:txBody>
          <a:bodyPr/>
          <a:lstStyle/>
          <a:p>
            <a:endParaRPr lang="zh-CN" altLang="en-US" sz="2800">
              <a:latin typeface="+mn-lt"/>
              <a:ea typeface="+mn-ea"/>
            </a:endParaRPr>
          </a:p>
        </p:txBody>
      </p:sp>
      <p:sp>
        <p:nvSpPr>
          <p:cNvPr id="78880" name="Line 32"/>
          <p:cNvSpPr>
            <a:spLocks noChangeShapeType="1"/>
          </p:cNvSpPr>
          <p:nvPr/>
        </p:nvSpPr>
        <p:spPr bwMode="auto">
          <a:xfrm flipH="1">
            <a:off x="9028028" y="1319858"/>
            <a:ext cx="285750" cy="614363"/>
          </a:xfrm>
          <a:prstGeom prst="line">
            <a:avLst/>
          </a:prstGeom>
          <a:noFill/>
          <a:ln w="31750">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sz="2800">
              <a:latin typeface="+mn-lt"/>
              <a:ea typeface="+mn-ea"/>
            </a:endParaRPr>
          </a:p>
        </p:txBody>
      </p:sp>
      <p:sp>
        <p:nvSpPr>
          <p:cNvPr id="78894" name="Text Box 46"/>
          <p:cNvSpPr txBox="1">
            <a:spLocks noChangeArrowheads="1"/>
          </p:cNvSpPr>
          <p:nvPr/>
        </p:nvSpPr>
        <p:spPr bwMode="auto">
          <a:xfrm>
            <a:off x="2237818" y="1814513"/>
            <a:ext cx="5108261"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一对正交坐标轴建立在质点运动的轨道上 </a:t>
            </a:r>
          </a:p>
        </p:txBody>
      </p:sp>
      <p:sp>
        <p:nvSpPr>
          <p:cNvPr id="78895" name="Text Box 47"/>
          <p:cNvSpPr txBox="1">
            <a:spLocks noChangeArrowheads="1"/>
          </p:cNvSpPr>
          <p:nvPr/>
        </p:nvSpPr>
        <p:spPr bwMode="auto">
          <a:xfrm>
            <a:off x="2237818" y="3224960"/>
            <a:ext cx="58060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mn-lt"/>
                <a:ea typeface="+mn-ea"/>
              </a:rPr>
              <a:t>沿着速度方向的坐标轴为</a:t>
            </a:r>
            <a:r>
              <a:rPr lang="zh-CN" altLang="en-US" sz="2800" dirty="0">
                <a:solidFill>
                  <a:srgbClr val="FF0000"/>
                </a:solidFill>
                <a:latin typeface="+mn-lt"/>
                <a:ea typeface="+mn-ea"/>
              </a:rPr>
              <a:t>切向轴</a:t>
            </a:r>
            <a:r>
              <a:rPr lang="zh-CN" altLang="en-US" sz="2800" dirty="0">
                <a:solidFill>
                  <a:srgbClr val="0000FF"/>
                </a:solidFill>
                <a:latin typeface="+mn-lt"/>
                <a:ea typeface="+mn-ea"/>
              </a:rPr>
              <a:t> </a:t>
            </a:r>
          </a:p>
        </p:txBody>
      </p:sp>
      <p:sp>
        <p:nvSpPr>
          <p:cNvPr id="78896" name="Text Box 48"/>
          <p:cNvSpPr txBox="1">
            <a:spLocks noChangeArrowheads="1"/>
          </p:cNvSpPr>
          <p:nvPr/>
        </p:nvSpPr>
        <p:spPr bwMode="auto">
          <a:xfrm>
            <a:off x="2237818" y="4208370"/>
            <a:ext cx="914275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mn-lt"/>
                <a:ea typeface="+mn-ea"/>
              </a:rPr>
              <a:t>与速度方向垂直且指向曲线凹侧的坐标轴为</a:t>
            </a:r>
            <a:r>
              <a:rPr lang="zh-CN" altLang="en-US" sz="2800" dirty="0">
                <a:solidFill>
                  <a:srgbClr val="FF0000"/>
                </a:solidFill>
                <a:latin typeface="+mn-lt"/>
                <a:ea typeface="+mn-ea"/>
              </a:rPr>
              <a:t>法向轴</a:t>
            </a:r>
            <a:r>
              <a:rPr lang="zh-CN" altLang="en-US" sz="2800" dirty="0">
                <a:solidFill>
                  <a:srgbClr val="0000FF"/>
                </a:solidFill>
                <a:latin typeface="+mn-lt"/>
                <a:ea typeface="+mn-ea"/>
              </a:rPr>
              <a:t> </a:t>
            </a:r>
          </a:p>
        </p:txBody>
      </p:sp>
      <p:sp>
        <p:nvSpPr>
          <p:cNvPr id="78897" name="Text Box 49"/>
          <p:cNvSpPr txBox="1">
            <a:spLocks noChangeArrowheads="1"/>
          </p:cNvSpPr>
          <p:nvPr/>
        </p:nvSpPr>
        <p:spPr bwMode="auto">
          <a:xfrm>
            <a:off x="2237818" y="5195888"/>
            <a:ext cx="49672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mn-lt"/>
                <a:ea typeface="+mn-ea"/>
              </a:rPr>
              <a:t>构成的坐标系为</a:t>
            </a:r>
            <a:r>
              <a:rPr lang="zh-CN" altLang="en-US" sz="2800" dirty="0">
                <a:solidFill>
                  <a:srgbClr val="FF0000"/>
                </a:solidFill>
                <a:latin typeface="+mn-lt"/>
                <a:ea typeface="+mn-ea"/>
              </a:rPr>
              <a:t>自然坐标系</a:t>
            </a:r>
          </a:p>
        </p:txBody>
      </p:sp>
      <p:sp>
        <p:nvSpPr>
          <p:cNvPr id="14" name="Rectangle 3"/>
          <p:cNvSpPr>
            <a:spLocks noChangeArrowheads="1"/>
          </p:cNvSpPr>
          <p:nvPr/>
        </p:nvSpPr>
        <p:spPr bwMode="auto">
          <a:xfrm>
            <a:off x="2237818" y="605136"/>
            <a:ext cx="350082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0000FF"/>
                </a:solidFill>
                <a:latin typeface="+mn-lt"/>
                <a:ea typeface="微软雅黑" panose="020B0503020204020204" pitchFamily="34" charset="-122"/>
              </a:rPr>
              <a:t>切向轴和法向轴</a:t>
            </a:r>
          </a:p>
        </p:txBody>
      </p:sp>
      <mc:AlternateContent xmlns:mc="http://schemas.openxmlformats.org/markup-compatibility/2006" xmlns:a14="http://schemas.microsoft.com/office/drawing/2010/main">
        <mc:Choice Requires="a14">
          <p:sp>
            <p:nvSpPr>
              <p:cNvPr id="15" name="矩形 14"/>
              <p:cNvSpPr/>
              <p:nvPr/>
            </p:nvSpPr>
            <p:spPr>
              <a:xfrm>
                <a:off x="9119874" y="825589"/>
                <a:ext cx="5060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𝑃</m:t>
                      </m:r>
                    </m:oMath>
                  </m:oMathPara>
                </a14:m>
                <a:endParaRPr lang="zh-CN" altLang="en-US" sz="2800" dirty="0">
                  <a:latin typeface="+mn-lt"/>
                  <a:ea typeface="+mn-ea"/>
                </a:endParaRPr>
              </a:p>
            </p:txBody>
          </p:sp>
        </mc:Choice>
        <mc:Fallback xmlns="">
          <p:sp>
            <p:nvSpPr>
              <p:cNvPr id="15" name="矩形 14"/>
              <p:cNvSpPr>
                <a:spLocks noRot="1" noChangeAspect="1" noMove="1" noResize="1" noEditPoints="1" noAdjustHandles="1" noChangeArrowheads="1" noChangeShapeType="1" noTextEdit="1"/>
              </p:cNvSpPr>
              <p:nvPr/>
            </p:nvSpPr>
            <p:spPr>
              <a:xfrm>
                <a:off x="9119874" y="825589"/>
                <a:ext cx="506036" cy="523220"/>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8782751" y="1882781"/>
                <a:ext cx="4873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mn-ea"/>
                            </a:rPr>
                          </m:ctrlPr>
                        </m:accPr>
                        <m:e>
                          <m:r>
                            <a:rPr lang="en-US" altLang="zh-CN" sz="2800" b="0" i="1" smtClean="0">
                              <a:solidFill>
                                <a:srgbClr val="0000FF"/>
                              </a:solidFill>
                              <a:latin typeface="Cambria Math" panose="02040503050406030204" pitchFamily="18" charset="0"/>
                              <a:ea typeface="+mn-ea"/>
                            </a:rPr>
                            <m:t>𝑛</m:t>
                          </m:r>
                        </m:e>
                      </m:acc>
                    </m:oMath>
                  </m:oMathPara>
                </a14:m>
                <a:endParaRPr lang="zh-CN" altLang="en-US" sz="2800" dirty="0">
                  <a:latin typeface="+mn-lt"/>
                  <a:ea typeface="+mn-ea"/>
                </a:endParaRPr>
              </a:p>
            </p:txBody>
          </p:sp>
        </mc:Choice>
        <mc:Fallback xmlns="">
          <p:sp>
            <p:nvSpPr>
              <p:cNvPr id="16" name="矩形 15"/>
              <p:cNvSpPr>
                <a:spLocks noRot="1" noChangeAspect="1" noMove="1" noResize="1" noEditPoints="1" noAdjustHandles="1" noChangeArrowheads="1" noChangeShapeType="1" noTextEdit="1"/>
              </p:cNvSpPr>
              <p:nvPr/>
            </p:nvSpPr>
            <p:spPr>
              <a:xfrm>
                <a:off x="8782751" y="1882781"/>
                <a:ext cx="487378"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9713575" y="1046997"/>
                <a:ext cx="4472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mn-ea"/>
                            </a:rPr>
                          </m:ctrlPr>
                        </m:accPr>
                        <m:e>
                          <m:r>
                            <a:rPr lang="zh-CN" altLang="en-US" sz="2800" b="0" i="1" smtClean="0">
                              <a:solidFill>
                                <a:srgbClr val="0000FF"/>
                              </a:solidFill>
                              <a:latin typeface="Cambria Math" panose="02040503050406030204" pitchFamily="18" charset="0"/>
                              <a:ea typeface="+mn-ea"/>
                            </a:rPr>
                            <m:t>𝜏</m:t>
                          </m:r>
                        </m:e>
                      </m:acc>
                    </m:oMath>
                  </m:oMathPara>
                </a14:m>
                <a:endParaRPr lang="zh-CN" altLang="en-US" sz="2800" dirty="0">
                  <a:latin typeface="+mn-lt"/>
                  <a:ea typeface="+mn-ea"/>
                </a:endParaRPr>
              </a:p>
            </p:txBody>
          </p:sp>
        </mc:Choice>
        <mc:Fallback xmlns="">
          <p:sp>
            <p:nvSpPr>
              <p:cNvPr id="17" name="矩形 16"/>
              <p:cNvSpPr>
                <a:spLocks noRot="1" noChangeAspect="1" noMove="1" noResize="1" noEditPoints="1" noAdjustHandles="1" noChangeArrowheads="1" noChangeShapeType="1" noTextEdit="1"/>
              </p:cNvSpPr>
              <p:nvPr/>
            </p:nvSpPr>
            <p:spPr>
              <a:xfrm>
                <a:off x="9713575" y="1046997"/>
                <a:ext cx="447237"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10353275" y="1505595"/>
                <a:ext cx="4805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mn-ea"/>
                            </a:rPr>
                          </m:ctrlPr>
                        </m:accPr>
                        <m:e>
                          <m:r>
                            <a:rPr lang="en-US" altLang="zh-CN" sz="2800" b="0" i="1" smtClean="0">
                              <a:solidFill>
                                <a:srgbClr val="0000FF"/>
                              </a:solidFill>
                              <a:latin typeface="Cambria Math" panose="02040503050406030204" pitchFamily="18" charset="0"/>
                              <a:ea typeface="+mn-ea"/>
                            </a:rPr>
                            <m:t>𝑣</m:t>
                          </m:r>
                        </m:e>
                      </m:acc>
                    </m:oMath>
                  </m:oMathPara>
                </a14:m>
                <a:endParaRPr lang="zh-CN" altLang="en-US" sz="2800" dirty="0">
                  <a:latin typeface="+mn-lt"/>
                  <a:ea typeface="+mn-ea"/>
                </a:endParaRPr>
              </a:p>
            </p:txBody>
          </p:sp>
        </mc:Choice>
        <mc:Fallback xmlns="">
          <p:sp>
            <p:nvSpPr>
              <p:cNvPr id="18" name="矩形 17"/>
              <p:cNvSpPr>
                <a:spLocks noRot="1" noChangeAspect="1" noMove="1" noResize="1" noEditPoints="1" noAdjustHandles="1" noChangeArrowheads="1" noChangeShapeType="1" noTextEdit="1"/>
              </p:cNvSpPr>
              <p:nvPr/>
            </p:nvSpPr>
            <p:spPr>
              <a:xfrm>
                <a:off x="10353275" y="1505595"/>
                <a:ext cx="480516" cy="523220"/>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6221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8894"/>
                                        </p:tgtEl>
                                        <p:attrNameLst>
                                          <p:attrName>style.visibility</p:attrName>
                                        </p:attrNameLst>
                                      </p:cBhvr>
                                      <p:to>
                                        <p:strVal val="visible"/>
                                      </p:to>
                                    </p:set>
                                    <p:animEffect transition="in" filter="wipe(left)">
                                      <p:cBhvr>
                                        <p:cTn id="7" dur="500"/>
                                        <p:tgtEl>
                                          <p:spTgt spid="788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8860"/>
                                        </p:tgtEl>
                                        <p:attrNameLst>
                                          <p:attrName>style.visibility</p:attrName>
                                        </p:attrNameLst>
                                      </p:cBhvr>
                                      <p:to>
                                        <p:strVal val="visible"/>
                                      </p:to>
                                    </p:set>
                                    <p:animEffect transition="in" filter="wipe(left)">
                                      <p:cBhvr>
                                        <p:cTn id="12" dur="500"/>
                                        <p:tgtEl>
                                          <p:spTgt spid="7886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8861"/>
                                        </p:tgtEl>
                                        <p:attrNameLst>
                                          <p:attrName>style.visibility</p:attrName>
                                        </p:attrNameLst>
                                      </p:cBhvr>
                                      <p:to>
                                        <p:strVal val="visible"/>
                                      </p:to>
                                    </p:set>
                                    <p:animEffect transition="in" filter="wipe(left)">
                                      <p:cBhvr>
                                        <p:cTn id="22" dur="500"/>
                                        <p:tgtEl>
                                          <p:spTgt spid="7886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8895"/>
                                        </p:tgtEl>
                                        <p:attrNameLst>
                                          <p:attrName>style.visibility</p:attrName>
                                        </p:attrNameLst>
                                      </p:cBhvr>
                                      <p:to>
                                        <p:strVal val="visible"/>
                                      </p:to>
                                    </p:set>
                                    <p:animEffect transition="in" filter="wipe(left)">
                                      <p:cBhvr>
                                        <p:cTn id="32" dur="500"/>
                                        <p:tgtEl>
                                          <p:spTgt spid="7889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8880"/>
                                        </p:tgtEl>
                                        <p:attrNameLst>
                                          <p:attrName>style.visibility</p:attrName>
                                        </p:attrNameLst>
                                      </p:cBhvr>
                                      <p:to>
                                        <p:strVal val="visible"/>
                                      </p:to>
                                    </p:set>
                                    <p:animEffect transition="in" filter="wipe(left)">
                                      <p:cBhvr>
                                        <p:cTn id="42" dur="500"/>
                                        <p:tgtEl>
                                          <p:spTgt spid="7888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78896"/>
                                        </p:tgtEl>
                                        <p:attrNameLst>
                                          <p:attrName>style.visibility</p:attrName>
                                        </p:attrNameLst>
                                      </p:cBhvr>
                                      <p:to>
                                        <p:strVal val="visible"/>
                                      </p:to>
                                    </p:set>
                                    <p:animEffect transition="in" filter="wipe(left)">
                                      <p:cBhvr>
                                        <p:cTn id="47" dur="500"/>
                                        <p:tgtEl>
                                          <p:spTgt spid="7889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left)">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78897"/>
                                        </p:tgtEl>
                                        <p:attrNameLst>
                                          <p:attrName>style.visibility</p:attrName>
                                        </p:attrNameLst>
                                      </p:cBhvr>
                                      <p:to>
                                        <p:strVal val="visible"/>
                                      </p:to>
                                    </p:set>
                                    <p:animEffect transition="in" filter="wipe(left)">
                                      <p:cBhvr>
                                        <p:cTn id="57" dur="500"/>
                                        <p:tgtEl>
                                          <p:spTgt spid="788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60" grpId="0" animBg="1"/>
      <p:bldP spid="78861" grpId="0" animBg="1"/>
      <p:bldP spid="78880" grpId="0" animBg="1"/>
      <p:bldP spid="78894" grpId="0"/>
      <p:bldP spid="78895" grpId="0"/>
      <p:bldP spid="78896" grpId="0"/>
      <p:bldP spid="78897" grpId="0"/>
      <p:bldP spid="15" grpId="0"/>
      <p:bldP spid="16" grpId="0"/>
      <p:bldP spid="17" grpId="0"/>
      <p:bldP spid="1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80" name="Freeform 8"/>
          <p:cNvSpPr>
            <a:spLocks/>
          </p:cNvSpPr>
          <p:nvPr/>
        </p:nvSpPr>
        <p:spPr bwMode="auto">
          <a:xfrm>
            <a:off x="8492269" y="1384341"/>
            <a:ext cx="1924050" cy="2103437"/>
          </a:xfrm>
          <a:custGeom>
            <a:avLst/>
            <a:gdLst>
              <a:gd name="T0" fmla="*/ 0 w 1900"/>
              <a:gd name="T1" fmla="*/ 0 h 2028"/>
              <a:gd name="T2" fmla="*/ 2147483647 w 1900"/>
              <a:gd name="T3" fmla="*/ 2147483647 h 2028"/>
              <a:gd name="T4" fmla="*/ 2147483647 w 1900"/>
              <a:gd name="T5" fmla="*/ 2147483647 h 2028"/>
              <a:gd name="T6" fmla="*/ 2147483647 w 1900"/>
              <a:gd name="T7" fmla="*/ 2147483647 h 2028"/>
              <a:gd name="T8" fmla="*/ 2147483647 w 1900"/>
              <a:gd name="T9" fmla="*/ 2147483647 h 2028"/>
              <a:gd name="T10" fmla="*/ 0 60000 65536"/>
              <a:gd name="T11" fmla="*/ 0 60000 65536"/>
              <a:gd name="T12" fmla="*/ 0 60000 65536"/>
              <a:gd name="T13" fmla="*/ 0 60000 65536"/>
              <a:gd name="T14" fmla="*/ 0 60000 65536"/>
              <a:gd name="T15" fmla="*/ 0 w 1900"/>
              <a:gd name="T16" fmla="*/ 0 h 2028"/>
              <a:gd name="T17" fmla="*/ 1900 w 1900"/>
              <a:gd name="T18" fmla="*/ 2028 h 2028"/>
            </a:gdLst>
            <a:ahLst/>
            <a:cxnLst>
              <a:cxn ang="T10">
                <a:pos x="T0" y="T1"/>
              </a:cxn>
              <a:cxn ang="T11">
                <a:pos x="T2" y="T3"/>
              </a:cxn>
              <a:cxn ang="T12">
                <a:pos x="T4" y="T5"/>
              </a:cxn>
              <a:cxn ang="T13">
                <a:pos x="T6" y="T7"/>
              </a:cxn>
              <a:cxn ang="T14">
                <a:pos x="T8" y="T9"/>
              </a:cxn>
            </a:cxnLst>
            <a:rect l="T15" t="T16" r="T17" b="T18"/>
            <a:pathLst>
              <a:path w="1900" h="2028">
                <a:moveTo>
                  <a:pt x="0" y="0"/>
                </a:moveTo>
                <a:cubicBezTo>
                  <a:pt x="480" y="130"/>
                  <a:pt x="960" y="260"/>
                  <a:pt x="1260" y="468"/>
                </a:cubicBezTo>
                <a:cubicBezTo>
                  <a:pt x="1560" y="676"/>
                  <a:pt x="1700" y="1021"/>
                  <a:pt x="1800" y="1248"/>
                </a:cubicBezTo>
                <a:cubicBezTo>
                  <a:pt x="1900" y="1475"/>
                  <a:pt x="1860" y="1703"/>
                  <a:pt x="1860" y="1833"/>
                </a:cubicBezTo>
                <a:cubicBezTo>
                  <a:pt x="1860" y="1963"/>
                  <a:pt x="1810" y="1996"/>
                  <a:pt x="1800" y="2028"/>
                </a:cubicBez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881" name="Line 9"/>
          <p:cNvSpPr>
            <a:spLocks noChangeShapeType="1"/>
          </p:cNvSpPr>
          <p:nvPr/>
        </p:nvSpPr>
        <p:spPr bwMode="auto">
          <a:xfrm>
            <a:off x="9254270" y="1601828"/>
            <a:ext cx="1082675" cy="422275"/>
          </a:xfrm>
          <a:prstGeom prst="line">
            <a:avLst/>
          </a:prstGeom>
          <a:noFill/>
          <a:ln w="31750">
            <a:solidFill>
              <a:srgbClr val="000000"/>
            </a:solidFill>
            <a:round/>
            <a:headEnd/>
            <a:tailEnd type="arrow" w="sm" len="lg"/>
          </a:ln>
          <a:extLst>
            <a:ext uri="{909E8E84-426E-40DD-AFC4-6F175D3DCCD1}">
              <a14:hiddenFill xmlns:a14="http://schemas.microsoft.com/office/drawing/2010/main">
                <a:noFill/>
              </a14:hiddenFill>
            </a:ext>
          </a:extLst>
        </p:spPr>
        <p:txBody>
          <a:bodyPr/>
          <a:lstStyle/>
          <a:p>
            <a:endParaRPr lang="zh-CN" altLang="en-US"/>
          </a:p>
        </p:txBody>
      </p:sp>
      <p:sp>
        <p:nvSpPr>
          <p:cNvPr id="79882" name="Line 10"/>
          <p:cNvSpPr>
            <a:spLocks noChangeShapeType="1"/>
          </p:cNvSpPr>
          <p:nvPr/>
        </p:nvSpPr>
        <p:spPr bwMode="auto">
          <a:xfrm>
            <a:off x="10336944" y="2717840"/>
            <a:ext cx="374650" cy="1719262"/>
          </a:xfrm>
          <a:prstGeom prst="line">
            <a:avLst/>
          </a:prstGeom>
          <a:noFill/>
          <a:ln w="31750">
            <a:solidFill>
              <a:srgbClr val="000000"/>
            </a:solidFill>
            <a:round/>
            <a:headEnd/>
            <a:tailEnd type="arrow" w="sm" len="lg"/>
          </a:ln>
          <a:extLst>
            <a:ext uri="{909E8E84-426E-40DD-AFC4-6F175D3DCCD1}">
              <a14:hiddenFill xmlns:a14="http://schemas.microsoft.com/office/drawing/2010/main">
                <a:noFill/>
              </a14:hiddenFill>
            </a:ext>
          </a:extLst>
        </p:spPr>
        <p:txBody>
          <a:bodyPr/>
          <a:lstStyle/>
          <a:p>
            <a:endParaRPr lang="zh-CN" altLang="en-US"/>
          </a:p>
        </p:txBody>
      </p:sp>
      <p:sp>
        <p:nvSpPr>
          <p:cNvPr id="79883" name="Line 11"/>
          <p:cNvSpPr>
            <a:spLocks noChangeShapeType="1"/>
          </p:cNvSpPr>
          <p:nvPr/>
        </p:nvSpPr>
        <p:spPr bwMode="auto">
          <a:xfrm>
            <a:off x="10336945" y="2724191"/>
            <a:ext cx="1082675" cy="422275"/>
          </a:xfrm>
          <a:prstGeom prst="line">
            <a:avLst/>
          </a:prstGeom>
          <a:noFill/>
          <a:ln w="31750">
            <a:solidFill>
              <a:srgbClr val="000000"/>
            </a:solidFill>
            <a:round/>
            <a:headEnd/>
            <a:tailEnd type="arrow" w="sm" len="lg"/>
          </a:ln>
          <a:extLst>
            <a:ext uri="{909E8E84-426E-40DD-AFC4-6F175D3DCCD1}">
              <a14:hiddenFill xmlns:a14="http://schemas.microsoft.com/office/drawing/2010/main">
                <a:noFill/>
              </a14:hiddenFill>
            </a:ext>
          </a:extLst>
        </p:spPr>
        <p:txBody>
          <a:bodyPr/>
          <a:lstStyle/>
          <a:p>
            <a:endParaRPr lang="zh-CN" altLang="en-US"/>
          </a:p>
        </p:txBody>
      </p:sp>
      <p:sp>
        <p:nvSpPr>
          <p:cNvPr id="79884" name="Line 12"/>
          <p:cNvSpPr>
            <a:spLocks noChangeShapeType="1"/>
          </p:cNvSpPr>
          <p:nvPr/>
        </p:nvSpPr>
        <p:spPr bwMode="auto">
          <a:xfrm flipH="1">
            <a:off x="10584594" y="3135086"/>
            <a:ext cx="845405" cy="778141"/>
          </a:xfrm>
          <a:prstGeom prst="line">
            <a:avLst/>
          </a:prstGeom>
          <a:noFill/>
          <a:ln w="31750">
            <a:solidFill>
              <a:srgbClr val="FF0000"/>
            </a:solidFill>
            <a:round/>
            <a:headEnd/>
            <a:tailEnd type="arrow" w="sm" len="lg"/>
          </a:ln>
          <a:extLst>
            <a:ext uri="{909E8E84-426E-40DD-AFC4-6F175D3DCCD1}">
              <a14:hiddenFill xmlns:a14="http://schemas.microsoft.com/office/drawing/2010/main">
                <a:noFill/>
              </a14:hiddenFill>
            </a:ext>
          </a:extLst>
        </p:spPr>
        <p:txBody>
          <a:bodyPr/>
          <a:lstStyle/>
          <a:p>
            <a:endParaRPr lang="zh-CN" altLang="en-US"/>
          </a:p>
        </p:txBody>
      </p:sp>
      <p:sp>
        <p:nvSpPr>
          <p:cNvPr id="79886" name="Line 14"/>
          <p:cNvSpPr>
            <a:spLocks noChangeShapeType="1"/>
          </p:cNvSpPr>
          <p:nvPr/>
        </p:nvSpPr>
        <p:spPr bwMode="auto">
          <a:xfrm flipH="1">
            <a:off x="10683018" y="3148149"/>
            <a:ext cx="746981" cy="1331816"/>
          </a:xfrm>
          <a:prstGeom prst="line">
            <a:avLst/>
          </a:prstGeom>
          <a:noFill/>
          <a:ln w="31750">
            <a:solidFill>
              <a:srgbClr val="000000"/>
            </a:solidFill>
            <a:round/>
            <a:headEnd/>
            <a:tailEnd type="arrow" w="sm" len="lg"/>
          </a:ln>
          <a:extLst>
            <a:ext uri="{909E8E84-426E-40DD-AFC4-6F175D3DCCD1}">
              <a14:hiddenFill xmlns:a14="http://schemas.microsoft.com/office/drawing/2010/main">
                <a:noFill/>
              </a14:hiddenFill>
            </a:ext>
          </a:extLst>
        </p:spPr>
        <p:txBody>
          <a:bodyPr/>
          <a:lstStyle/>
          <a:p>
            <a:endParaRPr lang="zh-CN" altLang="en-US"/>
          </a:p>
        </p:txBody>
      </p:sp>
      <p:sp>
        <p:nvSpPr>
          <p:cNvPr id="79889" name="Line 17"/>
          <p:cNvSpPr>
            <a:spLocks noChangeShapeType="1"/>
          </p:cNvSpPr>
          <p:nvPr/>
        </p:nvSpPr>
        <p:spPr bwMode="auto">
          <a:xfrm flipH="1">
            <a:off x="8946295" y="1600241"/>
            <a:ext cx="265113" cy="611187"/>
          </a:xfrm>
          <a:prstGeom prst="line">
            <a:avLst/>
          </a:prstGeom>
          <a:noFill/>
          <a:ln w="31750">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79912" name="Text Box 40"/>
          <p:cNvSpPr txBox="1">
            <a:spLocks noChangeArrowheads="1"/>
          </p:cNvSpPr>
          <p:nvPr/>
        </p:nvSpPr>
        <p:spPr bwMode="auto">
          <a:xfrm>
            <a:off x="4801376" y="5163486"/>
            <a:ext cx="28797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切向加速度</a:t>
            </a:r>
          </a:p>
        </p:txBody>
      </p:sp>
      <p:sp>
        <p:nvSpPr>
          <p:cNvPr id="79913" name="Text Box 41"/>
          <p:cNvSpPr txBox="1">
            <a:spLocks noChangeArrowheads="1"/>
          </p:cNvSpPr>
          <p:nvPr/>
        </p:nvSpPr>
        <p:spPr bwMode="auto">
          <a:xfrm>
            <a:off x="4791076" y="4142155"/>
            <a:ext cx="26638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法向加速度</a:t>
            </a:r>
          </a:p>
        </p:txBody>
      </p:sp>
      <mc:AlternateContent xmlns:mc="http://schemas.openxmlformats.org/markup-compatibility/2006" xmlns:a14="http://schemas.microsoft.com/office/drawing/2010/main">
        <mc:Choice Requires="a14">
          <p:sp>
            <p:nvSpPr>
              <p:cNvPr id="27" name="矩形 26"/>
              <p:cNvSpPr/>
              <p:nvPr/>
            </p:nvSpPr>
            <p:spPr>
              <a:xfrm>
                <a:off x="8766892" y="2163642"/>
                <a:ext cx="4873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mn-ea"/>
                            </a:rPr>
                          </m:ctrlPr>
                        </m:accPr>
                        <m:e>
                          <m:r>
                            <a:rPr lang="en-US" altLang="zh-CN" sz="2800" b="0" i="1" smtClean="0">
                              <a:solidFill>
                                <a:srgbClr val="0000FF"/>
                              </a:solidFill>
                              <a:latin typeface="Cambria Math" panose="02040503050406030204" pitchFamily="18" charset="0"/>
                              <a:ea typeface="+mn-ea"/>
                            </a:rPr>
                            <m:t>𝑛</m:t>
                          </m:r>
                        </m:e>
                      </m:acc>
                    </m:oMath>
                  </m:oMathPara>
                </a14:m>
                <a:endParaRPr lang="zh-CN" altLang="en-US" sz="2800" dirty="0">
                  <a:latin typeface="+mn-lt"/>
                  <a:ea typeface="+mn-ea"/>
                </a:endParaRPr>
              </a:p>
            </p:txBody>
          </p:sp>
        </mc:Choice>
        <mc:Fallback xmlns="">
          <p:sp>
            <p:nvSpPr>
              <p:cNvPr id="27" name="矩形 26"/>
              <p:cNvSpPr>
                <a:spLocks noRot="1" noChangeAspect="1" noMove="1" noResize="1" noEditPoints="1" noAdjustHandles="1" noChangeArrowheads="1" noChangeShapeType="1" noTextEdit="1"/>
              </p:cNvSpPr>
              <p:nvPr/>
            </p:nvSpPr>
            <p:spPr>
              <a:xfrm>
                <a:off x="8766892" y="2163642"/>
                <a:ext cx="487378" cy="523220"/>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9571988" y="1278632"/>
                <a:ext cx="4472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mn-ea"/>
                            </a:rPr>
                          </m:ctrlPr>
                        </m:accPr>
                        <m:e>
                          <m:r>
                            <a:rPr lang="zh-CN" altLang="en-US" sz="2800" b="0" i="1" smtClean="0">
                              <a:solidFill>
                                <a:srgbClr val="0000FF"/>
                              </a:solidFill>
                              <a:latin typeface="Cambria Math" panose="02040503050406030204" pitchFamily="18" charset="0"/>
                              <a:ea typeface="+mn-ea"/>
                            </a:rPr>
                            <m:t>𝜏</m:t>
                          </m:r>
                        </m:e>
                      </m:acc>
                    </m:oMath>
                  </m:oMathPara>
                </a14:m>
                <a:endParaRPr lang="zh-CN" altLang="en-US" sz="2800" dirty="0">
                  <a:latin typeface="+mn-lt"/>
                  <a:ea typeface="+mn-ea"/>
                </a:endParaRPr>
              </a:p>
            </p:txBody>
          </p:sp>
        </mc:Choice>
        <mc:Fallback xmlns="">
          <p:sp>
            <p:nvSpPr>
              <p:cNvPr id="28" name="矩形 27"/>
              <p:cNvSpPr>
                <a:spLocks noRot="1" noChangeAspect="1" noMove="1" noResize="1" noEditPoints="1" noAdjustHandles="1" noChangeArrowheads="1" noChangeShapeType="1" noTextEdit="1"/>
              </p:cNvSpPr>
              <p:nvPr/>
            </p:nvSpPr>
            <p:spPr>
              <a:xfrm>
                <a:off x="9571988" y="1278632"/>
                <a:ext cx="447237"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10174147" y="1537393"/>
                <a:ext cx="4805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mn-ea"/>
                            </a:rPr>
                          </m:ctrlPr>
                        </m:accPr>
                        <m:e>
                          <m:r>
                            <a:rPr lang="en-US" altLang="zh-CN" sz="2800" b="0" i="1" smtClean="0">
                              <a:solidFill>
                                <a:srgbClr val="0000FF"/>
                              </a:solidFill>
                              <a:latin typeface="Cambria Math" panose="02040503050406030204" pitchFamily="18" charset="0"/>
                              <a:ea typeface="+mn-ea"/>
                            </a:rPr>
                            <m:t>𝑣</m:t>
                          </m:r>
                        </m:e>
                      </m:acc>
                    </m:oMath>
                  </m:oMathPara>
                </a14:m>
                <a:endParaRPr lang="zh-CN" altLang="en-US" sz="2800" dirty="0">
                  <a:latin typeface="+mn-lt"/>
                  <a:ea typeface="+mn-ea"/>
                </a:endParaRPr>
              </a:p>
            </p:txBody>
          </p:sp>
        </mc:Choice>
        <mc:Fallback xmlns="">
          <p:sp>
            <p:nvSpPr>
              <p:cNvPr id="29" name="矩形 28"/>
              <p:cNvSpPr>
                <a:spLocks noRot="1" noChangeAspect="1" noMove="1" noResize="1" noEditPoints="1" noAdjustHandles="1" noChangeArrowheads="1" noChangeShapeType="1" noTextEdit="1"/>
              </p:cNvSpPr>
              <p:nvPr/>
            </p:nvSpPr>
            <p:spPr>
              <a:xfrm>
                <a:off x="10174147" y="1537393"/>
                <a:ext cx="480516"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10560841" y="4458861"/>
                <a:ext cx="13270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mn-ea"/>
                            </a:rPr>
                          </m:ctrlPr>
                        </m:accPr>
                        <m:e>
                          <m:r>
                            <a:rPr lang="en-US" altLang="zh-CN" sz="2800" b="0" i="1" smtClean="0">
                              <a:solidFill>
                                <a:srgbClr val="0000FF"/>
                              </a:solidFill>
                              <a:latin typeface="Cambria Math" panose="02040503050406030204" pitchFamily="18" charset="0"/>
                              <a:ea typeface="+mn-ea"/>
                            </a:rPr>
                            <m:t>𝑣</m:t>
                          </m:r>
                        </m:e>
                      </m:acc>
                      <m:r>
                        <a:rPr lang="en-US" altLang="zh-CN" sz="2800" i="1">
                          <a:solidFill>
                            <a:srgbClr val="0000FF"/>
                          </a:solidFill>
                          <a:latin typeface="Cambria Math" panose="02040503050406030204" pitchFamily="18" charset="0"/>
                          <a:ea typeface="+mn-ea"/>
                        </a:rPr>
                        <m:t>+</m:t>
                      </m:r>
                      <m:r>
                        <a:rPr lang="en-US" altLang="zh-CN" sz="280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𝑣</m:t>
                          </m:r>
                        </m:e>
                      </m:acc>
                    </m:oMath>
                  </m:oMathPara>
                </a14:m>
                <a:endParaRPr lang="zh-CN" altLang="en-US" sz="2800" dirty="0">
                  <a:latin typeface="+mn-lt"/>
                  <a:ea typeface="+mn-ea"/>
                </a:endParaRPr>
              </a:p>
            </p:txBody>
          </p:sp>
        </mc:Choice>
        <mc:Fallback xmlns="">
          <p:sp>
            <p:nvSpPr>
              <p:cNvPr id="30" name="矩形 29"/>
              <p:cNvSpPr>
                <a:spLocks noRot="1" noChangeAspect="1" noMove="1" noResize="1" noEditPoints="1" noAdjustHandles="1" noChangeArrowheads="1" noChangeShapeType="1" noTextEdit="1"/>
              </p:cNvSpPr>
              <p:nvPr/>
            </p:nvSpPr>
            <p:spPr>
              <a:xfrm>
                <a:off x="10560841" y="4458861"/>
                <a:ext cx="1327030"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11315784" y="2746742"/>
                <a:ext cx="4805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mn-ea"/>
                            </a:rPr>
                          </m:ctrlPr>
                        </m:accPr>
                        <m:e>
                          <m:r>
                            <a:rPr lang="en-US" altLang="zh-CN" sz="2800" b="0" i="1" smtClean="0">
                              <a:solidFill>
                                <a:srgbClr val="0000FF"/>
                              </a:solidFill>
                              <a:latin typeface="Cambria Math" panose="02040503050406030204" pitchFamily="18" charset="0"/>
                              <a:ea typeface="+mn-ea"/>
                            </a:rPr>
                            <m:t>𝑣</m:t>
                          </m:r>
                        </m:e>
                      </m:acc>
                    </m:oMath>
                  </m:oMathPara>
                </a14:m>
                <a:endParaRPr lang="zh-CN" altLang="en-US" sz="2800" dirty="0">
                  <a:latin typeface="+mn-lt"/>
                  <a:ea typeface="+mn-ea"/>
                </a:endParaRPr>
              </a:p>
            </p:txBody>
          </p:sp>
        </mc:Choice>
        <mc:Fallback xmlns="">
          <p:sp>
            <p:nvSpPr>
              <p:cNvPr id="31" name="矩形 30"/>
              <p:cNvSpPr>
                <a:spLocks noRot="1" noChangeAspect="1" noMove="1" noResize="1" noEditPoints="1" noAdjustHandles="1" noChangeArrowheads="1" noChangeShapeType="1" noTextEdit="1"/>
              </p:cNvSpPr>
              <p:nvPr/>
            </p:nvSpPr>
            <p:spPr>
              <a:xfrm>
                <a:off x="11315784" y="2746742"/>
                <a:ext cx="480516"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11016407" y="3725997"/>
                <a:ext cx="69371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𝑣</m:t>
                          </m:r>
                        </m:e>
                      </m:acc>
                    </m:oMath>
                  </m:oMathPara>
                </a14:m>
                <a:endParaRPr lang="zh-CN" altLang="en-US" sz="2800" dirty="0">
                  <a:latin typeface="+mn-lt"/>
                  <a:ea typeface="+mn-ea"/>
                </a:endParaRPr>
              </a:p>
            </p:txBody>
          </p:sp>
        </mc:Choice>
        <mc:Fallback xmlns="">
          <p:sp>
            <p:nvSpPr>
              <p:cNvPr id="32" name="矩形 31"/>
              <p:cNvSpPr>
                <a:spLocks noRot="1" noChangeAspect="1" noMove="1" noResize="1" noEditPoints="1" noAdjustHandles="1" noChangeArrowheads="1" noChangeShapeType="1" noTextEdit="1"/>
              </p:cNvSpPr>
              <p:nvPr/>
            </p:nvSpPr>
            <p:spPr>
              <a:xfrm>
                <a:off x="11016407" y="3725997"/>
                <a:ext cx="693715"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9900039" y="3932823"/>
                <a:ext cx="84683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smtClean="0">
                              <a:solidFill>
                                <a:srgbClr val="FF0000"/>
                              </a:solidFill>
                              <a:latin typeface="Cambria Math" panose="02040503050406030204" pitchFamily="18" charset="0"/>
                              <a:ea typeface="+mn-ea"/>
                            </a:rPr>
                          </m:ctrlPr>
                        </m:sSubPr>
                        <m:e>
                          <m:acc>
                            <m:accPr>
                              <m:chr m:val="⃑"/>
                              <m:ctrlPr>
                                <a:rPr lang="en-US" altLang="zh-CN" sz="2800" i="1">
                                  <a:solidFill>
                                    <a:srgbClr val="FF0000"/>
                                  </a:solidFill>
                                  <a:latin typeface="Cambria Math" panose="02040503050406030204" pitchFamily="18" charset="0"/>
                                </a:rPr>
                              </m:ctrlPr>
                            </m:accPr>
                            <m:e>
                              <m:r>
                                <a:rPr lang="en-US" altLang="zh-CN" sz="2800" b="0" i="1" smtClean="0">
                                  <a:solidFill>
                                    <a:srgbClr val="FF0000"/>
                                  </a:solidFill>
                                  <a:latin typeface="Cambria Math" panose="02040503050406030204" pitchFamily="18" charset="0"/>
                                </a:rPr>
                                <m:t>𝑣</m:t>
                              </m:r>
                            </m:e>
                          </m:acc>
                        </m:e>
                        <m:sub>
                          <m:r>
                            <a:rPr lang="en-US" altLang="zh-CN" sz="2800" b="0" i="1" smtClean="0">
                              <a:solidFill>
                                <a:srgbClr val="FF0000"/>
                              </a:solidFill>
                              <a:latin typeface="Cambria Math" panose="02040503050406030204" pitchFamily="18" charset="0"/>
                              <a:ea typeface="+mn-ea"/>
                            </a:rPr>
                            <m:t>2</m:t>
                          </m:r>
                        </m:sub>
                      </m:sSub>
                    </m:oMath>
                  </m:oMathPara>
                </a14:m>
                <a:endParaRPr lang="zh-CN" altLang="en-US" sz="2800" dirty="0">
                  <a:solidFill>
                    <a:srgbClr val="FF0000"/>
                  </a:solidFill>
                  <a:latin typeface="+mn-lt"/>
                  <a:ea typeface="+mn-ea"/>
                </a:endParaRPr>
              </a:p>
            </p:txBody>
          </p:sp>
        </mc:Choice>
        <mc:Fallback xmlns="">
          <p:sp>
            <p:nvSpPr>
              <p:cNvPr id="33" name="矩形 32"/>
              <p:cNvSpPr>
                <a:spLocks noRot="1" noChangeAspect="1" noMove="1" noResize="1" noEditPoints="1" noAdjustHandles="1" noChangeArrowheads="1" noChangeShapeType="1" noTextEdit="1"/>
              </p:cNvSpPr>
              <p:nvPr/>
            </p:nvSpPr>
            <p:spPr>
              <a:xfrm>
                <a:off x="9900039" y="3932823"/>
                <a:ext cx="846835"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8986417" y="1122731"/>
                <a:ext cx="5055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𝐴</m:t>
                      </m:r>
                    </m:oMath>
                  </m:oMathPara>
                </a14:m>
                <a:endParaRPr lang="zh-CN" altLang="en-US" sz="2800" dirty="0">
                  <a:latin typeface="+mn-lt"/>
                  <a:ea typeface="+mn-ea"/>
                </a:endParaRPr>
              </a:p>
            </p:txBody>
          </p:sp>
        </mc:Choice>
        <mc:Fallback xmlns="">
          <p:sp>
            <p:nvSpPr>
              <p:cNvPr id="34" name="矩形 33"/>
              <p:cNvSpPr>
                <a:spLocks noRot="1" noChangeAspect="1" noMove="1" noResize="1" noEditPoints="1" noAdjustHandles="1" noChangeArrowheads="1" noChangeShapeType="1" noTextEdit="1"/>
              </p:cNvSpPr>
              <p:nvPr/>
            </p:nvSpPr>
            <p:spPr>
              <a:xfrm>
                <a:off x="8986417" y="1122731"/>
                <a:ext cx="505587"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9851672" y="2475142"/>
                <a:ext cx="51969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𝐵</m:t>
                      </m:r>
                    </m:oMath>
                  </m:oMathPara>
                </a14:m>
                <a:endParaRPr lang="zh-CN" altLang="en-US" sz="2800" dirty="0">
                  <a:latin typeface="+mn-lt"/>
                  <a:ea typeface="+mn-ea"/>
                </a:endParaRPr>
              </a:p>
            </p:txBody>
          </p:sp>
        </mc:Choice>
        <mc:Fallback xmlns="">
          <p:sp>
            <p:nvSpPr>
              <p:cNvPr id="35" name="矩形 34"/>
              <p:cNvSpPr>
                <a:spLocks noRot="1" noChangeAspect="1" noMove="1" noResize="1" noEditPoints="1" noAdjustHandles="1" noChangeArrowheads="1" noChangeShapeType="1" noTextEdit="1"/>
              </p:cNvSpPr>
              <p:nvPr/>
            </p:nvSpPr>
            <p:spPr>
              <a:xfrm>
                <a:off x="9851672" y="2475142"/>
                <a:ext cx="519693"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10444719" y="2973705"/>
                <a:ext cx="83856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smtClean="0">
                              <a:solidFill>
                                <a:srgbClr val="FF0000"/>
                              </a:solidFill>
                              <a:latin typeface="Cambria Math" panose="02040503050406030204" pitchFamily="18" charset="0"/>
                              <a:ea typeface="+mn-ea"/>
                            </a:rPr>
                          </m:ctrlPr>
                        </m:sSubPr>
                        <m:e>
                          <m:acc>
                            <m:accPr>
                              <m:chr m:val="⃑"/>
                              <m:ctrlPr>
                                <a:rPr lang="en-US" altLang="zh-CN" sz="2800" i="1">
                                  <a:solidFill>
                                    <a:srgbClr val="FF0000"/>
                                  </a:solidFill>
                                  <a:latin typeface="Cambria Math" panose="02040503050406030204" pitchFamily="18" charset="0"/>
                                </a:rPr>
                              </m:ctrlPr>
                            </m:accPr>
                            <m:e>
                              <m:r>
                                <a:rPr lang="en-US" altLang="zh-CN" sz="2800" b="0" i="1" smtClean="0">
                                  <a:solidFill>
                                    <a:srgbClr val="FF0000"/>
                                  </a:solidFill>
                                  <a:latin typeface="Cambria Math" panose="02040503050406030204" pitchFamily="18" charset="0"/>
                                </a:rPr>
                                <m:t>𝑣</m:t>
                              </m:r>
                            </m:e>
                          </m:acc>
                        </m:e>
                        <m:sub>
                          <m:r>
                            <a:rPr lang="en-US" altLang="zh-CN" sz="2800" b="0" i="1" smtClean="0">
                              <a:solidFill>
                                <a:srgbClr val="FF0000"/>
                              </a:solidFill>
                              <a:latin typeface="Cambria Math" panose="02040503050406030204" pitchFamily="18" charset="0"/>
                              <a:ea typeface="+mn-ea"/>
                            </a:rPr>
                            <m:t>1</m:t>
                          </m:r>
                        </m:sub>
                      </m:sSub>
                    </m:oMath>
                  </m:oMathPara>
                </a14:m>
                <a:endParaRPr lang="zh-CN" altLang="en-US" sz="2800" dirty="0">
                  <a:solidFill>
                    <a:srgbClr val="FF0000"/>
                  </a:solidFill>
                  <a:latin typeface="+mn-lt"/>
                  <a:ea typeface="+mn-ea"/>
                </a:endParaRPr>
              </a:p>
            </p:txBody>
          </p:sp>
        </mc:Choice>
        <mc:Fallback xmlns="">
          <p:sp>
            <p:nvSpPr>
              <p:cNvPr id="36" name="矩形 35"/>
              <p:cNvSpPr>
                <a:spLocks noRot="1" noChangeAspect="1" noMove="1" noResize="1" noEditPoints="1" noAdjustHandles="1" noChangeArrowheads="1" noChangeShapeType="1" noTextEdit="1"/>
              </p:cNvSpPr>
              <p:nvPr/>
            </p:nvSpPr>
            <p:spPr>
              <a:xfrm>
                <a:off x="10444719" y="2973705"/>
                <a:ext cx="838563"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10172200" y="3569861"/>
                <a:ext cx="5050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𝐶</m:t>
                      </m:r>
                    </m:oMath>
                  </m:oMathPara>
                </a14:m>
                <a:endParaRPr lang="zh-CN" altLang="en-US" sz="2800" dirty="0">
                  <a:latin typeface="+mn-lt"/>
                  <a:ea typeface="+mn-ea"/>
                </a:endParaRPr>
              </a:p>
            </p:txBody>
          </p:sp>
        </mc:Choice>
        <mc:Fallback xmlns="">
          <p:sp>
            <p:nvSpPr>
              <p:cNvPr id="37" name="矩形 36"/>
              <p:cNvSpPr>
                <a:spLocks noRot="1" noChangeAspect="1" noMove="1" noResize="1" noEditPoints="1" noAdjustHandles="1" noChangeArrowheads="1" noChangeShapeType="1" noTextEdit="1"/>
              </p:cNvSpPr>
              <p:nvPr/>
            </p:nvSpPr>
            <p:spPr>
              <a:xfrm>
                <a:off x="10172200" y="3569861"/>
                <a:ext cx="505010"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2314157" y="1584929"/>
                <a:ext cx="272472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𝑣</m:t>
                          </m:r>
                        </m:e>
                      </m:acc>
                      <m:r>
                        <a:rPr lang="en-US" altLang="zh-CN" sz="2800" b="0" i="1" smtClean="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𝑣</m:t>
                              </m:r>
                            </m:e>
                          </m:acc>
                        </m:e>
                        <m:sub>
                          <m:r>
                            <a:rPr lang="en-US" altLang="zh-CN" sz="2800" i="1">
                              <a:solidFill>
                                <a:srgbClr val="0000FF"/>
                              </a:solidFill>
                              <a:latin typeface="Cambria Math" panose="02040503050406030204" pitchFamily="18" charset="0"/>
                            </a:rPr>
                            <m:t>1</m:t>
                          </m:r>
                        </m:sub>
                      </m:sSub>
                      <m:r>
                        <a:rPr lang="en-US" altLang="zh-CN" sz="2800" b="0" i="1" smtClean="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𝑣</m:t>
                              </m:r>
                            </m:e>
                          </m:acc>
                        </m:e>
                        <m:sub>
                          <m:r>
                            <a:rPr lang="en-US" altLang="zh-CN" sz="2800" i="1">
                              <a:solidFill>
                                <a:srgbClr val="0000FF"/>
                              </a:solidFill>
                              <a:latin typeface="Cambria Math" panose="02040503050406030204" pitchFamily="18" charset="0"/>
                            </a:rPr>
                            <m:t>2</m:t>
                          </m:r>
                        </m:sub>
                      </m:sSub>
                    </m:oMath>
                  </m:oMathPara>
                </a14:m>
                <a:endParaRPr lang="zh-CN" altLang="en-US" sz="2800" dirty="0">
                  <a:latin typeface="+mn-lt"/>
                  <a:ea typeface="+mn-ea"/>
                </a:endParaRPr>
              </a:p>
            </p:txBody>
          </p:sp>
        </mc:Choice>
        <mc:Fallback xmlns="">
          <p:sp>
            <p:nvSpPr>
              <p:cNvPr id="38" name="矩形 37"/>
              <p:cNvSpPr>
                <a:spLocks noRot="1" noChangeAspect="1" noMove="1" noResize="1" noEditPoints="1" noAdjustHandles="1" noChangeArrowheads="1" noChangeShapeType="1" noTextEdit="1"/>
              </p:cNvSpPr>
              <p:nvPr/>
            </p:nvSpPr>
            <p:spPr>
              <a:xfrm>
                <a:off x="2314157" y="1584929"/>
                <a:ext cx="2724720" cy="523220"/>
              </a:xfrm>
              <a:prstGeom prst="rect">
                <a:avLst/>
              </a:prstGeom>
              <a:blipFill>
                <a:blip r:embed="rId13"/>
                <a:stretch>
                  <a:fillRect/>
                </a:stretch>
              </a:blipFill>
            </p:spPr>
            <p:txBody>
              <a:bodyPr/>
              <a:lstStyle/>
              <a:p>
                <a:r>
                  <a:rPr lang="zh-CN" altLang="en-US">
                    <a:noFill/>
                  </a:rPr>
                  <a:t> </a:t>
                </a:r>
              </a:p>
            </p:txBody>
          </p:sp>
        </mc:Fallback>
      </mc:AlternateContent>
      <p:sp>
        <p:nvSpPr>
          <p:cNvPr id="39" name="Line 10"/>
          <p:cNvSpPr>
            <a:spLocks noChangeShapeType="1"/>
          </p:cNvSpPr>
          <p:nvPr/>
        </p:nvSpPr>
        <p:spPr bwMode="auto">
          <a:xfrm>
            <a:off x="10598590" y="3903758"/>
            <a:ext cx="117120" cy="537462"/>
          </a:xfrm>
          <a:prstGeom prst="line">
            <a:avLst/>
          </a:prstGeom>
          <a:noFill/>
          <a:ln w="31750">
            <a:solidFill>
              <a:srgbClr val="FF0000"/>
            </a:solidFill>
            <a:round/>
            <a:headEnd/>
            <a:tailEnd type="arrow" w="sm" len="lg"/>
          </a:ln>
          <a:extLst>
            <a:ext uri="{909E8E84-426E-40DD-AFC4-6F175D3DCCD1}">
              <a14:hiddenFill xmlns:a14="http://schemas.microsoft.com/office/drawing/2010/main">
                <a:noFill/>
              </a14:hiddenFill>
            </a:ext>
          </a:extLst>
        </p:spPr>
        <p:txBody>
          <a:bodyPr/>
          <a:lstStyle/>
          <a:p>
            <a:endParaRPr lang="zh-CN" altLang="en-US"/>
          </a:p>
        </p:txBody>
      </p:sp>
      <mc:AlternateContent xmlns:mc="http://schemas.openxmlformats.org/markup-compatibility/2006" xmlns:a14="http://schemas.microsoft.com/office/drawing/2010/main">
        <mc:Choice Requires="a14">
          <p:sp>
            <p:nvSpPr>
              <p:cNvPr id="40" name="矩形 39"/>
              <p:cNvSpPr/>
              <p:nvPr/>
            </p:nvSpPr>
            <p:spPr>
              <a:xfrm>
                <a:off x="2314157" y="2263158"/>
                <a:ext cx="2095830" cy="94243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𝑎</m:t>
                          </m:r>
                        </m:e>
                      </m:acc>
                      <m:r>
                        <a:rPr lang="en-US" altLang="zh-CN" sz="2800">
                          <a:solidFill>
                            <a:srgbClr val="0000FF"/>
                          </a:solidFill>
                          <a:latin typeface="Cambria Math" panose="02040503050406030204" pitchFamily="18" charset="0"/>
                        </a:rPr>
                        <m:t>=</m:t>
                      </m:r>
                      <m:func>
                        <m:funcPr>
                          <m:ctrlPr>
                            <a:rPr lang="en-US" altLang="zh-CN" sz="2800" i="1" smtClean="0">
                              <a:solidFill>
                                <a:srgbClr val="0000FF"/>
                              </a:solidFill>
                              <a:latin typeface="Cambria Math" panose="02040503050406030204" pitchFamily="18" charset="0"/>
                            </a:rPr>
                          </m:ctrlPr>
                        </m:funcPr>
                        <m:fName>
                          <m:limLow>
                            <m:limLowPr>
                              <m:ctrlPr>
                                <a:rPr lang="en-US" altLang="zh-CN" sz="2800" i="1" smtClean="0">
                                  <a:solidFill>
                                    <a:srgbClr val="0000FF"/>
                                  </a:solidFill>
                                  <a:latin typeface="Cambria Math" panose="02040503050406030204" pitchFamily="18" charset="0"/>
                                </a:rPr>
                              </m:ctrlPr>
                            </m:limLowPr>
                            <m:e>
                              <m:r>
                                <m:rPr>
                                  <m:sty m:val="p"/>
                                </m:rPr>
                                <a:rPr lang="en-US" altLang="zh-CN" sz="2800" i="0" smtClean="0">
                                  <a:solidFill>
                                    <a:srgbClr val="0000FF"/>
                                  </a:solidFill>
                                  <a:latin typeface="Cambria Math" panose="02040503050406030204" pitchFamily="18" charset="0"/>
                                </a:rPr>
                                <m:t>lim</m:t>
                              </m:r>
                            </m:e>
                            <m:lim>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𝑡</m:t>
                              </m:r>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m:t>
                              </m:r>
                            </m:lim>
                          </m:limLow>
                        </m:fName>
                        <m:e>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𝑣</m:t>
                                  </m:r>
                                </m:e>
                              </m:acc>
                            </m:num>
                            <m:den>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𝑡</m:t>
                              </m:r>
                            </m:den>
                          </m:f>
                        </m:e>
                      </m:func>
                    </m:oMath>
                  </m:oMathPara>
                </a14:m>
                <a:endParaRPr lang="zh-CN" altLang="en-US" sz="2800" dirty="0">
                  <a:solidFill>
                    <a:srgbClr val="0000FF"/>
                  </a:solidFill>
                  <a:latin typeface="+mj-ea"/>
                  <a:ea typeface="+mj-ea"/>
                </a:endParaRPr>
              </a:p>
            </p:txBody>
          </p:sp>
        </mc:Choice>
        <mc:Fallback xmlns="">
          <p:sp>
            <p:nvSpPr>
              <p:cNvPr id="40" name="矩形 39"/>
              <p:cNvSpPr>
                <a:spLocks noRot="1" noChangeAspect="1" noMove="1" noResize="1" noEditPoints="1" noAdjustHandles="1" noChangeArrowheads="1" noChangeShapeType="1" noTextEdit="1"/>
              </p:cNvSpPr>
              <p:nvPr/>
            </p:nvSpPr>
            <p:spPr>
              <a:xfrm>
                <a:off x="2314157" y="2263158"/>
                <a:ext cx="2095830" cy="94243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4182605" y="2262724"/>
                <a:ext cx="3732753" cy="94243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smtClean="0">
                          <a:solidFill>
                            <a:srgbClr val="0000FF"/>
                          </a:solidFill>
                          <a:latin typeface="Cambria Math" panose="02040503050406030204" pitchFamily="18" charset="0"/>
                        </a:rPr>
                        <m:t>=</m:t>
                      </m:r>
                      <m:func>
                        <m:funcPr>
                          <m:ctrlPr>
                            <a:rPr lang="en-US" altLang="zh-CN" sz="2800" i="1" smtClean="0">
                              <a:solidFill>
                                <a:srgbClr val="0000FF"/>
                              </a:solidFill>
                              <a:latin typeface="Cambria Math" panose="02040503050406030204" pitchFamily="18" charset="0"/>
                            </a:rPr>
                          </m:ctrlPr>
                        </m:funcPr>
                        <m:fName>
                          <m:limLow>
                            <m:limLowPr>
                              <m:ctrlPr>
                                <a:rPr lang="en-US" altLang="zh-CN" sz="2800" i="1" smtClean="0">
                                  <a:solidFill>
                                    <a:srgbClr val="0000FF"/>
                                  </a:solidFill>
                                  <a:latin typeface="Cambria Math" panose="02040503050406030204" pitchFamily="18" charset="0"/>
                                </a:rPr>
                              </m:ctrlPr>
                            </m:limLowPr>
                            <m:e>
                              <m:r>
                                <m:rPr>
                                  <m:sty m:val="p"/>
                                </m:rPr>
                                <a:rPr lang="en-US" altLang="zh-CN" sz="2800" i="0" smtClean="0">
                                  <a:solidFill>
                                    <a:srgbClr val="0000FF"/>
                                  </a:solidFill>
                                  <a:latin typeface="Cambria Math" panose="02040503050406030204" pitchFamily="18" charset="0"/>
                                </a:rPr>
                                <m:t>lim</m:t>
                              </m:r>
                            </m:e>
                            <m:lim>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𝑡</m:t>
                              </m:r>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m:t>
                              </m:r>
                            </m:lim>
                          </m:limLow>
                        </m:fName>
                        <m:e>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𝑣</m:t>
                                      </m:r>
                                    </m:e>
                                  </m:acc>
                                </m:e>
                                <m:sub>
                                  <m:r>
                                    <a:rPr lang="en-US" altLang="zh-CN" sz="2800" i="1">
                                      <a:solidFill>
                                        <a:srgbClr val="0000FF"/>
                                      </a:solidFill>
                                      <a:latin typeface="Cambria Math" panose="02040503050406030204" pitchFamily="18" charset="0"/>
                                    </a:rPr>
                                    <m:t>1</m:t>
                                  </m:r>
                                </m:sub>
                              </m:sSub>
                            </m:num>
                            <m:den>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𝑡</m:t>
                              </m:r>
                            </m:den>
                          </m:f>
                        </m:e>
                      </m:func>
                      <m:r>
                        <a:rPr lang="en-US" altLang="zh-CN" sz="2800" i="1">
                          <a:solidFill>
                            <a:srgbClr val="0000FF"/>
                          </a:solidFill>
                          <a:latin typeface="Cambria Math" panose="02040503050406030204" pitchFamily="18" charset="0"/>
                        </a:rPr>
                        <m:t>+</m:t>
                      </m:r>
                      <m:func>
                        <m:funcPr>
                          <m:ctrlPr>
                            <a:rPr lang="en-US" altLang="zh-CN" sz="2800" i="1">
                              <a:solidFill>
                                <a:srgbClr val="0000FF"/>
                              </a:solidFill>
                              <a:latin typeface="Cambria Math" panose="02040503050406030204" pitchFamily="18" charset="0"/>
                            </a:rPr>
                          </m:ctrlPr>
                        </m:funcPr>
                        <m:fName>
                          <m:limLow>
                            <m:limLowPr>
                              <m:ctrlPr>
                                <a:rPr lang="en-US" altLang="zh-CN" sz="2800" i="1">
                                  <a:solidFill>
                                    <a:srgbClr val="0000FF"/>
                                  </a:solidFill>
                                  <a:latin typeface="Cambria Math" panose="02040503050406030204" pitchFamily="18" charset="0"/>
                                </a:rPr>
                              </m:ctrlPr>
                            </m:limLowPr>
                            <m:e>
                              <m:r>
                                <m:rPr>
                                  <m:sty m:val="p"/>
                                </m:rPr>
                                <a:rPr lang="en-US" altLang="zh-CN" sz="2800">
                                  <a:solidFill>
                                    <a:srgbClr val="0000FF"/>
                                  </a:solidFill>
                                  <a:latin typeface="Cambria Math" panose="02040503050406030204" pitchFamily="18" charset="0"/>
                                </a:rPr>
                                <m:t>lim</m:t>
                              </m:r>
                            </m:e>
                            <m:lim>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𝑡</m:t>
                              </m:r>
                              <m:r>
                                <a:rPr lang="en-US" altLang="zh-CN" sz="2800" i="1">
                                  <a:solidFill>
                                    <a:srgbClr val="0000FF"/>
                                  </a:solidFill>
                                  <a:latin typeface="Cambria Math" panose="02040503050406030204" pitchFamily="18" charset="0"/>
                                  <a:ea typeface="Cambria Math" panose="02040503050406030204" pitchFamily="18" charset="0"/>
                                </a:rPr>
                                <m:t>→0</m:t>
                              </m:r>
                            </m:lim>
                          </m:limLow>
                        </m:fName>
                        <m:e>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𝑣</m:t>
                                      </m:r>
                                    </m:e>
                                  </m:acc>
                                </m:e>
                                <m:sub>
                                  <m:r>
                                    <a:rPr lang="en-US" altLang="zh-CN" sz="2800" b="0" i="1" smtClean="0">
                                      <a:solidFill>
                                        <a:srgbClr val="0000FF"/>
                                      </a:solidFill>
                                      <a:latin typeface="Cambria Math" panose="02040503050406030204" pitchFamily="18" charset="0"/>
                                    </a:rPr>
                                    <m:t>2</m:t>
                                  </m:r>
                                </m:sub>
                              </m:sSub>
                            </m:num>
                            <m:den>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𝑡</m:t>
                              </m:r>
                            </m:den>
                          </m:f>
                        </m:e>
                      </m:func>
                    </m:oMath>
                  </m:oMathPara>
                </a14:m>
                <a:endParaRPr lang="zh-CN" altLang="en-US" sz="2800" dirty="0">
                  <a:solidFill>
                    <a:srgbClr val="0000FF"/>
                  </a:solidFill>
                  <a:latin typeface="+mj-ea"/>
                  <a:ea typeface="+mj-ea"/>
                </a:endParaRPr>
              </a:p>
            </p:txBody>
          </p:sp>
        </mc:Choice>
        <mc:Fallback xmlns="">
          <p:sp>
            <p:nvSpPr>
              <p:cNvPr id="41" name="矩形 40"/>
              <p:cNvSpPr>
                <a:spLocks noRot="1" noChangeAspect="1" noMove="1" noResize="1" noEditPoints="1" noAdjustHandles="1" noChangeArrowheads="1" noChangeShapeType="1" noTextEdit="1"/>
              </p:cNvSpPr>
              <p:nvPr/>
            </p:nvSpPr>
            <p:spPr>
              <a:xfrm>
                <a:off x="4182605" y="2262724"/>
                <a:ext cx="3732753" cy="94243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2314157" y="3803167"/>
                <a:ext cx="2487219" cy="94243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𝑎</m:t>
                              </m:r>
                            </m:e>
                          </m:acc>
                        </m:e>
                        <m:sub>
                          <m:r>
                            <a:rPr lang="en-US" altLang="zh-CN" sz="2800" b="0" i="1" smtClean="0">
                              <a:solidFill>
                                <a:srgbClr val="0000FF"/>
                              </a:solidFill>
                              <a:latin typeface="Cambria Math" panose="02040503050406030204" pitchFamily="18" charset="0"/>
                            </a:rPr>
                            <m:t>𝑛</m:t>
                          </m:r>
                        </m:sub>
                      </m:sSub>
                      <m:r>
                        <a:rPr lang="en-US" altLang="zh-CN" sz="2800" i="1">
                          <a:solidFill>
                            <a:srgbClr val="0000FF"/>
                          </a:solidFill>
                          <a:latin typeface="Cambria Math" panose="02040503050406030204" pitchFamily="18" charset="0"/>
                        </a:rPr>
                        <m:t>=</m:t>
                      </m:r>
                      <m:func>
                        <m:funcPr>
                          <m:ctrlPr>
                            <a:rPr lang="en-US" altLang="zh-CN" sz="2800" i="1" smtClean="0">
                              <a:solidFill>
                                <a:srgbClr val="0000FF"/>
                              </a:solidFill>
                              <a:latin typeface="Cambria Math" panose="02040503050406030204" pitchFamily="18" charset="0"/>
                            </a:rPr>
                          </m:ctrlPr>
                        </m:funcPr>
                        <m:fName>
                          <m:limLow>
                            <m:limLowPr>
                              <m:ctrlPr>
                                <a:rPr lang="en-US" altLang="zh-CN" sz="2800" i="1" smtClean="0">
                                  <a:solidFill>
                                    <a:srgbClr val="0000FF"/>
                                  </a:solidFill>
                                  <a:latin typeface="Cambria Math" panose="02040503050406030204" pitchFamily="18" charset="0"/>
                                </a:rPr>
                              </m:ctrlPr>
                            </m:limLowPr>
                            <m:e>
                              <m:r>
                                <m:rPr>
                                  <m:sty m:val="p"/>
                                </m:rPr>
                                <a:rPr lang="en-US" altLang="zh-CN" sz="2800" i="0" smtClean="0">
                                  <a:solidFill>
                                    <a:srgbClr val="0000FF"/>
                                  </a:solidFill>
                                  <a:latin typeface="Cambria Math" panose="02040503050406030204" pitchFamily="18" charset="0"/>
                                </a:rPr>
                                <m:t>lim</m:t>
                              </m:r>
                            </m:e>
                            <m:lim>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𝑡</m:t>
                              </m:r>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m:t>
                              </m:r>
                            </m:lim>
                          </m:limLow>
                        </m:fName>
                        <m:e>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𝑣</m:t>
                                      </m:r>
                                    </m:e>
                                  </m:acc>
                                </m:e>
                                <m:sub>
                                  <m:r>
                                    <a:rPr lang="en-US" altLang="zh-CN" sz="2800" i="1">
                                      <a:solidFill>
                                        <a:srgbClr val="0000FF"/>
                                      </a:solidFill>
                                      <a:latin typeface="Cambria Math" panose="02040503050406030204" pitchFamily="18" charset="0"/>
                                    </a:rPr>
                                    <m:t>1</m:t>
                                  </m:r>
                                </m:sub>
                              </m:sSub>
                            </m:num>
                            <m:den>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𝑡</m:t>
                              </m:r>
                            </m:den>
                          </m:f>
                        </m:e>
                      </m:func>
                    </m:oMath>
                  </m:oMathPara>
                </a14:m>
                <a:endParaRPr lang="zh-CN" altLang="en-US" sz="2800" dirty="0">
                  <a:solidFill>
                    <a:srgbClr val="0000FF"/>
                  </a:solidFill>
                  <a:latin typeface="+mj-ea"/>
                  <a:ea typeface="+mj-ea"/>
                </a:endParaRPr>
              </a:p>
            </p:txBody>
          </p:sp>
        </mc:Choice>
        <mc:Fallback xmlns="">
          <p:sp>
            <p:nvSpPr>
              <p:cNvPr id="42" name="矩形 41"/>
              <p:cNvSpPr>
                <a:spLocks noRot="1" noChangeAspect="1" noMove="1" noResize="1" noEditPoints="1" noAdjustHandles="1" noChangeArrowheads="1" noChangeShapeType="1" noTextEdit="1"/>
              </p:cNvSpPr>
              <p:nvPr/>
            </p:nvSpPr>
            <p:spPr>
              <a:xfrm>
                <a:off x="2314157" y="3803167"/>
                <a:ext cx="2487219" cy="94243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2314157" y="4871957"/>
                <a:ext cx="2393732" cy="94243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𝑎</m:t>
                              </m:r>
                            </m:e>
                          </m:acc>
                        </m:e>
                        <m:sub>
                          <m:r>
                            <a:rPr lang="zh-CN" altLang="en-US" sz="2800" i="1" smtClean="0">
                              <a:solidFill>
                                <a:srgbClr val="0000FF"/>
                              </a:solidFill>
                              <a:latin typeface="Cambria Math" panose="02040503050406030204" pitchFamily="18" charset="0"/>
                            </a:rPr>
                            <m:t>𝜏</m:t>
                          </m:r>
                        </m:sub>
                      </m:sSub>
                      <m:r>
                        <a:rPr lang="en-US" altLang="zh-CN" sz="2800" smtClean="0">
                          <a:solidFill>
                            <a:srgbClr val="0000FF"/>
                          </a:solidFill>
                          <a:latin typeface="Cambria Math" panose="02040503050406030204" pitchFamily="18" charset="0"/>
                        </a:rPr>
                        <m:t>=</m:t>
                      </m:r>
                      <m:func>
                        <m:funcPr>
                          <m:ctrlPr>
                            <a:rPr lang="en-US" altLang="zh-CN" sz="2800" i="1">
                              <a:solidFill>
                                <a:srgbClr val="0000FF"/>
                              </a:solidFill>
                              <a:latin typeface="Cambria Math" panose="02040503050406030204" pitchFamily="18" charset="0"/>
                            </a:rPr>
                          </m:ctrlPr>
                        </m:funcPr>
                        <m:fName>
                          <m:limLow>
                            <m:limLowPr>
                              <m:ctrlPr>
                                <a:rPr lang="en-US" altLang="zh-CN" sz="2800" i="1">
                                  <a:solidFill>
                                    <a:srgbClr val="0000FF"/>
                                  </a:solidFill>
                                  <a:latin typeface="Cambria Math" panose="02040503050406030204" pitchFamily="18" charset="0"/>
                                </a:rPr>
                              </m:ctrlPr>
                            </m:limLowPr>
                            <m:e>
                              <m:r>
                                <m:rPr>
                                  <m:sty m:val="p"/>
                                </m:rPr>
                                <a:rPr lang="en-US" altLang="zh-CN" sz="2800">
                                  <a:solidFill>
                                    <a:srgbClr val="0000FF"/>
                                  </a:solidFill>
                                  <a:latin typeface="Cambria Math" panose="02040503050406030204" pitchFamily="18" charset="0"/>
                                </a:rPr>
                                <m:t>lim</m:t>
                              </m:r>
                            </m:e>
                            <m:lim>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𝑡</m:t>
                              </m:r>
                              <m:r>
                                <a:rPr lang="en-US" altLang="zh-CN" sz="2800" i="1">
                                  <a:solidFill>
                                    <a:srgbClr val="0000FF"/>
                                  </a:solidFill>
                                  <a:latin typeface="Cambria Math" panose="02040503050406030204" pitchFamily="18" charset="0"/>
                                  <a:ea typeface="Cambria Math" panose="02040503050406030204" pitchFamily="18" charset="0"/>
                                </a:rPr>
                                <m:t>→0</m:t>
                              </m:r>
                            </m:lim>
                          </m:limLow>
                        </m:fName>
                        <m:e>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𝑣</m:t>
                                      </m:r>
                                    </m:e>
                                  </m:acc>
                                </m:e>
                                <m:sub>
                                  <m:r>
                                    <a:rPr lang="en-US" altLang="zh-CN" sz="2800" b="0" i="1" smtClean="0">
                                      <a:solidFill>
                                        <a:srgbClr val="0000FF"/>
                                      </a:solidFill>
                                      <a:latin typeface="Cambria Math" panose="02040503050406030204" pitchFamily="18" charset="0"/>
                                    </a:rPr>
                                    <m:t>2</m:t>
                                  </m:r>
                                </m:sub>
                              </m:sSub>
                            </m:num>
                            <m:den>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𝑡</m:t>
                              </m:r>
                            </m:den>
                          </m:f>
                        </m:e>
                      </m:func>
                    </m:oMath>
                  </m:oMathPara>
                </a14:m>
                <a:endParaRPr lang="zh-CN" altLang="en-US" sz="2800" dirty="0">
                  <a:solidFill>
                    <a:srgbClr val="0000FF"/>
                  </a:solidFill>
                  <a:latin typeface="+mj-ea"/>
                  <a:ea typeface="+mj-ea"/>
                </a:endParaRPr>
              </a:p>
            </p:txBody>
          </p:sp>
        </mc:Choice>
        <mc:Fallback xmlns="">
          <p:sp>
            <p:nvSpPr>
              <p:cNvPr id="43" name="矩形 42"/>
              <p:cNvSpPr>
                <a:spLocks noRot="1" noChangeAspect="1" noMove="1" noResize="1" noEditPoints="1" noAdjustHandles="1" noChangeArrowheads="1" noChangeShapeType="1" noTextEdit="1"/>
              </p:cNvSpPr>
              <p:nvPr/>
            </p:nvSpPr>
            <p:spPr>
              <a:xfrm>
                <a:off x="2314157" y="4871957"/>
                <a:ext cx="2393732" cy="942437"/>
              </a:xfrm>
              <a:prstGeom prst="rect">
                <a:avLst/>
              </a:prstGeom>
              <a:blipFill>
                <a:blip r:embed="rId17"/>
                <a:stretch>
                  <a:fillRect/>
                </a:stretch>
              </a:blipFill>
            </p:spPr>
            <p:txBody>
              <a:bodyPr/>
              <a:lstStyle/>
              <a:p>
                <a:r>
                  <a:rPr lang="zh-CN" altLang="en-US">
                    <a:noFill/>
                  </a:rPr>
                  <a:t> </a:t>
                </a:r>
              </a:p>
            </p:txBody>
          </p:sp>
        </mc:Fallback>
      </mc:AlternateContent>
      <p:sp>
        <p:nvSpPr>
          <p:cNvPr id="44" name="Rectangle 3"/>
          <p:cNvSpPr>
            <a:spLocks noChangeArrowheads="1"/>
          </p:cNvSpPr>
          <p:nvPr/>
        </p:nvSpPr>
        <p:spPr bwMode="auto">
          <a:xfrm>
            <a:off x="885826" y="456544"/>
            <a:ext cx="577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0000FF"/>
                </a:solidFill>
                <a:latin typeface="+mn-lt"/>
                <a:ea typeface="微软雅黑" panose="020B0503020204020204" pitchFamily="34" charset="-122"/>
              </a:rPr>
              <a:t>切向加速度和法向加速度</a:t>
            </a:r>
          </a:p>
        </p:txBody>
      </p:sp>
    </p:spTree>
    <p:extLst>
      <p:ext uri="{BB962C8B-B14F-4D97-AF65-F5344CB8AC3E}">
        <p14:creationId xmlns:p14="http://schemas.microsoft.com/office/powerpoint/2010/main" val="392118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9880"/>
                                        </p:tgtEl>
                                        <p:attrNameLst>
                                          <p:attrName>style.visibility</p:attrName>
                                        </p:attrNameLst>
                                      </p:cBhvr>
                                      <p:to>
                                        <p:strVal val="visible"/>
                                      </p:to>
                                    </p:set>
                                    <p:animEffect transition="in" filter="wipe(left)">
                                      <p:cBhvr>
                                        <p:cTn id="7" dur="500"/>
                                        <p:tgtEl>
                                          <p:spTgt spid="7988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left)">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9881"/>
                                        </p:tgtEl>
                                        <p:attrNameLst>
                                          <p:attrName>style.visibility</p:attrName>
                                        </p:attrNameLst>
                                      </p:cBhvr>
                                      <p:to>
                                        <p:strVal val="visible"/>
                                      </p:to>
                                    </p:set>
                                    <p:animEffect transition="in" filter="wipe(left)">
                                      <p:cBhvr>
                                        <p:cTn id="17" dur="500"/>
                                        <p:tgtEl>
                                          <p:spTgt spid="7988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left)">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left)">
                                      <p:cBhvr>
                                        <p:cTn id="27" dur="500"/>
                                        <p:tgtEl>
                                          <p:spTgt spid="3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9882"/>
                                        </p:tgtEl>
                                        <p:attrNameLst>
                                          <p:attrName>style.visibility</p:attrName>
                                        </p:attrNameLst>
                                      </p:cBhvr>
                                      <p:to>
                                        <p:strVal val="visible"/>
                                      </p:to>
                                    </p:set>
                                    <p:animEffect transition="in" filter="wipe(left)">
                                      <p:cBhvr>
                                        <p:cTn id="32" dur="500"/>
                                        <p:tgtEl>
                                          <p:spTgt spid="7988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left)">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9883"/>
                                        </p:tgtEl>
                                        <p:attrNameLst>
                                          <p:attrName>style.visibility</p:attrName>
                                        </p:attrNameLst>
                                      </p:cBhvr>
                                      <p:to>
                                        <p:strVal val="visible"/>
                                      </p:to>
                                    </p:set>
                                    <p:animEffect transition="in" filter="wipe(left)">
                                      <p:cBhvr>
                                        <p:cTn id="42" dur="500"/>
                                        <p:tgtEl>
                                          <p:spTgt spid="7988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wipe(left)">
                                      <p:cBhvr>
                                        <p:cTn id="47" dur="500"/>
                                        <p:tgtEl>
                                          <p:spTgt spid="3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grpId="0" nodeType="clickEffect">
                                  <p:stCondLst>
                                    <p:cond delay="0"/>
                                  </p:stCondLst>
                                  <p:childTnLst>
                                    <p:set>
                                      <p:cBhvr>
                                        <p:cTn id="51" dur="1" fill="hold">
                                          <p:stCondLst>
                                            <p:cond delay="0"/>
                                          </p:stCondLst>
                                        </p:cTn>
                                        <p:tgtEl>
                                          <p:spTgt spid="79886"/>
                                        </p:tgtEl>
                                        <p:attrNameLst>
                                          <p:attrName>style.visibility</p:attrName>
                                        </p:attrNameLst>
                                      </p:cBhvr>
                                      <p:to>
                                        <p:strVal val="visible"/>
                                      </p:to>
                                    </p:set>
                                    <p:animEffect transition="in" filter="wipe(right)">
                                      <p:cBhvr>
                                        <p:cTn id="52" dur="500"/>
                                        <p:tgtEl>
                                          <p:spTgt spid="7988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wipe(left)">
                                      <p:cBhvr>
                                        <p:cTn id="57" dur="500"/>
                                        <p:tgtEl>
                                          <p:spTgt spid="3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grpId="0" nodeType="clickEffect">
                                  <p:stCondLst>
                                    <p:cond delay="0"/>
                                  </p:stCondLst>
                                  <p:childTnLst>
                                    <p:set>
                                      <p:cBhvr>
                                        <p:cTn id="61" dur="1" fill="hold">
                                          <p:stCondLst>
                                            <p:cond delay="0"/>
                                          </p:stCondLst>
                                        </p:cTn>
                                        <p:tgtEl>
                                          <p:spTgt spid="79884"/>
                                        </p:tgtEl>
                                        <p:attrNameLst>
                                          <p:attrName>style.visibility</p:attrName>
                                        </p:attrNameLst>
                                      </p:cBhvr>
                                      <p:to>
                                        <p:strVal val="visible"/>
                                      </p:to>
                                    </p:set>
                                    <p:animEffect transition="in" filter="wipe(right)">
                                      <p:cBhvr>
                                        <p:cTn id="62" dur="500"/>
                                        <p:tgtEl>
                                          <p:spTgt spid="7988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wipe(left)">
                                      <p:cBhvr>
                                        <p:cTn id="67" dur="500"/>
                                        <p:tgtEl>
                                          <p:spTgt spid="3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wipe(left)">
                                      <p:cBhvr>
                                        <p:cTn id="72" dur="500"/>
                                        <p:tgtEl>
                                          <p:spTgt spid="3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39"/>
                                        </p:tgtEl>
                                        <p:attrNameLst>
                                          <p:attrName>style.visibility</p:attrName>
                                        </p:attrNameLst>
                                      </p:cBhvr>
                                      <p:to>
                                        <p:strVal val="visible"/>
                                      </p:to>
                                    </p:set>
                                    <p:animEffect transition="in" filter="wipe(up)">
                                      <p:cBhvr>
                                        <p:cTn id="77" dur="500"/>
                                        <p:tgtEl>
                                          <p:spTgt spid="39"/>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wipe(left)">
                                      <p:cBhvr>
                                        <p:cTn id="82" dur="500"/>
                                        <p:tgtEl>
                                          <p:spTgt spid="3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wipe(left)">
                                      <p:cBhvr>
                                        <p:cTn id="87" dur="500"/>
                                        <p:tgtEl>
                                          <p:spTgt spid="38"/>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40"/>
                                        </p:tgtEl>
                                        <p:attrNameLst>
                                          <p:attrName>style.visibility</p:attrName>
                                        </p:attrNameLst>
                                      </p:cBhvr>
                                      <p:to>
                                        <p:strVal val="visible"/>
                                      </p:to>
                                    </p:set>
                                    <p:animEffect transition="in" filter="wipe(left)">
                                      <p:cBhvr>
                                        <p:cTn id="92" dur="500"/>
                                        <p:tgtEl>
                                          <p:spTgt spid="40"/>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41"/>
                                        </p:tgtEl>
                                        <p:attrNameLst>
                                          <p:attrName>style.visibility</p:attrName>
                                        </p:attrNameLst>
                                      </p:cBhvr>
                                      <p:to>
                                        <p:strVal val="visible"/>
                                      </p:to>
                                    </p:set>
                                    <p:animEffect transition="in" filter="wipe(left)">
                                      <p:cBhvr>
                                        <p:cTn id="97" dur="500"/>
                                        <p:tgtEl>
                                          <p:spTgt spid="41"/>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42"/>
                                        </p:tgtEl>
                                        <p:attrNameLst>
                                          <p:attrName>style.visibility</p:attrName>
                                        </p:attrNameLst>
                                      </p:cBhvr>
                                      <p:to>
                                        <p:strVal val="visible"/>
                                      </p:to>
                                    </p:set>
                                    <p:animEffect transition="in" filter="wipe(left)">
                                      <p:cBhvr>
                                        <p:cTn id="102" dur="500"/>
                                        <p:tgtEl>
                                          <p:spTgt spid="42"/>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79889"/>
                                        </p:tgtEl>
                                        <p:attrNameLst>
                                          <p:attrName>style.visibility</p:attrName>
                                        </p:attrNameLst>
                                      </p:cBhvr>
                                      <p:to>
                                        <p:strVal val="visible"/>
                                      </p:to>
                                    </p:set>
                                    <p:animEffect transition="in" filter="wipe(left)">
                                      <p:cBhvr>
                                        <p:cTn id="107" dur="500"/>
                                        <p:tgtEl>
                                          <p:spTgt spid="79889"/>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27"/>
                                        </p:tgtEl>
                                        <p:attrNameLst>
                                          <p:attrName>style.visibility</p:attrName>
                                        </p:attrNameLst>
                                      </p:cBhvr>
                                      <p:to>
                                        <p:strVal val="visible"/>
                                      </p:to>
                                    </p:set>
                                    <p:animEffect transition="in" filter="wipe(left)">
                                      <p:cBhvr>
                                        <p:cTn id="112" dur="500"/>
                                        <p:tgtEl>
                                          <p:spTgt spid="27"/>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79913"/>
                                        </p:tgtEl>
                                        <p:attrNameLst>
                                          <p:attrName>style.visibility</p:attrName>
                                        </p:attrNameLst>
                                      </p:cBhvr>
                                      <p:to>
                                        <p:strVal val="visible"/>
                                      </p:to>
                                    </p:set>
                                    <p:animEffect transition="in" filter="wipe(left)">
                                      <p:cBhvr>
                                        <p:cTn id="117" dur="500"/>
                                        <p:tgtEl>
                                          <p:spTgt spid="79913"/>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43"/>
                                        </p:tgtEl>
                                        <p:attrNameLst>
                                          <p:attrName>style.visibility</p:attrName>
                                        </p:attrNameLst>
                                      </p:cBhvr>
                                      <p:to>
                                        <p:strVal val="visible"/>
                                      </p:to>
                                    </p:set>
                                    <p:animEffect transition="in" filter="wipe(left)">
                                      <p:cBhvr>
                                        <p:cTn id="122" dur="500"/>
                                        <p:tgtEl>
                                          <p:spTgt spid="43"/>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28"/>
                                        </p:tgtEl>
                                        <p:attrNameLst>
                                          <p:attrName>style.visibility</p:attrName>
                                        </p:attrNameLst>
                                      </p:cBhvr>
                                      <p:to>
                                        <p:strVal val="visible"/>
                                      </p:to>
                                    </p:set>
                                    <p:animEffect transition="in" filter="wipe(left)">
                                      <p:cBhvr>
                                        <p:cTn id="127" dur="500"/>
                                        <p:tgtEl>
                                          <p:spTgt spid="28"/>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79912"/>
                                        </p:tgtEl>
                                        <p:attrNameLst>
                                          <p:attrName>style.visibility</p:attrName>
                                        </p:attrNameLst>
                                      </p:cBhvr>
                                      <p:to>
                                        <p:strVal val="visible"/>
                                      </p:to>
                                    </p:set>
                                    <p:animEffect transition="in" filter="wipe(left)">
                                      <p:cBhvr>
                                        <p:cTn id="132" dur="500"/>
                                        <p:tgtEl>
                                          <p:spTgt spid="799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80" grpId="0" animBg="1"/>
      <p:bldP spid="79881" grpId="0" animBg="1"/>
      <p:bldP spid="79882" grpId="0" animBg="1"/>
      <p:bldP spid="79883" grpId="0" animBg="1"/>
      <p:bldP spid="79884" grpId="0" animBg="1"/>
      <p:bldP spid="79886" grpId="0" animBg="1"/>
      <p:bldP spid="79889" grpId="0" animBg="1"/>
      <p:bldP spid="79912" grpId="0"/>
      <p:bldP spid="79913" grpId="0"/>
      <p:bldP spid="27" grpId="0"/>
      <p:bldP spid="28" grpId="0"/>
      <p:bldP spid="29" grpId="0"/>
      <p:bldP spid="30" grpId="0"/>
      <p:bldP spid="31" grpId="0"/>
      <p:bldP spid="32" grpId="0"/>
      <p:bldP spid="33" grpId="0"/>
      <p:bldP spid="34" grpId="0"/>
      <p:bldP spid="35" grpId="0"/>
      <p:bldP spid="36" grpId="0"/>
      <p:bldP spid="37" grpId="0"/>
      <p:bldP spid="38" grpId="0"/>
      <p:bldP spid="39" grpId="0" animBg="1"/>
      <p:bldP spid="40" grpId="0"/>
      <p:bldP spid="41" grpId="0"/>
      <p:bldP spid="42" grpId="0"/>
      <p:bldP spid="4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5" name="Text Box 35"/>
          <p:cNvSpPr txBox="1">
            <a:spLocks noChangeArrowheads="1"/>
          </p:cNvSpPr>
          <p:nvPr/>
        </p:nvSpPr>
        <p:spPr bwMode="auto">
          <a:xfrm>
            <a:off x="1863725" y="1357313"/>
            <a:ext cx="34051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mn-ea"/>
                <a:ea typeface="+mn-ea"/>
              </a:rPr>
              <a:t>法向加速度大小 </a:t>
            </a:r>
            <a:r>
              <a:rPr lang="en-US" altLang="zh-CN" sz="2800" dirty="0">
                <a:solidFill>
                  <a:srgbClr val="0000FF"/>
                </a:solidFill>
                <a:latin typeface="+mn-ea"/>
                <a:ea typeface="+mn-ea"/>
              </a:rPr>
              <a:t>:</a:t>
            </a:r>
          </a:p>
        </p:txBody>
      </p:sp>
      <p:sp>
        <p:nvSpPr>
          <p:cNvPr id="81979" name="Line 59"/>
          <p:cNvSpPr>
            <a:spLocks noChangeShapeType="1"/>
          </p:cNvSpPr>
          <p:nvPr/>
        </p:nvSpPr>
        <p:spPr bwMode="auto">
          <a:xfrm flipH="1" flipV="1">
            <a:off x="10331140" y="2731662"/>
            <a:ext cx="698500" cy="790575"/>
          </a:xfrm>
          <a:prstGeom prst="line">
            <a:avLst/>
          </a:prstGeom>
          <a:noFill/>
          <a:ln w="3175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981" name="Arc 61"/>
          <p:cNvSpPr>
            <a:spLocks/>
          </p:cNvSpPr>
          <p:nvPr/>
        </p:nvSpPr>
        <p:spPr bwMode="auto">
          <a:xfrm rot="6184008">
            <a:off x="10396228" y="2860249"/>
            <a:ext cx="246063" cy="195262"/>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17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982" name="Line 62"/>
          <p:cNvSpPr>
            <a:spLocks noChangeShapeType="1"/>
          </p:cNvSpPr>
          <p:nvPr/>
        </p:nvSpPr>
        <p:spPr bwMode="auto">
          <a:xfrm flipV="1">
            <a:off x="10478778" y="2491949"/>
            <a:ext cx="666750" cy="365125"/>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Rectangle 3"/>
          <p:cNvSpPr>
            <a:spLocks noChangeArrowheads="1"/>
          </p:cNvSpPr>
          <p:nvPr/>
        </p:nvSpPr>
        <p:spPr bwMode="auto">
          <a:xfrm>
            <a:off x="885826" y="456544"/>
            <a:ext cx="577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0000FF"/>
                </a:solidFill>
                <a:latin typeface="+mn-lt"/>
                <a:ea typeface="微软雅黑" panose="020B0503020204020204" pitchFamily="34" charset="-122"/>
              </a:rPr>
              <a:t>切向加速度和法向加速度</a:t>
            </a:r>
          </a:p>
        </p:txBody>
      </p:sp>
      <p:sp>
        <p:nvSpPr>
          <p:cNvPr id="60" name="Line 14"/>
          <p:cNvSpPr>
            <a:spLocks noChangeShapeType="1"/>
          </p:cNvSpPr>
          <p:nvPr/>
        </p:nvSpPr>
        <p:spPr bwMode="auto">
          <a:xfrm flipH="1">
            <a:off x="10683019" y="3182977"/>
            <a:ext cx="717550" cy="1296988"/>
          </a:xfrm>
          <a:prstGeom prst="line">
            <a:avLst/>
          </a:prstGeom>
          <a:noFill/>
          <a:ln w="31750">
            <a:solidFill>
              <a:srgbClr val="000000"/>
            </a:solidFill>
            <a:round/>
            <a:headEnd/>
            <a:tailEnd type="arrow" w="sm" len="lg"/>
          </a:ln>
          <a:extLst>
            <a:ext uri="{909E8E84-426E-40DD-AFC4-6F175D3DCCD1}">
              <a14:hiddenFill xmlns:a14="http://schemas.microsoft.com/office/drawing/2010/main">
                <a:noFill/>
              </a14:hiddenFill>
            </a:ext>
          </a:extLst>
        </p:spPr>
        <p:txBody>
          <a:bodyPr/>
          <a:lstStyle/>
          <a:p>
            <a:endParaRPr lang="zh-CN" altLang="en-US"/>
          </a:p>
        </p:txBody>
      </p:sp>
      <mc:AlternateContent xmlns:mc="http://schemas.openxmlformats.org/markup-compatibility/2006" xmlns:a14="http://schemas.microsoft.com/office/drawing/2010/main">
        <mc:Choice Requires="a14">
          <p:sp>
            <p:nvSpPr>
              <p:cNvPr id="68" name="矩形 67"/>
              <p:cNvSpPr/>
              <p:nvPr/>
            </p:nvSpPr>
            <p:spPr>
              <a:xfrm>
                <a:off x="9900039" y="3932823"/>
                <a:ext cx="84683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smtClean="0">
                              <a:solidFill>
                                <a:srgbClr val="FF0000"/>
                              </a:solidFill>
                              <a:latin typeface="Cambria Math" panose="02040503050406030204" pitchFamily="18" charset="0"/>
                              <a:ea typeface="+mn-ea"/>
                            </a:rPr>
                          </m:ctrlPr>
                        </m:sSubPr>
                        <m:e>
                          <m:acc>
                            <m:accPr>
                              <m:chr m:val="⃑"/>
                              <m:ctrlPr>
                                <a:rPr lang="en-US" altLang="zh-CN" sz="2800" i="1">
                                  <a:solidFill>
                                    <a:srgbClr val="FF0000"/>
                                  </a:solidFill>
                                  <a:latin typeface="Cambria Math" panose="02040503050406030204" pitchFamily="18" charset="0"/>
                                </a:rPr>
                              </m:ctrlPr>
                            </m:accPr>
                            <m:e>
                              <m:r>
                                <a:rPr lang="en-US" altLang="zh-CN" sz="2800" b="0" i="1" smtClean="0">
                                  <a:solidFill>
                                    <a:srgbClr val="FF0000"/>
                                  </a:solidFill>
                                  <a:latin typeface="Cambria Math" panose="02040503050406030204" pitchFamily="18" charset="0"/>
                                </a:rPr>
                                <m:t>𝑣</m:t>
                              </m:r>
                            </m:e>
                          </m:acc>
                        </m:e>
                        <m:sub>
                          <m:r>
                            <a:rPr lang="en-US" altLang="zh-CN" sz="2800" b="0" i="1" smtClean="0">
                              <a:solidFill>
                                <a:srgbClr val="FF0000"/>
                              </a:solidFill>
                              <a:latin typeface="Cambria Math" panose="02040503050406030204" pitchFamily="18" charset="0"/>
                              <a:ea typeface="+mn-ea"/>
                            </a:rPr>
                            <m:t>2</m:t>
                          </m:r>
                        </m:sub>
                      </m:sSub>
                    </m:oMath>
                  </m:oMathPara>
                </a14:m>
                <a:endParaRPr lang="zh-CN" altLang="en-US" sz="2800" dirty="0">
                  <a:solidFill>
                    <a:srgbClr val="FF0000"/>
                  </a:solidFill>
                  <a:latin typeface="+mn-lt"/>
                  <a:ea typeface="+mn-ea"/>
                </a:endParaRPr>
              </a:p>
            </p:txBody>
          </p:sp>
        </mc:Choice>
        <mc:Fallback xmlns="">
          <p:sp>
            <p:nvSpPr>
              <p:cNvPr id="68" name="矩形 67"/>
              <p:cNvSpPr>
                <a:spLocks noRot="1" noChangeAspect="1" noMove="1" noResize="1" noEditPoints="1" noAdjustHandles="1" noChangeArrowheads="1" noChangeShapeType="1" noTextEdit="1"/>
              </p:cNvSpPr>
              <p:nvPr/>
            </p:nvSpPr>
            <p:spPr>
              <a:xfrm>
                <a:off x="9900039" y="3932823"/>
                <a:ext cx="846835" cy="523220"/>
              </a:xfrm>
              <a:prstGeom prst="rect">
                <a:avLst/>
              </a:prstGeom>
              <a:blipFill>
                <a:blip r:embed="rId8"/>
                <a:stretch>
                  <a:fillRect/>
                </a:stretch>
              </a:blipFill>
            </p:spPr>
            <p:txBody>
              <a:bodyPr/>
              <a:lstStyle/>
              <a:p>
                <a:r>
                  <a:rPr lang="zh-CN" altLang="en-US">
                    <a:noFill/>
                  </a:rPr>
                  <a:t> </a:t>
                </a:r>
              </a:p>
            </p:txBody>
          </p:sp>
        </mc:Fallback>
      </mc:AlternateContent>
      <p:grpSp>
        <p:nvGrpSpPr>
          <p:cNvPr id="2" name="组合 1"/>
          <p:cNvGrpSpPr/>
          <p:nvPr/>
        </p:nvGrpSpPr>
        <p:grpSpPr>
          <a:xfrm>
            <a:off x="8492269" y="1122731"/>
            <a:ext cx="3395602" cy="3859350"/>
            <a:chOff x="8492269" y="1122731"/>
            <a:chExt cx="3395602" cy="3859350"/>
          </a:xfrm>
        </p:grpSpPr>
        <p:sp>
          <p:nvSpPr>
            <p:cNvPr id="55" name="Freeform 8"/>
            <p:cNvSpPr>
              <a:spLocks/>
            </p:cNvSpPr>
            <p:nvPr/>
          </p:nvSpPr>
          <p:spPr bwMode="auto">
            <a:xfrm>
              <a:off x="8492269" y="1384341"/>
              <a:ext cx="1924050" cy="2103437"/>
            </a:xfrm>
            <a:custGeom>
              <a:avLst/>
              <a:gdLst>
                <a:gd name="T0" fmla="*/ 0 w 1900"/>
                <a:gd name="T1" fmla="*/ 0 h 2028"/>
                <a:gd name="T2" fmla="*/ 2147483647 w 1900"/>
                <a:gd name="T3" fmla="*/ 2147483647 h 2028"/>
                <a:gd name="T4" fmla="*/ 2147483647 w 1900"/>
                <a:gd name="T5" fmla="*/ 2147483647 h 2028"/>
                <a:gd name="T6" fmla="*/ 2147483647 w 1900"/>
                <a:gd name="T7" fmla="*/ 2147483647 h 2028"/>
                <a:gd name="T8" fmla="*/ 2147483647 w 1900"/>
                <a:gd name="T9" fmla="*/ 2147483647 h 2028"/>
                <a:gd name="T10" fmla="*/ 0 60000 65536"/>
                <a:gd name="T11" fmla="*/ 0 60000 65536"/>
                <a:gd name="T12" fmla="*/ 0 60000 65536"/>
                <a:gd name="T13" fmla="*/ 0 60000 65536"/>
                <a:gd name="T14" fmla="*/ 0 60000 65536"/>
                <a:gd name="T15" fmla="*/ 0 w 1900"/>
                <a:gd name="T16" fmla="*/ 0 h 2028"/>
                <a:gd name="T17" fmla="*/ 1900 w 1900"/>
                <a:gd name="T18" fmla="*/ 2028 h 2028"/>
              </a:gdLst>
              <a:ahLst/>
              <a:cxnLst>
                <a:cxn ang="T10">
                  <a:pos x="T0" y="T1"/>
                </a:cxn>
                <a:cxn ang="T11">
                  <a:pos x="T2" y="T3"/>
                </a:cxn>
                <a:cxn ang="T12">
                  <a:pos x="T4" y="T5"/>
                </a:cxn>
                <a:cxn ang="T13">
                  <a:pos x="T6" y="T7"/>
                </a:cxn>
                <a:cxn ang="T14">
                  <a:pos x="T8" y="T9"/>
                </a:cxn>
              </a:cxnLst>
              <a:rect l="T15" t="T16" r="T17" b="T18"/>
              <a:pathLst>
                <a:path w="1900" h="2028">
                  <a:moveTo>
                    <a:pt x="0" y="0"/>
                  </a:moveTo>
                  <a:cubicBezTo>
                    <a:pt x="480" y="130"/>
                    <a:pt x="960" y="260"/>
                    <a:pt x="1260" y="468"/>
                  </a:cubicBezTo>
                  <a:cubicBezTo>
                    <a:pt x="1560" y="676"/>
                    <a:pt x="1700" y="1021"/>
                    <a:pt x="1800" y="1248"/>
                  </a:cubicBezTo>
                  <a:cubicBezTo>
                    <a:pt x="1900" y="1475"/>
                    <a:pt x="1860" y="1703"/>
                    <a:pt x="1860" y="1833"/>
                  </a:cubicBezTo>
                  <a:cubicBezTo>
                    <a:pt x="1860" y="1963"/>
                    <a:pt x="1810" y="1996"/>
                    <a:pt x="1800" y="2028"/>
                  </a:cubicBez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 name="Line 9"/>
            <p:cNvSpPr>
              <a:spLocks noChangeShapeType="1"/>
            </p:cNvSpPr>
            <p:nvPr/>
          </p:nvSpPr>
          <p:spPr bwMode="auto">
            <a:xfrm>
              <a:off x="9254270" y="1601828"/>
              <a:ext cx="1082675" cy="422275"/>
            </a:xfrm>
            <a:prstGeom prst="line">
              <a:avLst/>
            </a:prstGeom>
            <a:noFill/>
            <a:ln w="31750">
              <a:solidFill>
                <a:srgbClr val="000000"/>
              </a:solidFill>
              <a:round/>
              <a:headEnd/>
              <a:tailEnd type="arrow" w="sm" len="lg"/>
            </a:ln>
            <a:extLst>
              <a:ext uri="{909E8E84-426E-40DD-AFC4-6F175D3DCCD1}">
                <a14:hiddenFill xmlns:a14="http://schemas.microsoft.com/office/drawing/2010/main">
                  <a:noFill/>
                </a14:hiddenFill>
              </a:ext>
            </a:extLst>
          </p:spPr>
          <p:txBody>
            <a:bodyPr/>
            <a:lstStyle/>
            <a:p>
              <a:endParaRPr lang="zh-CN" altLang="en-US"/>
            </a:p>
          </p:txBody>
        </p:sp>
        <p:sp>
          <p:nvSpPr>
            <p:cNvPr id="57" name="Line 10"/>
            <p:cNvSpPr>
              <a:spLocks noChangeShapeType="1"/>
            </p:cNvSpPr>
            <p:nvPr/>
          </p:nvSpPr>
          <p:spPr bwMode="auto">
            <a:xfrm>
              <a:off x="10336944" y="2717840"/>
              <a:ext cx="374650" cy="1719262"/>
            </a:xfrm>
            <a:prstGeom prst="line">
              <a:avLst/>
            </a:prstGeom>
            <a:noFill/>
            <a:ln w="31750">
              <a:solidFill>
                <a:srgbClr val="000000"/>
              </a:solidFill>
              <a:round/>
              <a:headEnd/>
              <a:tailEnd type="arrow" w="sm" len="lg"/>
            </a:ln>
            <a:extLst>
              <a:ext uri="{909E8E84-426E-40DD-AFC4-6F175D3DCCD1}">
                <a14:hiddenFill xmlns:a14="http://schemas.microsoft.com/office/drawing/2010/main">
                  <a:noFill/>
                </a14:hiddenFill>
              </a:ext>
            </a:extLst>
          </p:spPr>
          <p:txBody>
            <a:bodyPr/>
            <a:lstStyle/>
            <a:p>
              <a:endParaRPr lang="zh-CN" altLang="en-US"/>
            </a:p>
          </p:txBody>
        </p:sp>
        <p:sp>
          <p:nvSpPr>
            <p:cNvPr id="58" name="Line 11"/>
            <p:cNvSpPr>
              <a:spLocks noChangeShapeType="1"/>
            </p:cNvSpPr>
            <p:nvPr/>
          </p:nvSpPr>
          <p:spPr bwMode="auto">
            <a:xfrm>
              <a:off x="10336945" y="2724191"/>
              <a:ext cx="1082675" cy="422275"/>
            </a:xfrm>
            <a:prstGeom prst="line">
              <a:avLst/>
            </a:prstGeom>
            <a:noFill/>
            <a:ln w="31750">
              <a:solidFill>
                <a:srgbClr val="000000"/>
              </a:solidFill>
              <a:round/>
              <a:headEnd/>
              <a:tailEnd type="arrow" w="sm" len="lg"/>
            </a:ln>
            <a:extLst>
              <a:ext uri="{909E8E84-426E-40DD-AFC4-6F175D3DCCD1}">
                <a14:hiddenFill xmlns:a14="http://schemas.microsoft.com/office/drawing/2010/main">
                  <a:noFill/>
                </a14:hiddenFill>
              </a:ext>
            </a:extLst>
          </p:spPr>
          <p:txBody>
            <a:bodyPr/>
            <a:lstStyle/>
            <a:p>
              <a:endParaRPr lang="zh-CN" altLang="en-US"/>
            </a:p>
          </p:txBody>
        </p:sp>
        <p:sp>
          <p:nvSpPr>
            <p:cNvPr id="59" name="Line 12"/>
            <p:cNvSpPr>
              <a:spLocks noChangeShapeType="1"/>
            </p:cNvSpPr>
            <p:nvPr/>
          </p:nvSpPr>
          <p:spPr bwMode="auto">
            <a:xfrm flipH="1">
              <a:off x="10584595" y="3159165"/>
              <a:ext cx="811213" cy="754062"/>
            </a:xfrm>
            <a:prstGeom prst="line">
              <a:avLst/>
            </a:prstGeom>
            <a:noFill/>
            <a:ln w="31750">
              <a:solidFill>
                <a:srgbClr val="FF0000"/>
              </a:solidFill>
              <a:round/>
              <a:headEnd/>
              <a:tailEnd type="arrow" w="sm" len="lg"/>
            </a:ln>
            <a:extLst>
              <a:ext uri="{909E8E84-426E-40DD-AFC4-6F175D3DCCD1}">
                <a14:hiddenFill xmlns:a14="http://schemas.microsoft.com/office/drawing/2010/main">
                  <a:noFill/>
                </a14:hiddenFill>
              </a:ext>
            </a:extLst>
          </p:spPr>
          <p:txBody>
            <a:bodyPr/>
            <a:lstStyle/>
            <a:p>
              <a:endParaRPr lang="zh-CN" altLang="en-US"/>
            </a:p>
          </p:txBody>
        </p:sp>
        <p:sp>
          <p:nvSpPr>
            <p:cNvPr id="61" name="Line 17"/>
            <p:cNvSpPr>
              <a:spLocks noChangeShapeType="1"/>
            </p:cNvSpPr>
            <p:nvPr/>
          </p:nvSpPr>
          <p:spPr bwMode="auto">
            <a:xfrm flipH="1">
              <a:off x="8946295" y="1600241"/>
              <a:ext cx="265113" cy="611187"/>
            </a:xfrm>
            <a:prstGeom prst="line">
              <a:avLst/>
            </a:prstGeom>
            <a:noFill/>
            <a:ln w="31750">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mc:AlternateContent xmlns:mc="http://schemas.openxmlformats.org/markup-compatibility/2006" xmlns:a14="http://schemas.microsoft.com/office/drawing/2010/main">
          <mc:Choice Requires="a14">
            <p:sp>
              <p:nvSpPr>
                <p:cNvPr id="62" name="矩形 61"/>
                <p:cNvSpPr/>
                <p:nvPr/>
              </p:nvSpPr>
              <p:spPr>
                <a:xfrm>
                  <a:off x="8766892" y="2163642"/>
                  <a:ext cx="4873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mn-ea"/>
                              </a:rPr>
                            </m:ctrlPr>
                          </m:accPr>
                          <m:e>
                            <m:r>
                              <a:rPr lang="en-US" altLang="zh-CN" sz="2800" b="0" i="1" smtClean="0">
                                <a:solidFill>
                                  <a:srgbClr val="0000FF"/>
                                </a:solidFill>
                                <a:latin typeface="Cambria Math" panose="02040503050406030204" pitchFamily="18" charset="0"/>
                                <a:ea typeface="+mn-ea"/>
                              </a:rPr>
                              <m:t>𝑛</m:t>
                            </m:r>
                          </m:e>
                        </m:acc>
                      </m:oMath>
                    </m:oMathPara>
                  </a14:m>
                  <a:endParaRPr lang="zh-CN" altLang="en-US" sz="2800" dirty="0">
                    <a:latin typeface="+mn-lt"/>
                    <a:ea typeface="+mn-ea"/>
                  </a:endParaRPr>
                </a:p>
              </p:txBody>
            </p:sp>
          </mc:Choice>
          <mc:Fallback xmlns="">
            <p:sp>
              <p:nvSpPr>
                <p:cNvPr id="62" name="矩形 61"/>
                <p:cNvSpPr>
                  <a:spLocks noRot="1" noChangeAspect="1" noMove="1" noResize="1" noEditPoints="1" noAdjustHandles="1" noChangeArrowheads="1" noChangeShapeType="1" noTextEdit="1"/>
                </p:cNvSpPr>
                <p:nvPr/>
              </p:nvSpPr>
              <p:spPr>
                <a:xfrm>
                  <a:off x="8766892" y="2163642"/>
                  <a:ext cx="487378"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p:cNvSpPr/>
                <p:nvPr/>
              </p:nvSpPr>
              <p:spPr>
                <a:xfrm>
                  <a:off x="9571988" y="1278632"/>
                  <a:ext cx="4472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mn-ea"/>
                              </a:rPr>
                            </m:ctrlPr>
                          </m:accPr>
                          <m:e>
                            <m:r>
                              <a:rPr lang="zh-CN" altLang="en-US" sz="2800" b="0" i="1" smtClean="0">
                                <a:solidFill>
                                  <a:srgbClr val="0000FF"/>
                                </a:solidFill>
                                <a:latin typeface="Cambria Math" panose="02040503050406030204" pitchFamily="18" charset="0"/>
                                <a:ea typeface="+mn-ea"/>
                              </a:rPr>
                              <m:t>𝜏</m:t>
                            </m:r>
                          </m:e>
                        </m:acc>
                      </m:oMath>
                    </m:oMathPara>
                  </a14:m>
                  <a:endParaRPr lang="zh-CN" altLang="en-US" sz="2800" dirty="0">
                    <a:latin typeface="+mn-lt"/>
                    <a:ea typeface="+mn-ea"/>
                  </a:endParaRPr>
                </a:p>
              </p:txBody>
            </p:sp>
          </mc:Choice>
          <mc:Fallback xmlns="">
            <p:sp>
              <p:nvSpPr>
                <p:cNvPr id="63" name="矩形 62"/>
                <p:cNvSpPr>
                  <a:spLocks noRot="1" noChangeAspect="1" noMove="1" noResize="1" noEditPoints="1" noAdjustHandles="1" noChangeArrowheads="1" noChangeShapeType="1" noTextEdit="1"/>
                </p:cNvSpPr>
                <p:nvPr/>
              </p:nvSpPr>
              <p:spPr>
                <a:xfrm>
                  <a:off x="9571988" y="1278632"/>
                  <a:ext cx="447237"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p:cNvSpPr/>
                <p:nvPr/>
              </p:nvSpPr>
              <p:spPr>
                <a:xfrm>
                  <a:off x="10174147" y="1537393"/>
                  <a:ext cx="4805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mn-ea"/>
                              </a:rPr>
                            </m:ctrlPr>
                          </m:accPr>
                          <m:e>
                            <m:r>
                              <a:rPr lang="en-US" altLang="zh-CN" sz="2800" b="0" i="1" smtClean="0">
                                <a:solidFill>
                                  <a:srgbClr val="0000FF"/>
                                </a:solidFill>
                                <a:latin typeface="Cambria Math" panose="02040503050406030204" pitchFamily="18" charset="0"/>
                                <a:ea typeface="+mn-ea"/>
                              </a:rPr>
                              <m:t>𝑣</m:t>
                            </m:r>
                          </m:e>
                        </m:acc>
                      </m:oMath>
                    </m:oMathPara>
                  </a14:m>
                  <a:endParaRPr lang="zh-CN" altLang="en-US" sz="2800" dirty="0">
                    <a:latin typeface="+mn-lt"/>
                    <a:ea typeface="+mn-ea"/>
                  </a:endParaRPr>
                </a:p>
              </p:txBody>
            </p:sp>
          </mc:Choice>
          <mc:Fallback xmlns="">
            <p:sp>
              <p:nvSpPr>
                <p:cNvPr id="64" name="矩形 63"/>
                <p:cNvSpPr>
                  <a:spLocks noRot="1" noChangeAspect="1" noMove="1" noResize="1" noEditPoints="1" noAdjustHandles="1" noChangeArrowheads="1" noChangeShapeType="1" noTextEdit="1"/>
                </p:cNvSpPr>
                <p:nvPr/>
              </p:nvSpPr>
              <p:spPr>
                <a:xfrm>
                  <a:off x="10174147" y="1537393"/>
                  <a:ext cx="480516"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p:cNvSpPr/>
                <p:nvPr/>
              </p:nvSpPr>
              <p:spPr>
                <a:xfrm>
                  <a:off x="10560841" y="4458861"/>
                  <a:ext cx="13270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mn-ea"/>
                              </a:rPr>
                            </m:ctrlPr>
                          </m:accPr>
                          <m:e>
                            <m:r>
                              <a:rPr lang="en-US" altLang="zh-CN" sz="2800" b="0" i="1" smtClean="0">
                                <a:solidFill>
                                  <a:srgbClr val="0000FF"/>
                                </a:solidFill>
                                <a:latin typeface="Cambria Math" panose="02040503050406030204" pitchFamily="18" charset="0"/>
                                <a:ea typeface="+mn-ea"/>
                              </a:rPr>
                              <m:t>𝑣</m:t>
                            </m:r>
                          </m:e>
                        </m:acc>
                        <m:r>
                          <a:rPr lang="en-US" altLang="zh-CN" sz="2800" i="1">
                            <a:solidFill>
                              <a:srgbClr val="0000FF"/>
                            </a:solidFill>
                            <a:latin typeface="Cambria Math" panose="02040503050406030204" pitchFamily="18" charset="0"/>
                            <a:ea typeface="+mn-ea"/>
                          </a:rPr>
                          <m:t>+</m:t>
                        </m:r>
                        <m:r>
                          <a:rPr lang="en-US" altLang="zh-CN" sz="280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𝑣</m:t>
                            </m:r>
                          </m:e>
                        </m:acc>
                      </m:oMath>
                    </m:oMathPara>
                  </a14:m>
                  <a:endParaRPr lang="zh-CN" altLang="en-US" sz="2800" dirty="0">
                    <a:latin typeface="+mn-lt"/>
                    <a:ea typeface="+mn-ea"/>
                  </a:endParaRPr>
                </a:p>
              </p:txBody>
            </p:sp>
          </mc:Choice>
          <mc:Fallback xmlns="">
            <p:sp>
              <p:nvSpPr>
                <p:cNvPr id="65" name="矩形 64"/>
                <p:cNvSpPr>
                  <a:spLocks noRot="1" noChangeAspect="1" noMove="1" noResize="1" noEditPoints="1" noAdjustHandles="1" noChangeArrowheads="1" noChangeShapeType="1" noTextEdit="1"/>
                </p:cNvSpPr>
                <p:nvPr/>
              </p:nvSpPr>
              <p:spPr>
                <a:xfrm>
                  <a:off x="10560841" y="4458861"/>
                  <a:ext cx="1327030"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p:cNvSpPr/>
                <p:nvPr/>
              </p:nvSpPr>
              <p:spPr>
                <a:xfrm>
                  <a:off x="11315784" y="2746742"/>
                  <a:ext cx="4805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mn-ea"/>
                              </a:rPr>
                            </m:ctrlPr>
                          </m:accPr>
                          <m:e>
                            <m:r>
                              <a:rPr lang="en-US" altLang="zh-CN" sz="2800" b="0" i="1" smtClean="0">
                                <a:solidFill>
                                  <a:srgbClr val="0000FF"/>
                                </a:solidFill>
                                <a:latin typeface="Cambria Math" panose="02040503050406030204" pitchFamily="18" charset="0"/>
                                <a:ea typeface="+mn-ea"/>
                              </a:rPr>
                              <m:t>𝑣</m:t>
                            </m:r>
                          </m:e>
                        </m:acc>
                      </m:oMath>
                    </m:oMathPara>
                  </a14:m>
                  <a:endParaRPr lang="zh-CN" altLang="en-US" sz="2800" dirty="0">
                    <a:latin typeface="+mn-lt"/>
                    <a:ea typeface="+mn-ea"/>
                  </a:endParaRPr>
                </a:p>
              </p:txBody>
            </p:sp>
          </mc:Choice>
          <mc:Fallback xmlns="">
            <p:sp>
              <p:nvSpPr>
                <p:cNvPr id="66" name="矩形 65"/>
                <p:cNvSpPr>
                  <a:spLocks noRot="1" noChangeAspect="1" noMove="1" noResize="1" noEditPoints="1" noAdjustHandles="1" noChangeArrowheads="1" noChangeShapeType="1" noTextEdit="1"/>
                </p:cNvSpPr>
                <p:nvPr/>
              </p:nvSpPr>
              <p:spPr>
                <a:xfrm>
                  <a:off x="11315784" y="2746742"/>
                  <a:ext cx="480516"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p:cNvSpPr/>
                <p:nvPr/>
              </p:nvSpPr>
              <p:spPr>
                <a:xfrm>
                  <a:off x="11016407" y="3725997"/>
                  <a:ext cx="69371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𝑣</m:t>
                            </m:r>
                          </m:e>
                        </m:acc>
                      </m:oMath>
                    </m:oMathPara>
                  </a14:m>
                  <a:endParaRPr lang="zh-CN" altLang="en-US" sz="2800" dirty="0">
                    <a:latin typeface="+mn-lt"/>
                    <a:ea typeface="+mn-ea"/>
                  </a:endParaRPr>
                </a:p>
              </p:txBody>
            </p:sp>
          </mc:Choice>
          <mc:Fallback xmlns="">
            <p:sp>
              <p:nvSpPr>
                <p:cNvPr id="67" name="矩形 66"/>
                <p:cNvSpPr>
                  <a:spLocks noRot="1" noChangeAspect="1" noMove="1" noResize="1" noEditPoints="1" noAdjustHandles="1" noChangeArrowheads="1" noChangeShapeType="1" noTextEdit="1"/>
                </p:cNvSpPr>
                <p:nvPr/>
              </p:nvSpPr>
              <p:spPr>
                <a:xfrm>
                  <a:off x="11016407" y="3725997"/>
                  <a:ext cx="693715"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p:cNvSpPr/>
                <p:nvPr/>
              </p:nvSpPr>
              <p:spPr>
                <a:xfrm>
                  <a:off x="8986417" y="1122731"/>
                  <a:ext cx="5055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𝐴</m:t>
                        </m:r>
                      </m:oMath>
                    </m:oMathPara>
                  </a14:m>
                  <a:endParaRPr lang="zh-CN" altLang="en-US" sz="2800" dirty="0">
                    <a:latin typeface="+mn-lt"/>
                    <a:ea typeface="+mn-ea"/>
                  </a:endParaRPr>
                </a:p>
              </p:txBody>
            </p:sp>
          </mc:Choice>
          <mc:Fallback xmlns="">
            <p:sp>
              <p:nvSpPr>
                <p:cNvPr id="69" name="矩形 68"/>
                <p:cNvSpPr>
                  <a:spLocks noRot="1" noChangeAspect="1" noMove="1" noResize="1" noEditPoints="1" noAdjustHandles="1" noChangeArrowheads="1" noChangeShapeType="1" noTextEdit="1"/>
                </p:cNvSpPr>
                <p:nvPr/>
              </p:nvSpPr>
              <p:spPr>
                <a:xfrm>
                  <a:off x="8986417" y="1122731"/>
                  <a:ext cx="505587"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p:cNvSpPr/>
                <p:nvPr/>
              </p:nvSpPr>
              <p:spPr>
                <a:xfrm>
                  <a:off x="9851672" y="2475142"/>
                  <a:ext cx="51969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𝐵</m:t>
                        </m:r>
                      </m:oMath>
                    </m:oMathPara>
                  </a14:m>
                  <a:endParaRPr lang="zh-CN" altLang="en-US" sz="2800" dirty="0">
                    <a:latin typeface="+mn-lt"/>
                    <a:ea typeface="+mn-ea"/>
                  </a:endParaRPr>
                </a:p>
              </p:txBody>
            </p:sp>
          </mc:Choice>
          <mc:Fallback xmlns="">
            <p:sp>
              <p:nvSpPr>
                <p:cNvPr id="70" name="矩形 69"/>
                <p:cNvSpPr>
                  <a:spLocks noRot="1" noChangeAspect="1" noMove="1" noResize="1" noEditPoints="1" noAdjustHandles="1" noChangeArrowheads="1" noChangeShapeType="1" noTextEdit="1"/>
                </p:cNvSpPr>
                <p:nvPr/>
              </p:nvSpPr>
              <p:spPr>
                <a:xfrm>
                  <a:off x="9851672" y="2475142"/>
                  <a:ext cx="519693"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矩形 70"/>
                <p:cNvSpPr/>
                <p:nvPr/>
              </p:nvSpPr>
              <p:spPr>
                <a:xfrm>
                  <a:off x="10444719" y="2973705"/>
                  <a:ext cx="83856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smtClean="0">
                                <a:solidFill>
                                  <a:srgbClr val="FF0000"/>
                                </a:solidFill>
                                <a:latin typeface="Cambria Math" panose="02040503050406030204" pitchFamily="18" charset="0"/>
                                <a:ea typeface="+mn-ea"/>
                              </a:rPr>
                            </m:ctrlPr>
                          </m:sSubPr>
                          <m:e>
                            <m:acc>
                              <m:accPr>
                                <m:chr m:val="⃑"/>
                                <m:ctrlPr>
                                  <a:rPr lang="en-US" altLang="zh-CN" sz="2800" i="1">
                                    <a:solidFill>
                                      <a:srgbClr val="FF0000"/>
                                    </a:solidFill>
                                    <a:latin typeface="Cambria Math" panose="02040503050406030204" pitchFamily="18" charset="0"/>
                                  </a:rPr>
                                </m:ctrlPr>
                              </m:accPr>
                              <m:e>
                                <m:r>
                                  <a:rPr lang="en-US" altLang="zh-CN" sz="2800" b="0" i="1" smtClean="0">
                                    <a:solidFill>
                                      <a:srgbClr val="FF0000"/>
                                    </a:solidFill>
                                    <a:latin typeface="Cambria Math" panose="02040503050406030204" pitchFamily="18" charset="0"/>
                                  </a:rPr>
                                  <m:t>𝑣</m:t>
                                </m:r>
                              </m:e>
                            </m:acc>
                          </m:e>
                          <m:sub>
                            <m:r>
                              <a:rPr lang="en-US" altLang="zh-CN" sz="2800" b="0" i="1" smtClean="0">
                                <a:solidFill>
                                  <a:srgbClr val="FF0000"/>
                                </a:solidFill>
                                <a:latin typeface="Cambria Math" panose="02040503050406030204" pitchFamily="18" charset="0"/>
                                <a:ea typeface="+mn-ea"/>
                              </a:rPr>
                              <m:t>1</m:t>
                            </m:r>
                          </m:sub>
                        </m:sSub>
                      </m:oMath>
                    </m:oMathPara>
                  </a14:m>
                  <a:endParaRPr lang="zh-CN" altLang="en-US" sz="2800" dirty="0">
                    <a:solidFill>
                      <a:srgbClr val="FF0000"/>
                    </a:solidFill>
                    <a:latin typeface="+mn-lt"/>
                    <a:ea typeface="+mn-ea"/>
                  </a:endParaRPr>
                </a:p>
              </p:txBody>
            </p:sp>
          </mc:Choice>
          <mc:Fallback xmlns="">
            <p:sp>
              <p:nvSpPr>
                <p:cNvPr id="71" name="矩形 70"/>
                <p:cNvSpPr>
                  <a:spLocks noRot="1" noChangeAspect="1" noMove="1" noResize="1" noEditPoints="1" noAdjustHandles="1" noChangeArrowheads="1" noChangeShapeType="1" noTextEdit="1"/>
                </p:cNvSpPr>
                <p:nvPr/>
              </p:nvSpPr>
              <p:spPr>
                <a:xfrm>
                  <a:off x="10444719" y="2973705"/>
                  <a:ext cx="838563" cy="52322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p:cNvSpPr/>
                <p:nvPr/>
              </p:nvSpPr>
              <p:spPr>
                <a:xfrm>
                  <a:off x="10172200" y="3569861"/>
                  <a:ext cx="5050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𝐶</m:t>
                        </m:r>
                      </m:oMath>
                    </m:oMathPara>
                  </a14:m>
                  <a:endParaRPr lang="zh-CN" altLang="en-US" sz="2800" dirty="0">
                    <a:latin typeface="+mn-lt"/>
                    <a:ea typeface="+mn-ea"/>
                  </a:endParaRPr>
                </a:p>
              </p:txBody>
            </p:sp>
          </mc:Choice>
          <mc:Fallback xmlns="">
            <p:sp>
              <p:nvSpPr>
                <p:cNvPr id="72" name="矩形 71"/>
                <p:cNvSpPr>
                  <a:spLocks noRot="1" noChangeAspect="1" noMove="1" noResize="1" noEditPoints="1" noAdjustHandles="1" noChangeArrowheads="1" noChangeShapeType="1" noTextEdit="1"/>
                </p:cNvSpPr>
                <p:nvPr/>
              </p:nvSpPr>
              <p:spPr>
                <a:xfrm>
                  <a:off x="10172200" y="3569861"/>
                  <a:ext cx="505010" cy="523220"/>
                </a:xfrm>
                <a:prstGeom prst="rect">
                  <a:avLst/>
                </a:prstGeom>
                <a:blipFill>
                  <a:blip r:embed="rId18"/>
                  <a:stretch>
                    <a:fillRect/>
                  </a:stretch>
                </a:blipFill>
              </p:spPr>
              <p:txBody>
                <a:bodyPr/>
                <a:lstStyle/>
                <a:p>
                  <a:r>
                    <a:rPr lang="zh-CN" altLang="en-US">
                      <a:noFill/>
                    </a:rPr>
                    <a:t> </a:t>
                  </a:r>
                </a:p>
              </p:txBody>
            </p:sp>
          </mc:Fallback>
        </mc:AlternateContent>
        <p:sp>
          <p:nvSpPr>
            <p:cNvPr id="73" name="Line 10"/>
            <p:cNvSpPr>
              <a:spLocks noChangeShapeType="1"/>
            </p:cNvSpPr>
            <p:nvPr/>
          </p:nvSpPr>
          <p:spPr bwMode="auto">
            <a:xfrm>
              <a:off x="10598590" y="3903758"/>
              <a:ext cx="117120" cy="537462"/>
            </a:xfrm>
            <a:prstGeom prst="line">
              <a:avLst/>
            </a:prstGeom>
            <a:noFill/>
            <a:ln w="31750">
              <a:solidFill>
                <a:srgbClr val="FF0000"/>
              </a:solidFill>
              <a:round/>
              <a:headEnd/>
              <a:tailEnd type="arrow" w="sm" len="lg"/>
            </a:ln>
            <a:extLst>
              <a:ext uri="{909E8E84-426E-40DD-AFC4-6F175D3DCCD1}">
                <a14:hiddenFill xmlns:a14="http://schemas.microsoft.com/office/drawing/2010/main">
                  <a:noFill/>
                </a14:hiddenFill>
              </a:ext>
            </a:extLst>
          </p:spPr>
          <p:txBody>
            <a:bodyPr/>
            <a:lstStyle/>
            <a:p>
              <a:endParaRPr lang="zh-CN" altLang="en-US"/>
            </a:p>
          </p:txBody>
        </p:sp>
      </p:grpSp>
      <mc:AlternateContent xmlns:mc="http://schemas.openxmlformats.org/markup-compatibility/2006" xmlns:a14="http://schemas.microsoft.com/office/drawing/2010/main">
        <mc:Choice Requires="a14">
          <p:sp>
            <p:nvSpPr>
              <p:cNvPr id="74" name="矩形 73"/>
              <p:cNvSpPr/>
              <p:nvPr/>
            </p:nvSpPr>
            <p:spPr>
              <a:xfrm>
                <a:off x="11090352" y="2172024"/>
                <a:ext cx="7001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zh-CN" altLang="en-US" sz="2800" i="1" smtClean="0">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latin typeface="+mn-lt"/>
                  <a:ea typeface="+mn-ea"/>
                </a:endParaRPr>
              </a:p>
            </p:txBody>
          </p:sp>
        </mc:Choice>
        <mc:Fallback xmlns="">
          <p:sp>
            <p:nvSpPr>
              <p:cNvPr id="74" name="矩形 73"/>
              <p:cNvSpPr>
                <a:spLocks noRot="1" noChangeAspect="1" noMove="1" noResize="1" noEditPoints="1" noAdjustHandles="1" noChangeArrowheads="1" noChangeShapeType="1" noTextEdit="1"/>
              </p:cNvSpPr>
              <p:nvPr/>
            </p:nvSpPr>
            <p:spPr>
              <a:xfrm>
                <a:off x="11090352" y="2172024"/>
                <a:ext cx="700128" cy="52322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p:cNvSpPr/>
              <p:nvPr/>
            </p:nvSpPr>
            <p:spPr>
              <a:xfrm>
                <a:off x="2400288" y="1992891"/>
                <a:ext cx="3732560" cy="94243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𝑎</m:t>
                          </m:r>
                        </m:e>
                        <m:sub>
                          <m:r>
                            <a:rPr lang="en-US" altLang="zh-CN" sz="2800" i="1">
                              <a:solidFill>
                                <a:srgbClr val="0000FF"/>
                              </a:solidFill>
                              <a:latin typeface="Cambria Math" panose="02040503050406030204" pitchFamily="18" charset="0"/>
                            </a:rPr>
                            <m:t>𝑛</m:t>
                          </m:r>
                        </m:sub>
                      </m:sSub>
                      <m:r>
                        <a:rPr lang="en-US" altLang="zh-CN" sz="2800" b="0" i="1" smtClean="0">
                          <a:solidFill>
                            <a:srgbClr val="0000FF"/>
                          </a:solidFill>
                          <a:latin typeface="Cambria Math" panose="02040503050406030204" pitchFamily="18" charset="0"/>
                        </a:rPr>
                        <m:t>=</m:t>
                      </m:r>
                      <m:d>
                        <m:dPr>
                          <m:begChr m:val="|"/>
                          <m:endChr m:val="|"/>
                          <m:ctrlPr>
                            <a:rPr lang="en-US" altLang="zh-CN" sz="2800" i="1" smtClean="0">
                              <a:solidFill>
                                <a:srgbClr val="0000FF"/>
                              </a:solidFill>
                              <a:latin typeface="Cambria Math" panose="02040503050406030204" pitchFamily="18" charset="0"/>
                            </a:rPr>
                          </m:ctrlPr>
                        </m:dPr>
                        <m:e>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𝑎</m:t>
                                  </m:r>
                                </m:e>
                              </m:acc>
                            </m:e>
                            <m:sub>
                              <m:r>
                                <a:rPr lang="en-US" altLang="zh-CN" sz="2800" i="1">
                                  <a:solidFill>
                                    <a:srgbClr val="0000FF"/>
                                  </a:solidFill>
                                  <a:latin typeface="Cambria Math" panose="02040503050406030204" pitchFamily="18" charset="0"/>
                                </a:rPr>
                                <m:t>𝑛</m:t>
                              </m:r>
                            </m:sub>
                          </m:sSub>
                        </m:e>
                      </m:d>
                      <m:r>
                        <a:rPr lang="en-US" altLang="zh-CN" sz="2800" i="1">
                          <a:solidFill>
                            <a:srgbClr val="0000FF"/>
                          </a:solidFill>
                          <a:latin typeface="Cambria Math" panose="02040503050406030204" pitchFamily="18" charset="0"/>
                        </a:rPr>
                        <m:t>=</m:t>
                      </m:r>
                      <m:func>
                        <m:funcPr>
                          <m:ctrlPr>
                            <a:rPr lang="en-US" altLang="zh-CN" sz="2800" i="1" smtClean="0">
                              <a:solidFill>
                                <a:srgbClr val="0000FF"/>
                              </a:solidFill>
                              <a:latin typeface="Cambria Math" panose="02040503050406030204" pitchFamily="18" charset="0"/>
                            </a:rPr>
                          </m:ctrlPr>
                        </m:funcPr>
                        <m:fName>
                          <m:limLow>
                            <m:limLowPr>
                              <m:ctrlPr>
                                <a:rPr lang="en-US" altLang="zh-CN" sz="2800" i="1" smtClean="0">
                                  <a:solidFill>
                                    <a:srgbClr val="0000FF"/>
                                  </a:solidFill>
                                  <a:latin typeface="Cambria Math" panose="02040503050406030204" pitchFamily="18" charset="0"/>
                                </a:rPr>
                              </m:ctrlPr>
                            </m:limLowPr>
                            <m:e>
                              <m:r>
                                <m:rPr>
                                  <m:sty m:val="p"/>
                                </m:rPr>
                                <a:rPr lang="en-US" altLang="zh-CN" sz="2800" i="0" smtClean="0">
                                  <a:solidFill>
                                    <a:srgbClr val="0000FF"/>
                                  </a:solidFill>
                                  <a:latin typeface="Cambria Math" panose="02040503050406030204" pitchFamily="18" charset="0"/>
                                </a:rPr>
                                <m:t>lim</m:t>
                              </m:r>
                            </m:e>
                            <m:lim>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𝑡</m:t>
                              </m:r>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m:t>
                              </m:r>
                            </m:lim>
                          </m:limLow>
                        </m:fName>
                        <m:e>
                          <m:f>
                            <m:fPr>
                              <m:ctrlPr>
                                <a:rPr lang="en-US" altLang="zh-CN" sz="2800" i="1">
                                  <a:solidFill>
                                    <a:srgbClr val="0000FF"/>
                                  </a:solidFill>
                                  <a:latin typeface="Cambria Math" panose="02040503050406030204" pitchFamily="18" charset="0"/>
                                </a:rPr>
                              </m:ctrlPr>
                            </m:fPr>
                            <m:num>
                              <m:d>
                                <m:dPr>
                                  <m:begChr m:val="|"/>
                                  <m:endChr m:val="|"/>
                                  <m:ctrlPr>
                                    <a:rPr lang="en-US" altLang="zh-CN" sz="2800" i="1" smtClean="0">
                                      <a:solidFill>
                                        <a:srgbClr val="0000FF"/>
                                      </a:solidFill>
                                      <a:latin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𝑣</m:t>
                                          </m:r>
                                        </m:e>
                                      </m:acc>
                                    </m:e>
                                    <m:sub>
                                      <m:r>
                                        <a:rPr lang="en-US" altLang="zh-CN" sz="2800" i="1">
                                          <a:solidFill>
                                            <a:srgbClr val="0000FF"/>
                                          </a:solidFill>
                                          <a:latin typeface="Cambria Math" panose="02040503050406030204" pitchFamily="18" charset="0"/>
                                        </a:rPr>
                                        <m:t>1</m:t>
                                      </m:r>
                                    </m:sub>
                                  </m:sSub>
                                </m:e>
                              </m:d>
                            </m:num>
                            <m:den>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𝑡</m:t>
                              </m:r>
                            </m:den>
                          </m:f>
                        </m:e>
                      </m:func>
                    </m:oMath>
                  </m:oMathPara>
                </a14:m>
                <a:endParaRPr lang="zh-CN" altLang="en-US" sz="2800" dirty="0">
                  <a:solidFill>
                    <a:srgbClr val="0000FF"/>
                  </a:solidFill>
                  <a:latin typeface="+mj-ea"/>
                  <a:ea typeface="+mj-ea"/>
                </a:endParaRPr>
              </a:p>
            </p:txBody>
          </p:sp>
        </mc:Choice>
        <mc:Fallback xmlns="">
          <p:sp>
            <p:nvSpPr>
              <p:cNvPr id="75" name="矩形 74"/>
              <p:cNvSpPr>
                <a:spLocks noRot="1" noChangeAspect="1" noMove="1" noResize="1" noEditPoints="1" noAdjustHandles="1" noChangeArrowheads="1" noChangeShapeType="1" noTextEdit="1"/>
              </p:cNvSpPr>
              <p:nvPr/>
            </p:nvSpPr>
            <p:spPr>
              <a:xfrm>
                <a:off x="2400288" y="1992891"/>
                <a:ext cx="3732560" cy="942437"/>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p:cNvSpPr/>
              <p:nvPr/>
            </p:nvSpPr>
            <p:spPr>
              <a:xfrm>
                <a:off x="2894709" y="2936776"/>
                <a:ext cx="3126304" cy="125713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m:t>
                      </m:r>
                      <m:func>
                        <m:funcPr>
                          <m:ctrlPr>
                            <a:rPr lang="en-US" altLang="zh-CN" sz="2800" i="1" smtClean="0">
                              <a:solidFill>
                                <a:srgbClr val="0000FF"/>
                              </a:solidFill>
                              <a:latin typeface="Cambria Math" panose="02040503050406030204" pitchFamily="18" charset="0"/>
                            </a:rPr>
                          </m:ctrlPr>
                        </m:funcPr>
                        <m:fName>
                          <m:limLow>
                            <m:limLowPr>
                              <m:ctrlPr>
                                <a:rPr lang="en-US" altLang="zh-CN" sz="2800" i="1" smtClean="0">
                                  <a:solidFill>
                                    <a:srgbClr val="0000FF"/>
                                  </a:solidFill>
                                  <a:latin typeface="Cambria Math" panose="02040503050406030204" pitchFamily="18" charset="0"/>
                                </a:rPr>
                              </m:ctrlPr>
                            </m:limLowPr>
                            <m:e>
                              <m:r>
                                <m:rPr>
                                  <m:sty m:val="p"/>
                                </m:rPr>
                                <a:rPr lang="en-US" altLang="zh-CN" sz="2800" i="0" smtClean="0">
                                  <a:solidFill>
                                    <a:srgbClr val="0000FF"/>
                                  </a:solidFill>
                                  <a:latin typeface="Cambria Math" panose="02040503050406030204" pitchFamily="18" charset="0"/>
                                </a:rPr>
                                <m:t>lim</m:t>
                              </m:r>
                            </m:e>
                            <m:lim>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𝑡</m:t>
                              </m:r>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m:t>
                              </m:r>
                            </m:lim>
                          </m:limLow>
                        </m:fName>
                        <m:e>
                          <m:f>
                            <m:fPr>
                              <m:ctrlPr>
                                <a:rPr lang="en-US" altLang="zh-CN" sz="2800" i="1">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rPr>
                                <m:t>𝑣</m:t>
                              </m:r>
                              <m:func>
                                <m:funcPr>
                                  <m:ctrlPr>
                                    <a:rPr lang="en-US" altLang="zh-CN" sz="2800" b="0" i="1" smtClean="0">
                                      <a:solidFill>
                                        <a:srgbClr val="0000FF"/>
                                      </a:solidFill>
                                      <a:latin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rPr>
                                    <m:t>sin</m:t>
                                  </m:r>
                                </m:fName>
                                <m:e>
                                  <m:d>
                                    <m:dPr>
                                      <m:ctrlPr>
                                        <a:rPr lang="en-US" altLang="zh-CN" sz="2800" b="0" i="1" smtClean="0">
                                          <a:solidFill>
                                            <a:srgbClr val="0000FF"/>
                                          </a:solidFill>
                                          <a:latin typeface="Cambria Math" panose="02040503050406030204" pitchFamily="18" charset="0"/>
                                        </a:rPr>
                                      </m:ctrlPr>
                                    </m:dPr>
                                    <m:e>
                                      <m:f>
                                        <m:fPr>
                                          <m:ctrlPr>
                                            <a:rPr lang="en-US" altLang="zh-CN" sz="2800" b="0" i="1" smtClean="0">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𝜃</m:t>
                                          </m:r>
                                        </m:num>
                                        <m:den>
                                          <m:r>
                                            <a:rPr lang="en-US" altLang="zh-CN" sz="2800" b="0" i="1" smtClean="0">
                                              <a:solidFill>
                                                <a:srgbClr val="0000FF"/>
                                              </a:solidFill>
                                              <a:latin typeface="Cambria Math" panose="02040503050406030204" pitchFamily="18" charset="0"/>
                                            </a:rPr>
                                            <m:t>2</m:t>
                                          </m:r>
                                        </m:den>
                                      </m:f>
                                    </m:e>
                                  </m:d>
                                </m:e>
                              </m:func>
                            </m:num>
                            <m:den>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𝑡</m:t>
                              </m:r>
                            </m:den>
                          </m:f>
                        </m:e>
                      </m:func>
                    </m:oMath>
                  </m:oMathPara>
                </a14:m>
                <a:endParaRPr lang="zh-CN" altLang="en-US" sz="2800" dirty="0">
                  <a:solidFill>
                    <a:srgbClr val="0000FF"/>
                  </a:solidFill>
                  <a:latin typeface="+mj-ea"/>
                  <a:ea typeface="+mj-ea"/>
                </a:endParaRPr>
              </a:p>
            </p:txBody>
          </p:sp>
        </mc:Choice>
        <mc:Fallback xmlns="">
          <p:sp>
            <p:nvSpPr>
              <p:cNvPr id="76" name="矩形 75"/>
              <p:cNvSpPr>
                <a:spLocks noRot="1" noChangeAspect="1" noMove="1" noResize="1" noEditPoints="1" noAdjustHandles="1" noChangeArrowheads="1" noChangeShapeType="1" noTextEdit="1"/>
              </p:cNvSpPr>
              <p:nvPr/>
            </p:nvSpPr>
            <p:spPr>
              <a:xfrm>
                <a:off x="2894709" y="2936776"/>
                <a:ext cx="3126304" cy="1257139"/>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p:cNvSpPr/>
              <p:nvPr/>
            </p:nvSpPr>
            <p:spPr>
              <a:xfrm>
                <a:off x="5850983" y="3288350"/>
                <a:ext cx="2059217" cy="90550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𝑣</m:t>
                      </m:r>
                      <m:func>
                        <m:funcPr>
                          <m:ctrlPr>
                            <a:rPr lang="en-US" altLang="zh-CN" sz="2800" i="1" smtClean="0">
                              <a:solidFill>
                                <a:srgbClr val="0000FF"/>
                              </a:solidFill>
                              <a:latin typeface="Cambria Math" panose="02040503050406030204" pitchFamily="18" charset="0"/>
                            </a:rPr>
                          </m:ctrlPr>
                        </m:funcPr>
                        <m:fName>
                          <m:limLow>
                            <m:limLowPr>
                              <m:ctrlPr>
                                <a:rPr lang="en-US" altLang="zh-CN" sz="2800" i="1" smtClean="0">
                                  <a:solidFill>
                                    <a:srgbClr val="0000FF"/>
                                  </a:solidFill>
                                  <a:latin typeface="Cambria Math" panose="02040503050406030204" pitchFamily="18" charset="0"/>
                                </a:rPr>
                              </m:ctrlPr>
                            </m:limLowPr>
                            <m:e>
                              <m:r>
                                <m:rPr>
                                  <m:sty m:val="p"/>
                                </m:rPr>
                                <a:rPr lang="en-US" altLang="zh-CN" sz="2800" i="0" smtClean="0">
                                  <a:solidFill>
                                    <a:srgbClr val="0000FF"/>
                                  </a:solidFill>
                                  <a:latin typeface="Cambria Math" panose="02040503050406030204" pitchFamily="18" charset="0"/>
                                </a:rPr>
                                <m:t>lim</m:t>
                              </m:r>
                            </m:e>
                            <m:lim>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𝑡</m:t>
                              </m:r>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m:t>
                              </m:r>
                            </m:lim>
                          </m:limLow>
                        </m:fName>
                        <m:e>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𝜃</m:t>
                              </m:r>
                            </m:num>
                            <m:den>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𝑡</m:t>
                              </m:r>
                            </m:den>
                          </m:f>
                        </m:e>
                      </m:func>
                    </m:oMath>
                  </m:oMathPara>
                </a14:m>
                <a:endParaRPr lang="zh-CN" altLang="en-US" sz="2800" dirty="0">
                  <a:solidFill>
                    <a:srgbClr val="0000FF"/>
                  </a:solidFill>
                  <a:latin typeface="+mj-ea"/>
                  <a:ea typeface="+mj-ea"/>
                </a:endParaRPr>
              </a:p>
            </p:txBody>
          </p:sp>
        </mc:Choice>
        <mc:Fallback xmlns="">
          <p:sp>
            <p:nvSpPr>
              <p:cNvPr id="77" name="矩形 76"/>
              <p:cNvSpPr>
                <a:spLocks noRot="1" noChangeAspect="1" noMove="1" noResize="1" noEditPoints="1" noAdjustHandles="1" noChangeArrowheads="1" noChangeShapeType="1" noTextEdit="1"/>
              </p:cNvSpPr>
              <p:nvPr/>
            </p:nvSpPr>
            <p:spPr>
              <a:xfrm>
                <a:off x="5850983" y="3288350"/>
                <a:ext cx="2059217" cy="905504"/>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p:cNvSpPr/>
              <p:nvPr/>
            </p:nvSpPr>
            <p:spPr>
              <a:xfrm>
                <a:off x="2894709" y="4460633"/>
                <a:ext cx="1344727" cy="91037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𝑣</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𝑑</m:t>
                          </m:r>
                          <m:r>
                            <a:rPr lang="zh-CN" altLang="en-US" sz="2800" i="1">
                              <a:solidFill>
                                <a:srgbClr val="0000FF"/>
                              </a:solidFill>
                              <a:latin typeface="Cambria Math" panose="02040503050406030204" pitchFamily="18" charset="0"/>
                              <a:ea typeface="Cambria Math" panose="02040503050406030204" pitchFamily="18" charset="0"/>
                            </a:rPr>
                            <m:t>𝜃</m:t>
                          </m:r>
                        </m:num>
                        <m:den>
                          <m:r>
                            <a:rPr lang="en-US" altLang="zh-CN" sz="2800" i="1">
                              <a:solidFill>
                                <a:srgbClr val="0000FF"/>
                              </a:solidFill>
                              <a:latin typeface="Cambria Math" panose="02040503050406030204" pitchFamily="18" charset="0"/>
                            </a:rPr>
                            <m:t>𝑑𝑡</m:t>
                          </m:r>
                        </m:den>
                      </m:f>
                    </m:oMath>
                  </m:oMathPara>
                </a14:m>
                <a:endParaRPr lang="zh-CN" altLang="en-US" sz="2800" dirty="0">
                  <a:solidFill>
                    <a:srgbClr val="0000FF"/>
                  </a:solidFill>
                  <a:latin typeface="+mj-ea"/>
                  <a:ea typeface="+mj-ea"/>
                </a:endParaRPr>
              </a:p>
            </p:txBody>
          </p:sp>
        </mc:Choice>
        <mc:Fallback xmlns="">
          <p:sp>
            <p:nvSpPr>
              <p:cNvPr id="78" name="矩形 77"/>
              <p:cNvSpPr>
                <a:spLocks noRot="1" noChangeAspect="1" noMove="1" noResize="1" noEditPoints="1" noAdjustHandles="1" noChangeArrowheads="1" noChangeShapeType="1" noTextEdit="1"/>
              </p:cNvSpPr>
              <p:nvPr/>
            </p:nvSpPr>
            <p:spPr>
              <a:xfrm>
                <a:off x="2894709" y="4460633"/>
                <a:ext cx="1344727" cy="910377"/>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p:cNvSpPr/>
              <p:nvPr/>
            </p:nvSpPr>
            <p:spPr>
              <a:xfrm>
                <a:off x="4129704" y="4460568"/>
                <a:ext cx="1785424" cy="910506"/>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𝑣</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𝑑</m:t>
                          </m:r>
                          <m:r>
                            <a:rPr lang="zh-CN" altLang="en-US" sz="2800" i="1">
                              <a:solidFill>
                                <a:srgbClr val="0000FF"/>
                              </a:solidFill>
                              <a:latin typeface="Cambria Math" panose="02040503050406030204" pitchFamily="18" charset="0"/>
                              <a:ea typeface="Cambria Math" panose="02040503050406030204" pitchFamily="18" charset="0"/>
                            </a:rPr>
                            <m:t>𝜃</m:t>
                          </m:r>
                        </m:num>
                        <m:den>
                          <m:r>
                            <a:rPr lang="en-US" altLang="zh-CN" sz="2800" i="1">
                              <a:solidFill>
                                <a:srgbClr val="0000FF"/>
                              </a:solidFill>
                              <a:latin typeface="Cambria Math" panose="02040503050406030204" pitchFamily="18" charset="0"/>
                            </a:rPr>
                            <m:t>𝑑</m:t>
                          </m:r>
                          <m:r>
                            <a:rPr lang="en-US" altLang="zh-CN" sz="2800" b="0" i="1" smtClean="0">
                              <a:solidFill>
                                <a:srgbClr val="0000FF"/>
                              </a:solidFill>
                              <a:latin typeface="Cambria Math" panose="02040503050406030204" pitchFamily="18" charset="0"/>
                            </a:rPr>
                            <m:t>𝑠</m:t>
                          </m:r>
                        </m:den>
                      </m:f>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𝑑</m:t>
                          </m:r>
                          <m:r>
                            <a:rPr lang="en-US" altLang="zh-CN" sz="2800" b="0" i="1" smtClean="0">
                              <a:solidFill>
                                <a:srgbClr val="0000FF"/>
                              </a:solidFill>
                              <a:latin typeface="Cambria Math" panose="02040503050406030204" pitchFamily="18" charset="0"/>
                            </a:rPr>
                            <m:t>𝑠</m:t>
                          </m:r>
                        </m:num>
                        <m:den>
                          <m:r>
                            <a:rPr lang="en-US" altLang="zh-CN" sz="2800" i="1">
                              <a:solidFill>
                                <a:srgbClr val="0000FF"/>
                              </a:solidFill>
                              <a:latin typeface="Cambria Math" panose="02040503050406030204" pitchFamily="18" charset="0"/>
                            </a:rPr>
                            <m:t>𝑑𝑡</m:t>
                          </m:r>
                        </m:den>
                      </m:f>
                    </m:oMath>
                  </m:oMathPara>
                </a14:m>
                <a:endParaRPr lang="zh-CN" altLang="en-US" sz="2800" dirty="0">
                  <a:solidFill>
                    <a:srgbClr val="0000FF"/>
                  </a:solidFill>
                  <a:latin typeface="+mj-ea"/>
                  <a:ea typeface="+mj-ea"/>
                </a:endParaRPr>
              </a:p>
            </p:txBody>
          </p:sp>
        </mc:Choice>
        <mc:Fallback xmlns="">
          <p:sp>
            <p:nvSpPr>
              <p:cNvPr id="79" name="矩形 78"/>
              <p:cNvSpPr>
                <a:spLocks noRot="1" noChangeAspect="1" noMove="1" noResize="1" noEditPoints="1" noAdjustHandles="1" noChangeArrowheads="1" noChangeShapeType="1" noTextEdit="1"/>
              </p:cNvSpPr>
              <p:nvPr/>
            </p:nvSpPr>
            <p:spPr>
              <a:xfrm>
                <a:off x="4129704" y="4460568"/>
                <a:ext cx="1785424" cy="910506"/>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p:cNvSpPr/>
              <p:nvPr/>
            </p:nvSpPr>
            <p:spPr>
              <a:xfrm>
                <a:off x="3924250" y="5502963"/>
                <a:ext cx="1344663" cy="910377"/>
              </a:xfrm>
              <a:prstGeom prst="rect">
                <a:avLst/>
              </a:prstGeom>
            </p:spPr>
            <p:txBody>
              <a:bodyPr wrap="square">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𝑣</m:t>
                      </m:r>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𝑑</m:t>
                          </m:r>
                          <m:r>
                            <a:rPr lang="en-US" altLang="zh-CN" sz="2800" b="0" i="1" smtClean="0">
                              <a:solidFill>
                                <a:srgbClr val="0000FF"/>
                              </a:solidFill>
                              <a:latin typeface="Cambria Math" panose="02040503050406030204" pitchFamily="18" charset="0"/>
                            </a:rPr>
                            <m:t>𝑠</m:t>
                          </m:r>
                        </m:num>
                        <m:den>
                          <m:r>
                            <a:rPr lang="en-US" altLang="zh-CN" sz="2800" i="1">
                              <a:solidFill>
                                <a:srgbClr val="0000FF"/>
                              </a:solidFill>
                              <a:latin typeface="Cambria Math" panose="02040503050406030204" pitchFamily="18" charset="0"/>
                            </a:rPr>
                            <m:t>𝑑𝑡</m:t>
                          </m:r>
                        </m:den>
                      </m:f>
                    </m:oMath>
                  </m:oMathPara>
                </a14:m>
                <a:endParaRPr lang="zh-CN" altLang="en-US" sz="2800" dirty="0">
                  <a:solidFill>
                    <a:srgbClr val="0000FF"/>
                  </a:solidFill>
                  <a:latin typeface="+mj-ea"/>
                  <a:ea typeface="+mj-ea"/>
                </a:endParaRPr>
              </a:p>
            </p:txBody>
          </p:sp>
        </mc:Choice>
        <mc:Fallback xmlns="">
          <p:sp>
            <p:nvSpPr>
              <p:cNvPr id="80" name="矩形 79"/>
              <p:cNvSpPr>
                <a:spLocks noRot="1" noChangeAspect="1" noMove="1" noResize="1" noEditPoints="1" noAdjustHandles="1" noChangeArrowheads="1" noChangeShapeType="1" noTextEdit="1"/>
              </p:cNvSpPr>
              <p:nvPr/>
            </p:nvSpPr>
            <p:spPr>
              <a:xfrm>
                <a:off x="3924250" y="5502963"/>
                <a:ext cx="1344663" cy="910377"/>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p:cNvSpPr/>
              <p:nvPr/>
            </p:nvSpPr>
            <p:spPr>
              <a:xfrm>
                <a:off x="5453742" y="5519157"/>
                <a:ext cx="1384931" cy="983283"/>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1</m:t>
                          </m:r>
                        </m:num>
                        <m:den>
                          <m:r>
                            <a:rPr lang="zh-CN" altLang="en-US" sz="2800" i="1" smtClean="0">
                              <a:solidFill>
                                <a:srgbClr val="0000FF"/>
                              </a:solidFill>
                              <a:latin typeface="Cambria Math" panose="02040503050406030204" pitchFamily="18" charset="0"/>
                            </a:rPr>
                            <m:t>𝜌</m:t>
                          </m:r>
                        </m:den>
                      </m:f>
                      <m:r>
                        <a:rPr lang="en-US" altLang="zh-CN" sz="2800" i="1"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𝑑</m:t>
                          </m:r>
                          <m:r>
                            <a:rPr lang="zh-CN" altLang="en-US" sz="2800" i="1">
                              <a:solidFill>
                                <a:srgbClr val="0000FF"/>
                              </a:solidFill>
                              <a:latin typeface="Cambria Math" panose="02040503050406030204" pitchFamily="18" charset="0"/>
                              <a:ea typeface="Cambria Math" panose="02040503050406030204" pitchFamily="18" charset="0"/>
                            </a:rPr>
                            <m:t>𝜃</m:t>
                          </m:r>
                        </m:num>
                        <m:den>
                          <m:r>
                            <a:rPr lang="en-US" altLang="zh-CN" sz="2800" i="1">
                              <a:solidFill>
                                <a:srgbClr val="0000FF"/>
                              </a:solidFill>
                              <a:latin typeface="Cambria Math" panose="02040503050406030204" pitchFamily="18" charset="0"/>
                            </a:rPr>
                            <m:t>𝑑</m:t>
                          </m:r>
                          <m:r>
                            <a:rPr lang="en-US" altLang="zh-CN" sz="2800" b="0" i="1" smtClean="0">
                              <a:solidFill>
                                <a:srgbClr val="0000FF"/>
                              </a:solidFill>
                              <a:latin typeface="Cambria Math" panose="02040503050406030204" pitchFamily="18" charset="0"/>
                            </a:rPr>
                            <m:t>𝑠</m:t>
                          </m:r>
                        </m:den>
                      </m:f>
                    </m:oMath>
                  </m:oMathPara>
                </a14:m>
                <a:endParaRPr lang="zh-CN" altLang="en-US" sz="2800" dirty="0">
                  <a:solidFill>
                    <a:srgbClr val="0000FF"/>
                  </a:solidFill>
                  <a:latin typeface="+mj-ea"/>
                  <a:ea typeface="+mj-ea"/>
                </a:endParaRPr>
              </a:p>
            </p:txBody>
          </p:sp>
        </mc:Choice>
        <mc:Fallback xmlns="">
          <p:sp>
            <p:nvSpPr>
              <p:cNvPr id="81" name="矩形 80"/>
              <p:cNvSpPr>
                <a:spLocks noRot="1" noChangeAspect="1" noMove="1" noResize="1" noEditPoints="1" noAdjustHandles="1" noChangeArrowheads="1" noChangeShapeType="1" noTextEdit="1"/>
              </p:cNvSpPr>
              <p:nvPr/>
            </p:nvSpPr>
            <p:spPr>
              <a:xfrm>
                <a:off x="5453742" y="5519157"/>
                <a:ext cx="1384931" cy="983283"/>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矩形 81"/>
              <p:cNvSpPr/>
              <p:nvPr/>
            </p:nvSpPr>
            <p:spPr>
              <a:xfrm>
                <a:off x="5816700" y="4400904"/>
                <a:ext cx="1041695" cy="102983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sSup>
                            <m:sSupPr>
                              <m:ctrlPr>
                                <a:rPr lang="en-US" altLang="zh-CN" sz="2800" i="1" smtClean="0">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𝑣</m:t>
                              </m:r>
                            </m:e>
                            <m:sup>
                              <m:r>
                                <a:rPr lang="en-US" altLang="zh-CN" sz="2800" b="0" i="1" smtClean="0">
                                  <a:solidFill>
                                    <a:srgbClr val="0000FF"/>
                                  </a:solidFill>
                                  <a:latin typeface="Cambria Math" panose="02040503050406030204" pitchFamily="18" charset="0"/>
                                </a:rPr>
                                <m:t>2</m:t>
                              </m:r>
                            </m:sup>
                          </m:sSup>
                        </m:num>
                        <m:den>
                          <m:r>
                            <a:rPr lang="zh-CN" altLang="en-US" sz="2800" i="1">
                              <a:solidFill>
                                <a:srgbClr val="0000FF"/>
                              </a:solidFill>
                              <a:latin typeface="Cambria Math" panose="02040503050406030204" pitchFamily="18" charset="0"/>
                            </a:rPr>
                            <m:t>𝜌</m:t>
                          </m:r>
                        </m:den>
                      </m:f>
                    </m:oMath>
                  </m:oMathPara>
                </a14:m>
                <a:endParaRPr lang="zh-CN" altLang="en-US" sz="2800" dirty="0">
                  <a:solidFill>
                    <a:srgbClr val="0000FF"/>
                  </a:solidFill>
                  <a:latin typeface="+mj-ea"/>
                  <a:ea typeface="+mj-ea"/>
                </a:endParaRPr>
              </a:p>
            </p:txBody>
          </p:sp>
        </mc:Choice>
        <mc:Fallback xmlns="">
          <p:sp>
            <p:nvSpPr>
              <p:cNvPr id="82" name="矩形 81"/>
              <p:cNvSpPr>
                <a:spLocks noRot="1" noChangeAspect="1" noMove="1" noResize="1" noEditPoints="1" noAdjustHandles="1" noChangeArrowheads="1" noChangeShapeType="1" noTextEdit="1"/>
              </p:cNvSpPr>
              <p:nvPr/>
            </p:nvSpPr>
            <p:spPr>
              <a:xfrm>
                <a:off x="5816700" y="4400904"/>
                <a:ext cx="1041695" cy="1029834"/>
              </a:xfrm>
              <a:prstGeom prst="rect">
                <a:avLst/>
              </a:prstGeom>
              <a:blipFill>
                <a:blip r:embed="rId2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0852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1955"/>
                                        </p:tgtEl>
                                        <p:attrNameLst>
                                          <p:attrName>style.visibility</p:attrName>
                                        </p:attrNameLst>
                                      </p:cBhvr>
                                      <p:to>
                                        <p:strVal val="visible"/>
                                      </p:to>
                                    </p:set>
                                    <p:animEffect transition="in" filter="wipe(left)">
                                      <p:cBhvr>
                                        <p:cTn id="7" dur="500"/>
                                        <p:tgtEl>
                                          <p:spTgt spid="8195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wipe(left)">
                                      <p:cBhvr>
                                        <p:cTn id="12" dur="500"/>
                                        <p:tgtEl>
                                          <p:spTgt spid="7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1981"/>
                                        </p:tgtEl>
                                        <p:attrNameLst>
                                          <p:attrName>style.visibility</p:attrName>
                                        </p:attrNameLst>
                                      </p:cBhvr>
                                      <p:to>
                                        <p:strVal val="visible"/>
                                      </p:to>
                                    </p:set>
                                    <p:animEffect transition="in" filter="wipe(left)">
                                      <p:cBhvr>
                                        <p:cTn id="17" dur="500"/>
                                        <p:tgtEl>
                                          <p:spTgt spid="8198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1982"/>
                                        </p:tgtEl>
                                        <p:attrNameLst>
                                          <p:attrName>style.visibility</p:attrName>
                                        </p:attrNameLst>
                                      </p:cBhvr>
                                      <p:to>
                                        <p:strVal val="visible"/>
                                      </p:to>
                                    </p:set>
                                    <p:animEffect transition="in" filter="wipe(left)">
                                      <p:cBhvr>
                                        <p:cTn id="22" dur="500"/>
                                        <p:tgtEl>
                                          <p:spTgt spid="8198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wipe(left)">
                                      <p:cBhvr>
                                        <p:cTn id="27" dur="500"/>
                                        <p:tgtEl>
                                          <p:spTgt spid="7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1979"/>
                                        </p:tgtEl>
                                        <p:attrNameLst>
                                          <p:attrName>style.visibility</p:attrName>
                                        </p:attrNameLst>
                                      </p:cBhvr>
                                      <p:to>
                                        <p:strVal val="visible"/>
                                      </p:to>
                                    </p:set>
                                    <p:animEffect transition="in" filter="wipe(left)">
                                      <p:cBhvr>
                                        <p:cTn id="32" dur="500"/>
                                        <p:tgtEl>
                                          <p:spTgt spid="8197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6"/>
                                        </p:tgtEl>
                                        <p:attrNameLst>
                                          <p:attrName>style.visibility</p:attrName>
                                        </p:attrNameLst>
                                      </p:cBhvr>
                                      <p:to>
                                        <p:strVal val="visible"/>
                                      </p:to>
                                    </p:set>
                                    <p:animEffect transition="in" filter="wipe(left)">
                                      <p:cBhvr>
                                        <p:cTn id="37" dur="500"/>
                                        <p:tgtEl>
                                          <p:spTgt spid="7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7"/>
                                        </p:tgtEl>
                                        <p:attrNameLst>
                                          <p:attrName>style.visibility</p:attrName>
                                        </p:attrNameLst>
                                      </p:cBhvr>
                                      <p:to>
                                        <p:strVal val="visible"/>
                                      </p:to>
                                    </p:set>
                                    <p:animEffect transition="in" filter="wipe(left)">
                                      <p:cBhvr>
                                        <p:cTn id="42" dur="500"/>
                                        <p:tgtEl>
                                          <p:spTgt spid="7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78"/>
                                        </p:tgtEl>
                                        <p:attrNameLst>
                                          <p:attrName>style.visibility</p:attrName>
                                        </p:attrNameLst>
                                      </p:cBhvr>
                                      <p:to>
                                        <p:strVal val="visible"/>
                                      </p:to>
                                    </p:set>
                                    <p:animEffect transition="in" filter="wipe(left)">
                                      <p:cBhvr>
                                        <p:cTn id="47" dur="500"/>
                                        <p:tgtEl>
                                          <p:spTgt spid="7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79"/>
                                        </p:tgtEl>
                                        <p:attrNameLst>
                                          <p:attrName>style.visibility</p:attrName>
                                        </p:attrNameLst>
                                      </p:cBhvr>
                                      <p:to>
                                        <p:strVal val="visible"/>
                                      </p:to>
                                    </p:set>
                                    <p:animEffect transition="in" filter="wipe(left)">
                                      <p:cBhvr>
                                        <p:cTn id="52" dur="500"/>
                                        <p:tgtEl>
                                          <p:spTgt spid="7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82"/>
                                        </p:tgtEl>
                                        <p:attrNameLst>
                                          <p:attrName>style.visibility</p:attrName>
                                        </p:attrNameLst>
                                      </p:cBhvr>
                                      <p:to>
                                        <p:strVal val="visible"/>
                                      </p:to>
                                    </p:set>
                                    <p:animEffect transition="in" filter="wipe(left)">
                                      <p:cBhvr>
                                        <p:cTn id="57" dur="500"/>
                                        <p:tgtEl>
                                          <p:spTgt spid="8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80"/>
                                        </p:tgtEl>
                                        <p:attrNameLst>
                                          <p:attrName>style.visibility</p:attrName>
                                        </p:attrNameLst>
                                      </p:cBhvr>
                                      <p:to>
                                        <p:strVal val="visible"/>
                                      </p:to>
                                    </p:set>
                                    <p:animEffect transition="in" filter="wipe(left)">
                                      <p:cBhvr>
                                        <p:cTn id="62" dur="500"/>
                                        <p:tgtEl>
                                          <p:spTgt spid="8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81"/>
                                        </p:tgtEl>
                                        <p:attrNameLst>
                                          <p:attrName>style.visibility</p:attrName>
                                        </p:attrNameLst>
                                      </p:cBhvr>
                                      <p:to>
                                        <p:strVal val="visible"/>
                                      </p:to>
                                    </p:set>
                                    <p:animEffect transition="in" filter="wipe(left)">
                                      <p:cBhvr>
                                        <p:cTn id="6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5" grpId="0"/>
      <p:bldP spid="81979" grpId="0" animBg="1"/>
      <p:bldP spid="81981" grpId="0" animBg="1"/>
      <p:bldP spid="81982" grpId="0" animBg="1"/>
      <p:bldP spid="74" grpId="0"/>
      <p:bldP spid="75" grpId="0"/>
      <p:bldP spid="76" grpId="0"/>
      <p:bldP spid="77" grpId="0"/>
      <p:bldP spid="78" grpId="0"/>
      <p:bldP spid="79" grpId="0"/>
      <p:bldP spid="80" grpId="0"/>
      <p:bldP spid="81" grpId="0"/>
      <p:bldP spid="8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29" name="Text Box 33"/>
          <p:cNvSpPr txBox="1">
            <a:spLocks noChangeArrowheads="1"/>
          </p:cNvSpPr>
          <p:nvPr/>
        </p:nvSpPr>
        <p:spPr bwMode="auto">
          <a:xfrm>
            <a:off x="1717676" y="1376363"/>
            <a:ext cx="34766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切向加速度大小 </a:t>
            </a:r>
            <a:r>
              <a:rPr lang="en-US" altLang="zh-CN" sz="2800" dirty="0">
                <a:solidFill>
                  <a:srgbClr val="0000FF"/>
                </a:solidFill>
                <a:latin typeface="+mn-lt"/>
                <a:ea typeface="+mn-ea"/>
              </a:rPr>
              <a:t>:</a:t>
            </a:r>
          </a:p>
        </p:txBody>
      </p:sp>
      <p:sp>
        <p:nvSpPr>
          <p:cNvPr id="80946" name="Text Box 50"/>
          <p:cNvSpPr txBox="1">
            <a:spLocks noChangeArrowheads="1"/>
          </p:cNvSpPr>
          <p:nvPr/>
        </p:nvSpPr>
        <p:spPr bwMode="auto">
          <a:xfrm>
            <a:off x="1717676" y="3276640"/>
            <a:ext cx="17287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注意： </a:t>
            </a:r>
          </a:p>
        </p:txBody>
      </p:sp>
      <p:sp>
        <p:nvSpPr>
          <p:cNvPr id="80947" name="Text Box 51"/>
          <p:cNvSpPr txBox="1">
            <a:spLocks noChangeArrowheads="1"/>
          </p:cNvSpPr>
          <p:nvPr/>
        </p:nvSpPr>
        <p:spPr bwMode="auto">
          <a:xfrm>
            <a:off x="1717676" y="4221163"/>
            <a:ext cx="14414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结果： </a:t>
            </a:r>
          </a:p>
        </p:txBody>
      </p:sp>
      <p:sp>
        <p:nvSpPr>
          <p:cNvPr id="80958" name="Text Box 62"/>
          <p:cNvSpPr txBox="1">
            <a:spLocks noChangeArrowheads="1"/>
          </p:cNvSpPr>
          <p:nvPr/>
        </p:nvSpPr>
        <p:spPr bwMode="auto">
          <a:xfrm>
            <a:off x="1717676" y="6000751"/>
            <a:ext cx="15843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a:solidFill>
                  <a:srgbClr val="0000FF"/>
                </a:solidFill>
                <a:latin typeface="+mn-lt"/>
                <a:ea typeface="+mn-ea"/>
              </a:rPr>
              <a:t>大小： </a:t>
            </a:r>
          </a:p>
        </p:txBody>
      </p:sp>
      <p:sp>
        <p:nvSpPr>
          <p:cNvPr id="80959" name="Text Box 63"/>
          <p:cNvSpPr txBox="1">
            <a:spLocks noChangeArrowheads="1"/>
          </p:cNvSpPr>
          <p:nvPr/>
        </p:nvSpPr>
        <p:spPr bwMode="auto">
          <a:xfrm>
            <a:off x="5235576" y="5959476"/>
            <a:ext cx="13684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方向： </a:t>
            </a:r>
          </a:p>
        </p:txBody>
      </p:sp>
      <p:grpSp>
        <p:nvGrpSpPr>
          <p:cNvPr id="2" name="组合 1"/>
          <p:cNvGrpSpPr/>
          <p:nvPr/>
        </p:nvGrpSpPr>
        <p:grpSpPr>
          <a:xfrm>
            <a:off x="8492269" y="1122731"/>
            <a:ext cx="3395602" cy="3859350"/>
            <a:chOff x="8492269" y="1122731"/>
            <a:chExt cx="3395602" cy="3859350"/>
          </a:xfrm>
        </p:grpSpPr>
        <p:sp>
          <p:nvSpPr>
            <p:cNvPr id="41" name="Line 59"/>
            <p:cNvSpPr>
              <a:spLocks noChangeShapeType="1"/>
            </p:cNvSpPr>
            <p:nvPr/>
          </p:nvSpPr>
          <p:spPr bwMode="auto">
            <a:xfrm flipH="1" flipV="1">
              <a:off x="10331140" y="2731662"/>
              <a:ext cx="698500" cy="790575"/>
            </a:xfrm>
            <a:prstGeom prst="line">
              <a:avLst/>
            </a:prstGeom>
            <a:noFill/>
            <a:ln w="31750">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Arc 61"/>
            <p:cNvSpPr>
              <a:spLocks/>
            </p:cNvSpPr>
            <p:nvPr/>
          </p:nvSpPr>
          <p:spPr bwMode="auto">
            <a:xfrm rot="6184008">
              <a:off x="10396228" y="2860249"/>
              <a:ext cx="246063" cy="195262"/>
            </a:xfrm>
            <a:custGeom>
              <a:avLst/>
              <a:gdLst>
                <a:gd name="T0" fmla="*/ 0 w 21600"/>
                <a:gd name="T1" fmla="*/ 0 h 21600"/>
                <a:gd name="T2" fmla="*/ 2147483647 w 21600"/>
                <a:gd name="T3" fmla="*/ 2147483647 h 21600"/>
                <a:gd name="T4" fmla="*/ 0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17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 name="Line 62"/>
            <p:cNvSpPr>
              <a:spLocks noChangeShapeType="1"/>
            </p:cNvSpPr>
            <p:nvPr/>
          </p:nvSpPr>
          <p:spPr bwMode="auto">
            <a:xfrm flipV="1">
              <a:off x="10478778" y="2491949"/>
              <a:ext cx="666750" cy="365125"/>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Freeform 8"/>
            <p:cNvSpPr>
              <a:spLocks/>
            </p:cNvSpPr>
            <p:nvPr/>
          </p:nvSpPr>
          <p:spPr bwMode="auto">
            <a:xfrm>
              <a:off x="8492269" y="1384341"/>
              <a:ext cx="1924050" cy="2103437"/>
            </a:xfrm>
            <a:custGeom>
              <a:avLst/>
              <a:gdLst>
                <a:gd name="T0" fmla="*/ 0 w 1900"/>
                <a:gd name="T1" fmla="*/ 0 h 2028"/>
                <a:gd name="T2" fmla="*/ 2147483647 w 1900"/>
                <a:gd name="T3" fmla="*/ 2147483647 h 2028"/>
                <a:gd name="T4" fmla="*/ 2147483647 w 1900"/>
                <a:gd name="T5" fmla="*/ 2147483647 h 2028"/>
                <a:gd name="T6" fmla="*/ 2147483647 w 1900"/>
                <a:gd name="T7" fmla="*/ 2147483647 h 2028"/>
                <a:gd name="T8" fmla="*/ 2147483647 w 1900"/>
                <a:gd name="T9" fmla="*/ 2147483647 h 2028"/>
                <a:gd name="T10" fmla="*/ 0 60000 65536"/>
                <a:gd name="T11" fmla="*/ 0 60000 65536"/>
                <a:gd name="T12" fmla="*/ 0 60000 65536"/>
                <a:gd name="T13" fmla="*/ 0 60000 65536"/>
                <a:gd name="T14" fmla="*/ 0 60000 65536"/>
                <a:gd name="T15" fmla="*/ 0 w 1900"/>
                <a:gd name="T16" fmla="*/ 0 h 2028"/>
                <a:gd name="T17" fmla="*/ 1900 w 1900"/>
                <a:gd name="T18" fmla="*/ 2028 h 2028"/>
              </a:gdLst>
              <a:ahLst/>
              <a:cxnLst>
                <a:cxn ang="T10">
                  <a:pos x="T0" y="T1"/>
                </a:cxn>
                <a:cxn ang="T11">
                  <a:pos x="T2" y="T3"/>
                </a:cxn>
                <a:cxn ang="T12">
                  <a:pos x="T4" y="T5"/>
                </a:cxn>
                <a:cxn ang="T13">
                  <a:pos x="T6" y="T7"/>
                </a:cxn>
                <a:cxn ang="T14">
                  <a:pos x="T8" y="T9"/>
                </a:cxn>
              </a:cxnLst>
              <a:rect l="T15" t="T16" r="T17" b="T18"/>
              <a:pathLst>
                <a:path w="1900" h="2028">
                  <a:moveTo>
                    <a:pt x="0" y="0"/>
                  </a:moveTo>
                  <a:cubicBezTo>
                    <a:pt x="480" y="130"/>
                    <a:pt x="960" y="260"/>
                    <a:pt x="1260" y="468"/>
                  </a:cubicBezTo>
                  <a:cubicBezTo>
                    <a:pt x="1560" y="676"/>
                    <a:pt x="1700" y="1021"/>
                    <a:pt x="1800" y="1248"/>
                  </a:cubicBezTo>
                  <a:cubicBezTo>
                    <a:pt x="1900" y="1475"/>
                    <a:pt x="1860" y="1703"/>
                    <a:pt x="1860" y="1833"/>
                  </a:cubicBezTo>
                  <a:cubicBezTo>
                    <a:pt x="1860" y="1963"/>
                    <a:pt x="1810" y="1996"/>
                    <a:pt x="1800" y="2028"/>
                  </a:cubicBezTo>
                </a:path>
              </a:pathLst>
            </a:cu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5" name="Line 9"/>
            <p:cNvSpPr>
              <a:spLocks noChangeShapeType="1"/>
            </p:cNvSpPr>
            <p:nvPr/>
          </p:nvSpPr>
          <p:spPr bwMode="auto">
            <a:xfrm>
              <a:off x="9254270" y="1601828"/>
              <a:ext cx="1082675" cy="422275"/>
            </a:xfrm>
            <a:prstGeom prst="line">
              <a:avLst/>
            </a:prstGeom>
            <a:noFill/>
            <a:ln w="31750">
              <a:solidFill>
                <a:srgbClr val="000000"/>
              </a:solidFill>
              <a:round/>
              <a:headEnd/>
              <a:tailEnd type="arrow" w="sm" len="lg"/>
            </a:ln>
            <a:extLst>
              <a:ext uri="{909E8E84-426E-40DD-AFC4-6F175D3DCCD1}">
                <a14:hiddenFill xmlns:a14="http://schemas.microsoft.com/office/drawing/2010/main">
                  <a:noFill/>
                </a14:hiddenFill>
              </a:ext>
            </a:extLst>
          </p:spPr>
          <p:txBody>
            <a:bodyPr/>
            <a:lstStyle/>
            <a:p>
              <a:endParaRPr lang="zh-CN" altLang="en-US"/>
            </a:p>
          </p:txBody>
        </p:sp>
        <p:sp>
          <p:nvSpPr>
            <p:cNvPr id="46" name="Line 10"/>
            <p:cNvSpPr>
              <a:spLocks noChangeShapeType="1"/>
            </p:cNvSpPr>
            <p:nvPr/>
          </p:nvSpPr>
          <p:spPr bwMode="auto">
            <a:xfrm>
              <a:off x="10336944" y="2717840"/>
              <a:ext cx="374650" cy="1719262"/>
            </a:xfrm>
            <a:prstGeom prst="line">
              <a:avLst/>
            </a:prstGeom>
            <a:noFill/>
            <a:ln w="31750">
              <a:solidFill>
                <a:srgbClr val="000000"/>
              </a:solidFill>
              <a:round/>
              <a:headEnd/>
              <a:tailEnd type="arrow" w="sm" len="lg"/>
            </a:ln>
            <a:extLst>
              <a:ext uri="{909E8E84-426E-40DD-AFC4-6F175D3DCCD1}">
                <a14:hiddenFill xmlns:a14="http://schemas.microsoft.com/office/drawing/2010/main">
                  <a:noFill/>
                </a14:hiddenFill>
              </a:ext>
            </a:extLst>
          </p:spPr>
          <p:txBody>
            <a:bodyPr/>
            <a:lstStyle/>
            <a:p>
              <a:endParaRPr lang="zh-CN" altLang="en-US"/>
            </a:p>
          </p:txBody>
        </p:sp>
        <p:sp>
          <p:nvSpPr>
            <p:cNvPr id="47" name="Line 11"/>
            <p:cNvSpPr>
              <a:spLocks noChangeShapeType="1"/>
            </p:cNvSpPr>
            <p:nvPr/>
          </p:nvSpPr>
          <p:spPr bwMode="auto">
            <a:xfrm>
              <a:off x="10336945" y="2724191"/>
              <a:ext cx="1082675" cy="422275"/>
            </a:xfrm>
            <a:prstGeom prst="line">
              <a:avLst/>
            </a:prstGeom>
            <a:noFill/>
            <a:ln w="31750">
              <a:solidFill>
                <a:srgbClr val="000000"/>
              </a:solidFill>
              <a:round/>
              <a:headEnd/>
              <a:tailEnd type="arrow" w="sm" len="lg"/>
            </a:ln>
            <a:extLst>
              <a:ext uri="{909E8E84-426E-40DD-AFC4-6F175D3DCCD1}">
                <a14:hiddenFill xmlns:a14="http://schemas.microsoft.com/office/drawing/2010/main">
                  <a:noFill/>
                </a14:hiddenFill>
              </a:ext>
            </a:extLst>
          </p:spPr>
          <p:txBody>
            <a:bodyPr/>
            <a:lstStyle/>
            <a:p>
              <a:endParaRPr lang="zh-CN" altLang="en-US"/>
            </a:p>
          </p:txBody>
        </p:sp>
        <p:sp>
          <p:nvSpPr>
            <p:cNvPr id="48" name="Line 12"/>
            <p:cNvSpPr>
              <a:spLocks noChangeShapeType="1"/>
            </p:cNvSpPr>
            <p:nvPr/>
          </p:nvSpPr>
          <p:spPr bwMode="auto">
            <a:xfrm flipH="1">
              <a:off x="10584595" y="3159165"/>
              <a:ext cx="811213" cy="754062"/>
            </a:xfrm>
            <a:prstGeom prst="line">
              <a:avLst/>
            </a:prstGeom>
            <a:noFill/>
            <a:ln w="31750">
              <a:solidFill>
                <a:srgbClr val="FF0000"/>
              </a:solidFill>
              <a:round/>
              <a:headEnd/>
              <a:tailEnd type="arrow" w="sm" len="lg"/>
            </a:ln>
            <a:extLst>
              <a:ext uri="{909E8E84-426E-40DD-AFC4-6F175D3DCCD1}">
                <a14:hiddenFill xmlns:a14="http://schemas.microsoft.com/office/drawing/2010/main">
                  <a:noFill/>
                </a14:hiddenFill>
              </a:ext>
            </a:extLst>
          </p:spPr>
          <p:txBody>
            <a:bodyPr/>
            <a:lstStyle/>
            <a:p>
              <a:endParaRPr lang="zh-CN" altLang="en-US"/>
            </a:p>
          </p:txBody>
        </p:sp>
        <p:sp>
          <p:nvSpPr>
            <p:cNvPr id="49" name="Line 14"/>
            <p:cNvSpPr>
              <a:spLocks noChangeShapeType="1"/>
            </p:cNvSpPr>
            <p:nvPr/>
          </p:nvSpPr>
          <p:spPr bwMode="auto">
            <a:xfrm flipH="1">
              <a:off x="10683019" y="3182977"/>
              <a:ext cx="717550" cy="1296988"/>
            </a:xfrm>
            <a:prstGeom prst="line">
              <a:avLst/>
            </a:prstGeom>
            <a:noFill/>
            <a:ln w="31750">
              <a:solidFill>
                <a:srgbClr val="000000"/>
              </a:solidFill>
              <a:round/>
              <a:headEnd/>
              <a:tailEnd type="arrow" w="sm" len="lg"/>
            </a:ln>
            <a:extLst>
              <a:ext uri="{909E8E84-426E-40DD-AFC4-6F175D3DCCD1}">
                <a14:hiddenFill xmlns:a14="http://schemas.microsoft.com/office/drawing/2010/main">
                  <a:noFill/>
                </a14:hiddenFill>
              </a:ext>
            </a:extLst>
          </p:spPr>
          <p:txBody>
            <a:bodyPr/>
            <a:lstStyle/>
            <a:p>
              <a:endParaRPr lang="zh-CN" altLang="en-US"/>
            </a:p>
          </p:txBody>
        </p:sp>
        <p:sp>
          <p:nvSpPr>
            <p:cNvPr id="50" name="Line 17"/>
            <p:cNvSpPr>
              <a:spLocks noChangeShapeType="1"/>
            </p:cNvSpPr>
            <p:nvPr/>
          </p:nvSpPr>
          <p:spPr bwMode="auto">
            <a:xfrm flipH="1">
              <a:off x="8946295" y="1600241"/>
              <a:ext cx="265113" cy="611187"/>
            </a:xfrm>
            <a:prstGeom prst="line">
              <a:avLst/>
            </a:prstGeom>
            <a:noFill/>
            <a:ln w="31750">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mc:AlternateContent xmlns:mc="http://schemas.openxmlformats.org/markup-compatibility/2006" xmlns:a14="http://schemas.microsoft.com/office/drawing/2010/main">
          <mc:Choice Requires="a14">
            <p:sp>
              <p:nvSpPr>
                <p:cNvPr id="51" name="矩形 50"/>
                <p:cNvSpPr/>
                <p:nvPr/>
              </p:nvSpPr>
              <p:spPr>
                <a:xfrm>
                  <a:off x="8766892" y="2163642"/>
                  <a:ext cx="4873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mn-ea"/>
                              </a:rPr>
                            </m:ctrlPr>
                          </m:accPr>
                          <m:e>
                            <m:r>
                              <a:rPr lang="en-US" altLang="zh-CN" sz="2800" b="0" i="1" smtClean="0">
                                <a:solidFill>
                                  <a:srgbClr val="0000FF"/>
                                </a:solidFill>
                                <a:latin typeface="Cambria Math" panose="02040503050406030204" pitchFamily="18" charset="0"/>
                                <a:ea typeface="+mn-ea"/>
                              </a:rPr>
                              <m:t>𝑛</m:t>
                            </m:r>
                          </m:e>
                        </m:acc>
                      </m:oMath>
                    </m:oMathPara>
                  </a14:m>
                  <a:endParaRPr lang="zh-CN" altLang="en-US" sz="2800" dirty="0">
                    <a:latin typeface="+mn-lt"/>
                    <a:ea typeface="+mn-ea"/>
                  </a:endParaRPr>
                </a:p>
              </p:txBody>
            </p:sp>
          </mc:Choice>
          <mc:Fallback xmlns="">
            <p:sp>
              <p:nvSpPr>
                <p:cNvPr id="51" name="矩形 50"/>
                <p:cNvSpPr>
                  <a:spLocks noRot="1" noChangeAspect="1" noMove="1" noResize="1" noEditPoints="1" noAdjustHandles="1" noChangeArrowheads="1" noChangeShapeType="1" noTextEdit="1"/>
                </p:cNvSpPr>
                <p:nvPr/>
              </p:nvSpPr>
              <p:spPr>
                <a:xfrm>
                  <a:off x="8766892" y="2163642"/>
                  <a:ext cx="487378" cy="523220"/>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9571988" y="1278632"/>
                  <a:ext cx="4472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mn-ea"/>
                              </a:rPr>
                            </m:ctrlPr>
                          </m:accPr>
                          <m:e>
                            <m:r>
                              <a:rPr lang="zh-CN" altLang="en-US" sz="2800" b="0" i="1" smtClean="0">
                                <a:solidFill>
                                  <a:srgbClr val="0000FF"/>
                                </a:solidFill>
                                <a:latin typeface="Cambria Math" panose="02040503050406030204" pitchFamily="18" charset="0"/>
                                <a:ea typeface="+mn-ea"/>
                              </a:rPr>
                              <m:t>𝜏</m:t>
                            </m:r>
                          </m:e>
                        </m:acc>
                      </m:oMath>
                    </m:oMathPara>
                  </a14:m>
                  <a:endParaRPr lang="zh-CN" altLang="en-US" sz="2800" dirty="0">
                    <a:latin typeface="+mn-lt"/>
                    <a:ea typeface="+mn-ea"/>
                  </a:endParaRPr>
                </a:p>
              </p:txBody>
            </p:sp>
          </mc:Choice>
          <mc:Fallback xmlns="">
            <p:sp>
              <p:nvSpPr>
                <p:cNvPr id="52" name="矩形 51"/>
                <p:cNvSpPr>
                  <a:spLocks noRot="1" noChangeAspect="1" noMove="1" noResize="1" noEditPoints="1" noAdjustHandles="1" noChangeArrowheads="1" noChangeShapeType="1" noTextEdit="1"/>
                </p:cNvSpPr>
                <p:nvPr/>
              </p:nvSpPr>
              <p:spPr>
                <a:xfrm>
                  <a:off x="9571988" y="1278632"/>
                  <a:ext cx="447237"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10174147" y="1537393"/>
                  <a:ext cx="4805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mn-ea"/>
                              </a:rPr>
                            </m:ctrlPr>
                          </m:accPr>
                          <m:e>
                            <m:r>
                              <a:rPr lang="en-US" altLang="zh-CN" sz="2800" b="0" i="1" smtClean="0">
                                <a:solidFill>
                                  <a:srgbClr val="0000FF"/>
                                </a:solidFill>
                                <a:latin typeface="Cambria Math" panose="02040503050406030204" pitchFamily="18" charset="0"/>
                                <a:ea typeface="+mn-ea"/>
                              </a:rPr>
                              <m:t>𝑣</m:t>
                            </m:r>
                          </m:e>
                        </m:acc>
                      </m:oMath>
                    </m:oMathPara>
                  </a14:m>
                  <a:endParaRPr lang="zh-CN" altLang="en-US" sz="2800" dirty="0">
                    <a:latin typeface="+mn-lt"/>
                    <a:ea typeface="+mn-ea"/>
                  </a:endParaRPr>
                </a:p>
              </p:txBody>
            </p:sp>
          </mc:Choice>
          <mc:Fallback xmlns="">
            <p:sp>
              <p:nvSpPr>
                <p:cNvPr id="53" name="矩形 52"/>
                <p:cNvSpPr>
                  <a:spLocks noRot="1" noChangeAspect="1" noMove="1" noResize="1" noEditPoints="1" noAdjustHandles="1" noChangeArrowheads="1" noChangeShapeType="1" noTextEdit="1"/>
                </p:cNvSpPr>
                <p:nvPr/>
              </p:nvSpPr>
              <p:spPr>
                <a:xfrm>
                  <a:off x="10174147" y="1537393"/>
                  <a:ext cx="480516"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10560841" y="4458861"/>
                  <a:ext cx="13270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mn-ea"/>
                              </a:rPr>
                            </m:ctrlPr>
                          </m:accPr>
                          <m:e>
                            <m:r>
                              <a:rPr lang="en-US" altLang="zh-CN" sz="2800" b="0" i="1" smtClean="0">
                                <a:solidFill>
                                  <a:srgbClr val="0000FF"/>
                                </a:solidFill>
                                <a:latin typeface="Cambria Math" panose="02040503050406030204" pitchFamily="18" charset="0"/>
                                <a:ea typeface="+mn-ea"/>
                              </a:rPr>
                              <m:t>𝑣</m:t>
                            </m:r>
                          </m:e>
                        </m:acc>
                        <m:r>
                          <a:rPr lang="en-US" altLang="zh-CN" sz="2800" i="1">
                            <a:solidFill>
                              <a:srgbClr val="0000FF"/>
                            </a:solidFill>
                            <a:latin typeface="Cambria Math" panose="02040503050406030204" pitchFamily="18" charset="0"/>
                            <a:ea typeface="+mn-ea"/>
                          </a:rPr>
                          <m:t>+</m:t>
                        </m:r>
                        <m:r>
                          <a:rPr lang="en-US" altLang="zh-CN" sz="280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𝑣</m:t>
                            </m:r>
                          </m:e>
                        </m:acc>
                      </m:oMath>
                    </m:oMathPara>
                  </a14:m>
                  <a:endParaRPr lang="zh-CN" altLang="en-US" sz="2800" dirty="0">
                    <a:latin typeface="+mn-lt"/>
                    <a:ea typeface="+mn-ea"/>
                  </a:endParaRPr>
                </a:p>
              </p:txBody>
            </p:sp>
          </mc:Choice>
          <mc:Fallback xmlns="">
            <p:sp>
              <p:nvSpPr>
                <p:cNvPr id="54" name="矩形 53"/>
                <p:cNvSpPr>
                  <a:spLocks noRot="1" noChangeAspect="1" noMove="1" noResize="1" noEditPoints="1" noAdjustHandles="1" noChangeArrowheads="1" noChangeShapeType="1" noTextEdit="1"/>
                </p:cNvSpPr>
                <p:nvPr/>
              </p:nvSpPr>
              <p:spPr>
                <a:xfrm>
                  <a:off x="10560841" y="4458861"/>
                  <a:ext cx="1327030"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11315784" y="2746742"/>
                  <a:ext cx="4805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mn-ea"/>
                              </a:rPr>
                            </m:ctrlPr>
                          </m:accPr>
                          <m:e>
                            <m:r>
                              <a:rPr lang="en-US" altLang="zh-CN" sz="2800" b="0" i="1" smtClean="0">
                                <a:solidFill>
                                  <a:srgbClr val="0000FF"/>
                                </a:solidFill>
                                <a:latin typeface="Cambria Math" panose="02040503050406030204" pitchFamily="18" charset="0"/>
                                <a:ea typeface="+mn-ea"/>
                              </a:rPr>
                              <m:t>𝑣</m:t>
                            </m:r>
                          </m:e>
                        </m:acc>
                      </m:oMath>
                    </m:oMathPara>
                  </a14:m>
                  <a:endParaRPr lang="zh-CN" altLang="en-US" sz="2800" dirty="0">
                    <a:latin typeface="+mn-lt"/>
                    <a:ea typeface="+mn-ea"/>
                  </a:endParaRPr>
                </a:p>
              </p:txBody>
            </p:sp>
          </mc:Choice>
          <mc:Fallback xmlns="">
            <p:sp>
              <p:nvSpPr>
                <p:cNvPr id="55" name="矩形 54"/>
                <p:cNvSpPr>
                  <a:spLocks noRot="1" noChangeAspect="1" noMove="1" noResize="1" noEditPoints="1" noAdjustHandles="1" noChangeArrowheads="1" noChangeShapeType="1" noTextEdit="1"/>
                </p:cNvSpPr>
                <p:nvPr/>
              </p:nvSpPr>
              <p:spPr>
                <a:xfrm>
                  <a:off x="11315784" y="2746742"/>
                  <a:ext cx="480516"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11016407" y="3725997"/>
                  <a:ext cx="69371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𝑣</m:t>
                            </m:r>
                          </m:e>
                        </m:acc>
                      </m:oMath>
                    </m:oMathPara>
                  </a14:m>
                  <a:endParaRPr lang="zh-CN" altLang="en-US" sz="2800" dirty="0">
                    <a:latin typeface="+mn-lt"/>
                    <a:ea typeface="+mn-ea"/>
                  </a:endParaRPr>
                </a:p>
              </p:txBody>
            </p:sp>
          </mc:Choice>
          <mc:Fallback xmlns="">
            <p:sp>
              <p:nvSpPr>
                <p:cNvPr id="56" name="矩形 55"/>
                <p:cNvSpPr>
                  <a:spLocks noRot="1" noChangeAspect="1" noMove="1" noResize="1" noEditPoints="1" noAdjustHandles="1" noChangeArrowheads="1" noChangeShapeType="1" noTextEdit="1"/>
                </p:cNvSpPr>
                <p:nvPr/>
              </p:nvSpPr>
              <p:spPr>
                <a:xfrm>
                  <a:off x="11016407" y="3725997"/>
                  <a:ext cx="693715"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9900039" y="3932823"/>
                  <a:ext cx="84683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smtClean="0">
                                <a:solidFill>
                                  <a:srgbClr val="FF0000"/>
                                </a:solidFill>
                                <a:latin typeface="Cambria Math" panose="02040503050406030204" pitchFamily="18" charset="0"/>
                                <a:ea typeface="+mn-ea"/>
                              </a:rPr>
                            </m:ctrlPr>
                          </m:sSubPr>
                          <m:e>
                            <m:acc>
                              <m:accPr>
                                <m:chr m:val="⃑"/>
                                <m:ctrlPr>
                                  <a:rPr lang="en-US" altLang="zh-CN" sz="2800" i="1">
                                    <a:solidFill>
                                      <a:srgbClr val="FF0000"/>
                                    </a:solidFill>
                                    <a:latin typeface="Cambria Math" panose="02040503050406030204" pitchFamily="18" charset="0"/>
                                  </a:rPr>
                                </m:ctrlPr>
                              </m:accPr>
                              <m:e>
                                <m:r>
                                  <a:rPr lang="en-US" altLang="zh-CN" sz="2800" b="0" i="1" smtClean="0">
                                    <a:solidFill>
                                      <a:srgbClr val="FF0000"/>
                                    </a:solidFill>
                                    <a:latin typeface="Cambria Math" panose="02040503050406030204" pitchFamily="18" charset="0"/>
                                  </a:rPr>
                                  <m:t>𝑣</m:t>
                                </m:r>
                              </m:e>
                            </m:acc>
                          </m:e>
                          <m:sub>
                            <m:r>
                              <a:rPr lang="en-US" altLang="zh-CN" sz="2800" b="0" i="1" smtClean="0">
                                <a:solidFill>
                                  <a:srgbClr val="FF0000"/>
                                </a:solidFill>
                                <a:latin typeface="Cambria Math" panose="02040503050406030204" pitchFamily="18" charset="0"/>
                                <a:ea typeface="+mn-ea"/>
                              </a:rPr>
                              <m:t>2</m:t>
                            </m:r>
                          </m:sub>
                        </m:sSub>
                      </m:oMath>
                    </m:oMathPara>
                  </a14:m>
                  <a:endParaRPr lang="zh-CN" altLang="en-US" sz="2800" dirty="0">
                    <a:solidFill>
                      <a:srgbClr val="FF0000"/>
                    </a:solidFill>
                    <a:latin typeface="+mn-lt"/>
                    <a:ea typeface="+mn-ea"/>
                  </a:endParaRPr>
                </a:p>
              </p:txBody>
            </p:sp>
          </mc:Choice>
          <mc:Fallback xmlns="">
            <p:sp>
              <p:nvSpPr>
                <p:cNvPr id="57" name="矩形 56"/>
                <p:cNvSpPr>
                  <a:spLocks noRot="1" noChangeAspect="1" noMove="1" noResize="1" noEditPoints="1" noAdjustHandles="1" noChangeArrowheads="1" noChangeShapeType="1" noTextEdit="1"/>
                </p:cNvSpPr>
                <p:nvPr/>
              </p:nvSpPr>
              <p:spPr>
                <a:xfrm>
                  <a:off x="9900039" y="3932823"/>
                  <a:ext cx="846835"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8986417" y="1122731"/>
                  <a:ext cx="5055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𝐴</m:t>
                        </m:r>
                      </m:oMath>
                    </m:oMathPara>
                  </a14:m>
                  <a:endParaRPr lang="zh-CN" altLang="en-US" sz="2800" dirty="0">
                    <a:latin typeface="+mn-lt"/>
                    <a:ea typeface="+mn-ea"/>
                  </a:endParaRPr>
                </a:p>
              </p:txBody>
            </p:sp>
          </mc:Choice>
          <mc:Fallback xmlns="">
            <p:sp>
              <p:nvSpPr>
                <p:cNvPr id="58" name="矩形 57"/>
                <p:cNvSpPr>
                  <a:spLocks noRot="1" noChangeAspect="1" noMove="1" noResize="1" noEditPoints="1" noAdjustHandles="1" noChangeArrowheads="1" noChangeShapeType="1" noTextEdit="1"/>
                </p:cNvSpPr>
                <p:nvPr/>
              </p:nvSpPr>
              <p:spPr>
                <a:xfrm>
                  <a:off x="8986417" y="1122731"/>
                  <a:ext cx="505587"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9851672" y="2475142"/>
                  <a:ext cx="51969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𝐵</m:t>
                        </m:r>
                      </m:oMath>
                    </m:oMathPara>
                  </a14:m>
                  <a:endParaRPr lang="zh-CN" altLang="en-US" sz="2800" dirty="0">
                    <a:latin typeface="+mn-lt"/>
                    <a:ea typeface="+mn-ea"/>
                  </a:endParaRPr>
                </a:p>
              </p:txBody>
            </p:sp>
          </mc:Choice>
          <mc:Fallback xmlns="">
            <p:sp>
              <p:nvSpPr>
                <p:cNvPr id="59" name="矩形 58"/>
                <p:cNvSpPr>
                  <a:spLocks noRot="1" noChangeAspect="1" noMove="1" noResize="1" noEditPoints="1" noAdjustHandles="1" noChangeArrowheads="1" noChangeShapeType="1" noTextEdit="1"/>
                </p:cNvSpPr>
                <p:nvPr/>
              </p:nvSpPr>
              <p:spPr>
                <a:xfrm>
                  <a:off x="9851672" y="2475142"/>
                  <a:ext cx="519693"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10444719" y="2973705"/>
                  <a:ext cx="83856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smtClean="0">
                                <a:solidFill>
                                  <a:srgbClr val="FF0000"/>
                                </a:solidFill>
                                <a:latin typeface="Cambria Math" panose="02040503050406030204" pitchFamily="18" charset="0"/>
                                <a:ea typeface="+mn-ea"/>
                              </a:rPr>
                            </m:ctrlPr>
                          </m:sSubPr>
                          <m:e>
                            <m:acc>
                              <m:accPr>
                                <m:chr m:val="⃑"/>
                                <m:ctrlPr>
                                  <a:rPr lang="en-US" altLang="zh-CN" sz="2800" i="1">
                                    <a:solidFill>
                                      <a:srgbClr val="FF0000"/>
                                    </a:solidFill>
                                    <a:latin typeface="Cambria Math" panose="02040503050406030204" pitchFamily="18" charset="0"/>
                                  </a:rPr>
                                </m:ctrlPr>
                              </m:accPr>
                              <m:e>
                                <m:r>
                                  <a:rPr lang="en-US" altLang="zh-CN" sz="2800" b="0" i="1" smtClean="0">
                                    <a:solidFill>
                                      <a:srgbClr val="FF0000"/>
                                    </a:solidFill>
                                    <a:latin typeface="Cambria Math" panose="02040503050406030204" pitchFamily="18" charset="0"/>
                                  </a:rPr>
                                  <m:t>𝑣</m:t>
                                </m:r>
                              </m:e>
                            </m:acc>
                          </m:e>
                          <m:sub>
                            <m:r>
                              <a:rPr lang="en-US" altLang="zh-CN" sz="2800" b="0" i="1" smtClean="0">
                                <a:solidFill>
                                  <a:srgbClr val="FF0000"/>
                                </a:solidFill>
                                <a:latin typeface="Cambria Math" panose="02040503050406030204" pitchFamily="18" charset="0"/>
                                <a:ea typeface="+mn-ea"/>
                              </a:rPr>
                              <m:t>1</m:t>
                            </m:r>
                          </m:sub>
                        </m:sSub>
                      </m:oMath>
                    </m:oMathPara>
                  </a14:m>
                  <a:endParaRPr lang="zh-CN" altLang="en-US" sz="2800" dirty="0">
                    <a:solidFill>
                      <a:srgbClr val="FF0000"/>
                    </a:solidFill>
                    <a:latin typeface="+mn-lt"/>
                    <a:ea typeface="+mn-ea"/>
                  </a:endParaRPr>
                </a:p>
              </p:txBody>
            </p:sp>
          </mc:Choice>
          <mc:Fallback xmlns="">
            <p:sp>
              <p:nvSpPr>
                <p:cNvPr id="60" name="矩形 59"/>
                <p:cNvSpPr>
                  <a:spLocks noRot="1" noChangeAspect="1" noMove="1" noResize="1" noEditPoints="1" noAdjustHandles="1" noChangeArrowheads="1" noChangeShapeType="1" noTextEdit="1"/>
                </p:cNvSpPr>
                <p:nvPr/>
              </p:nvSpPr>
              <p:spPr>
                <a:xfrm>
                  <a:off x="10444719" y="2973705"/>
                  <a:ext cx="838563"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10172200" y="3569861"/>
                  <a:ext cx="5050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𝐶</m:t>
                        </m:r>
                      </m:oMath>
                    </m:oMathPara>
                  </a14:m>
                  <a:endParaRPr lang="zh-CN" altLang="en-US" sz="2800" dirty="0">
                    <a:latin typeface="+mn-lt"/>
                    <a:ea typeface="+mn-ea"/>
                  </a:endParaRPr>
                </a:p>
              </p:txBody>
            </p:sp>
          </mc:Choice>
          <mc:Fallback xmlns="">
            <p:sp>
              <p:nvSpPr>
                <p:cNvPr id="61" name="矩形 60"/>
                <p:cNvSpPr>
                  <a:spLocks noRot="1" noChangeAspect="1" noMove="1" noResize="1" noEditPoints="1" noAdjustHandles="1" noChangeArrowheads="1" noChangeShapeType="1" noTextEdit="1"/>
                </p:cNvSpPr>
                <p:nvPr/>
              </p:nvSpPr>
              <p:spPr>
                <a:xfrm>
                  <a:off x="10172200" y="3569861"/>
                  <a:ext cx="505010" cy="523220"/>
                </a:xfrm>
                <a:prstGeom prst="rect">
                  <a:avLst/>
                </a:prstGeom>
                <a:blipFill>
                  <a:blip r:embed="rId12"/>
                  <a:stretch>
                    <a:fillRect/>
                  </a:stretch>
                </a:blipFill>
              </p:spPr>
              <p:txBody>
                <a:bodyPr/>
                <a:lstStyle/>
                <a:p>
                  <a:r>
                    <a:rPr lang="zh-CN" altLang="en-US">
                      <a:noFill/>
                    </a:rPr>
                    <a:t> </a:t>
                  </a:r>
                </a:p>
              </p:txBody>
            </p:sp>
          </mc:Fallback>
        </mc:AlternateContent>
        <p:sp>
          <p:nvSpPr>
            <p:cNvPr id="62" name="Line 10"/>
            <p:cNvSpPr>
              <a:spLocks noChangeShapeType="1"/>
            </p:cNvSpPr>
            <p:nvPr/>
          </p:nvSpPr>
          <p:spPr bwMode="auto">
            <a:xfrm>
              <a:off x="10598590" y="3903758"/>
              <a:ext cx="117120" cy="537462"/>
            </a:xfrm>
            <a:prstGeom prst="line">
              <a:avLst/>
            </a:prstGeom>
            <a:noFill/>
            <a:ln w="31750">
              <a:solidFill>
                <a:srgbClr val="FF0000"/>
              </a:solidFill>
              <a:round/>
              <a:headEnd/>
              <a:tailEnd type="arrow" w="sm" len="lg"/>
            </a:ln>
            <a:extLst>
              <a:ext uri="{909E8E84-426E-40DD-AFC4-6F175D3DCCD1}">
                <a14:hiddenFill xmlns:a14="http://schemas.microsoft.com/office/drawing/2010/main">
                  <a:noFill/>
                </a14:hiddenFill>
              </a:ext>
            </a:extLst>
          </p:spPr>
          <p:txBody>
            <a:bodyPr/>
            <a:lstStyle/>
            <a:p>
              <a:endParaRPr lang="zh-CN" altLang="en-US"/>
            </a:p>
          </p:txBody>
        </p:sp>
        <mc:AlternateContent xmlns:mc="http://schemas.openxmlformats.org/markup-compatibility/2006" xmlns:a14="http://schemas.microsoft.com/office/drawing/2010/main">
          <mc:Choice Requires="a14">
            <p:sp>
              <p:nvSpPr>
                <p:cNvPr id="63" name="矩形 62"/>
                <p:cNvSpPr/>
                <p:nvPr/>
              </p:nvSpPr>
              <p:spPr>
                <a:xfrm>
                  <a:off x="11090352" y="2172024"/>
                  <a:ext cx="7001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zh-CN" altLang="en-US" sz="2800" i="1" smtClean="0">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latin typeface="+mn-lt"/>
                    <a:ea typeface="+mn-ea"/>
                  </a:endParaRPr>
                </a:p>
              </p:txBody>
            </p:sp>
          </mc:Choice>
          <mc:Fallback xmlns="">
            <p:sp>
              <p:nvSpPr>
                <p:cNvPr id="63" name="矩形 62"/>
                <p:cNvSpPr>
                  <a:spLocks noRot="1" noChangeAspect="1" noMove="1" noResize="1" noEditPoints="1" noAdjustHandles="1" noChangeArrowheads="1" noChangeShapeType="1" noTextEdit="1"/>
                </p:cNvSpPr>
                <p:nvPr/>
              </p:nvSpPr>
              <p:spPr>
                <a:xfrm>
                  <a:off x="11090352" y="2172024"/>
                  <a:ext cx="700128" cy="523220"/>
                </a:xfrm>
                <a:prstGeom prst="rect">
                  <a:avLst/>
                </a:prstGeom>
                <a:blipFill>
                  <a:blip r:embed="rId13"/>
                  <a:stretch>
                    <a:fillRect/>
                  </a:stretch>
                </a:blipFill>
              </p:spPr>
              <p:txBody>
                <a:bodyPr/>
                <a:lstStyle/>
                <a:p>
                  <a:r>
                    <a:rPr lang="zh-CN" altLang="en-US">
                      <a:noFill/>
                    </a:rPr>
                    <a:t> </a:t>
                  </a:r>
                </a:p>
              </p:txBody>
            </p:sp>
          </mc:Fallback>
        </mc:AlternateContent>
      </p:grpSp>
      <p:sp>
        <p:nvSpPr>
          <p:cNvPr id="64" name="Rectangle 3"/>
          <p:cNvSpPr>
            <a:spLocks noChangeArrowheads="1"/>
          </p:cNvSpPr>
          <p:nvPr/>
        </p:nvSpPr>
        <p:spPr bwMode="auto">
          <a:xfrm>
            <a:off x="885826" y="456544"/>
            <a:ext cx="577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0000FF"/>
                </a:solidFill>
                <a:latin typeface="+mn-lt"/>
                <a:ea typeface="微软雅黑" panose="020B0503020204020204" pitchFamily="34" charset="-122"/>
              </a:rPr>
              <a:t>切向加速度和法向加速度</a:t>
            </a:r>
          </a:p>
        </p:txBody>
      </p:sp>
      <mc:AlternateContent xmlns:mc="http://schemas.openxmlformats.org/markup-compatibility/2006" xmlns:a14="http://schemas.microsoft.com/office/drawing/2010/main">
        <mc:Choice Requires="a14">
          <p:sp>
            <p:nvSpPr>
              <p:cNvPr id="65" name="矩形 64"/>
              <p:cNvSpPr/>
              <p:nvPr/>
            </p:nvSpPr>
            <p:spPr>
              <a:xfrm>
                <a:off x="1717676" y="2031943"/>
                <a:ext cx="3705117" cy="94243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𝑎</m:t>
                          </m:r>
                        </m:e>
                        <m:sub>
                          <m:r>
                            <a:rPr lang="zh-CN" altLang="en-US" sz="2800" i="1">
                              <a:solidFill>
                                <a:srgbClr val="0000FF"/>
                              </a:solidFill>
                              <a:latin typeface="Cambria Math" panose="02040503050406030204" pitchFamily="18" charset="0"/>
                            </a:rPr>
                            <m:t>𝜏</m:t>
                          </m:r>
                        </m:sub>
                      </m:sSub>
                      <m:r>
                        <a:rPr lang="en-US" altLang="zh-CN" sz="2800" b="0" i="1" smtClean="0">
                          <a:solidFill>
                            <a:srgbClr val="0000FF"/>
                          </a:solidFill>
                          <a:latin typeface="Cambria Math" panose="02040503050406030204" pitchFamily="18" charset="0"/>
                        </a:rPr>
                        <m:t>=</m:t>
                      </m:r>
                      <m:d>
                        <m:dPr>
                          <m:begChr m:val="|"/>
                          <m:endChr m:val="|"/>
                          <m:ctrlPr>
                            <a:rPr lang="en-US" altLang="zh-CN" sz="2800" i="1" smtClean="0">
                              <a:solidFill>
                                <a:srgbClr val="0000FF"/>
                              </a:solidFill>
                              <a:latin typeface="Cambria Math" panose="02040503050406030204" pitchFamily="18" charset="0"/>
                            </a:rPr>
                          </m:ctrlPr>
                        </m:dPr>
                        <m:e>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𝑎</m:t>
                                  </m:r>
                                </m:e>
                              </m:acc>
                            </m:e>
                            <m:sub>
                              <m:r>
                                <a:rPr lang="zh-CN" altLang="en-US" sz="2800" i="1">
                                  <a:solidFill>
                                    <a:srgbClr val="0000FF"/>
                                  </a:solidFill>
                                  <a:latin typeface="Cambria Math" panose="02040503050406030204" pitchFamily="18" charset="0"/>
                                </a:rPr>
                                <m:t>𝜏</m:t>
                              </m:r>
                            </m:sub>
                          </m:sSub>
                        </m:e>
                      </m:d>
                      <m:r>
                        <a:rPr lang="en-US" altLang="zh-CN" sz="2800" smtClean="0">
                          <a:solidFill>
                            <a:srgbClr val="0000FF"/>
                          </a:solidFill>
                          <a:latin typeface="Cambria Math" panose="02040503050406030204" pitchFamily="18" charset="0"/>
                        </a:rPr>
                        <m:t>=</m:t>
                      </m:r>
                      <m:func>
                        <m:funcPr>
                          <m:ctrlPr>
                            <a:rPr lang="en-US" altLang="zh-CN" sz="2800" i="1">
                              <a:solidFill>
                                <a:srgbClr val="0000FF"/>
                              </a:solidFill>
                              <a:latin typeface="Cambria Math" panose="02040503050406030204" pitchFamily="18" charset="0"/>
                            </a:rPr>
                          </m:ctrlPr>
                        </m:funcPr>
                        <m:fName>
                          <m:limLow>
                            <m:limLowPr>
                              <m:ctrlPr>
                                <a:rPr lang="en-US" altLang="zh-CN" sz="2800" i="1">
                                  <a:solidFill>
                                    <a:srgbClr val="0000FF"/>
                                  </a:solidFill>
                                  <a:latin typeface="Cambria Math" panose="02040503050406030204" pitchFamily="18" charset="0"/>
                                </a:rPr>
                              </m:ctrlPr>
                            </m:limLowPr>
                            <m:e>
                              <m:r>
                                <m:rPr>
                                  <m:sty m:val="p"/>
                                </m:rPr>
                                <a:rPr lang="en-US" altLang="zh-CN" sz="2800">
                                  <a:solidFill>
                                    <a:srgbClr val="0000FF"/>
                                  </a:solidFill>
                                  <a:latin typeface="Cambria Math" panose="02040503050406030204" pitchFamily="18" charset="0"/>
                                </a:rPr>
                                <m:t>lim</m:t>
                              </m:r>
                            </m:e>
                            <m:lim>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𝑡</m:t>
                              </m:r>
                              <m:r>
                                <a:rPr lang="en-US" altLang="zh-CN" sz="2800" i="1">
                                  <a:solidFill>
                                    <a:srgbClr val="0000FF"/>
                                  </a:solidFill>
                                  <a:latin typeface="Cambria Math" panose="02040503050406030204" pitchFamily="18" charset="0"/>
                                  <a:ea typeface="Cambria Math" panose="02040503050406030204" pitchFamily="18" charset="0"/>
                                </a:rPr>
                                <m:t>→0</m:t>
                              </m:r>
                            </m:lim>
                          </m:limLow>
                        </m:fName>
                        <m:e>
                          <m:f>
                            <m:fPr>
                              <m:ctrlPr>
                                <a:rPr lang="en-US" altLang="zh-CN" sz="2800" i="1">
                                  <a:solidFill>
                                    <a:srgbClr val="0000FF"/>
                                  </a:solidFill>
                                  <a:latin typeface="Cambria Math" panose="02040503050406030204" pitchFamily="18" charset="0"/>
                                </a:rPr>
                              </m:ctrlPr>
                            </m:fPr>
                            <m:num>
                              <m:d>
                                <m:dPr>
                                  <m:begChr m:val="|"/>
                                  <m:endChr m:val="|"/>
                                  <m:ctrlPr>
                                    <a:rPr lang="en-US" altLang="zh-CN" sz="2800" i="1" smtClean="0">
                                      <a:solidFill>
                                        <a:srgbClr val="0000FF"/>
                                      </a:solidFill>
                                      <a:latin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𝑣</m:t>
                                          </m:r>
                                        </m:e>
                                      </m:acc>
                                    </m:e>
                                    <m:sub>
                                      <m:r>
                                        <a:rPr lang="en-US" altLang="zh-CN" sz="2800" i="1">
                                          <a:solidFill>
                                            <a:srgbClr val="0000FF"/>
                                          </a:solidFill>
                                          <a:latin typeface="Cambria Math" panose="02040503050406030204" pitchFamily="18" charset="0"/>
                                        </a:rPr>
                                        <m:t>2</m:t>
                                      </m:r>
                                    </m:sub>
                                  </m:sSub>
                                </m:e>
                              </m:d>
                            </m:num>
                            <m:den>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𝑡</m:t>
                              </m:r>
                            </m:den>
                          </m:f>
                        </m:e>
                      </m:func>
                    </m:oMath>
                  </m:oMathPara>
                </a14:m>
                <a:endParaRPr lang="zh-CN" altLang="en-US" sz="2800" dirty="0">
                  <a:solidFill>
                    <a:srgbClr val="0000FF"/>
                  </a:solidFill>
                  <a:latin typeface="+mj-ea"/>
                  <a:ea typeface="+mj-ea"/>
                </a:endParaRPr>
              </a:p>
            </p:txBody>
          </p:sp>
        </mc:Choice>
        <mc:Fallback xmlns="">
          <p:sp>
            <p:nvSpPr>
              <p:cNvPr id="65" name="矩形 64"/>
              <p:cNvSpPr>
                <a:spLocks noRot="1" noChangeAspect="1" noMove="1" noResize="1" noEditPoints="1" noAdjustHandles="1" noChangeArrowheads="1" noChangeShapeType="1" noTextEdit="1"/>
              </p:cNvSpPr>
              <p:nvPr/>
            </p:nvSpPr>
            <p:spPr>
              <a:xfrm>
                <a:off x="1717676" y="2031943"/>
                <a:ext cx="3705117" cy="94243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p:cNvSpPr/>
              <p:nvPr/>
            </p:nvSpPr>
            <p:spPr>
              <a:xfrm>
                <a:off x="5298470" y="2052269"/>
                <a:ext cx="1786899" cy="901785"/>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smtClean="0">
                          <a:solidFill>
                            <a:srgbClr val="0000FF"/>
                          </a:solidFill>
                          <a:latin typeface="Cambria Math" panose="02040503050406030204" pitchFamily="18" charset="0"/>
                        </a:rPr>
                        <m:t>=</m:t>
                      </m:r>
                      <m:func>
                        <m:funcPr>
                          <m:ctrlPr>
                            <a:rPr lang="en-US" altLang="zh-CN" sz="2800" i="1">
                              <a:solidFill>
                                <a:srgbClr val="0000FF"/>
                              </a:solidFill>
                              <a:latin typeface="Cambria Math" panose="02040503050406030204" pitchFamily="18" charset="0"/>
                            </a:rPr>
                          </m:ctrlPr>
                        </m:funcPr>
                        <m:fName>
                          <m:limLow>
                            <m:limLowPr>
                              <m:ctrlPr>
                                <a:rPr lang="en-US" altLang="zh-CN" sz="2800" i="1">
                                  <a:solidFill>
                                    <a:srgbClr val="0000FF"/>
                                  </a:solidFill>
                                  <a:latin typeface="Cambria Math" panose="02040503050406030204" pitchFamily="18" charset="0"/>
                                </a:rPr>
                              </m:ctrlPr>
                            </m:limLowPr>
                            <m:e>
                              <m:r>
                                <m:rPr>
                                  <m:sty m:val="p"/>
                                </m:rPr>
                                <a:rPr lang="en-US" altLang="zh-CN" sz="2800">
                                  <a:solidFill>
                                    <a:srgbClr val="0000FF"/>
                                  </a:solidFill>
                                  <a:latin typeface="Cambria Math" panose="02040503050406030204" pitchFamily="18" charset="0"/>
                                </a:rPr>
                                <m:t>lim</m:t>
                              </m:r>
                            </m:e>
                            <m:lim>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𝑡</m:t>
                              </m:r>
                              <m:r>
                                <a:rPr lang="en-US" altLang="zh-CN" sz="2800" i="1">
                                  <a:solidFill>
                                    <a:srgbClr val="0000FF"/>
                                  </a:solidFill>
                                  <a:latin typeface="Cambria Math" panose="02040503050406030204" pitchFamily="18" charset="0"/>
                                  <a:ea typeface="Cambria Math" panose="02040503050406030204" pitchFamily="18" charset="0"/>
                                </a:rPr>
                                <m:t>→0</m:t>
                              </m:r>
                            </m:lim>
                          </m:limLow>
                        </m:fName>
                        <m:e>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𝑣</m:t>
                              </m:r>
                            </m:num>
                            <m:den>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𝑡</m:t>
                              </m:r>
                            </m:den>
                          </m:f>
                        </m:e>
                      </m:func>
                    </m:oMath>
                  </m:oMathPara>
                </a14:m>
                <a:endParaRPr lang="zh-CN" altLang="en-US" sz="2800" dirty="0">
                  <a:solidFill>
                    <a:srgbClr val="0000FF"/>
                  </a:solidFill>
                  <a:latin typeface="+mj-ea"/>
                  <a:ea typeface="+mj-ea"/>
                </a:endParaRPr>
              </a:p>
            </p:txBody>
          </p:sp>
        </mc:Choice>
        <mc:Fallback xmlns="">
          <p:sp>
            <p:nvSpPr>
              <p:cNvPr id="66" name="矩形 65"/>
              <p:cNvSpPr>
                <a:spLocks noRot="1" noChangeAspect="1" noMove="1" noResize="1" noEditPoints="1" noAdjustHandles="1" noChangeArrowheads="1" noChangeShapeType="1" noTextEdit="1"/>
              </p:cNvSpPr>
              <p:nvPr/>
            </p:nvSpPr>
            <p:spPr>
              <a:xfrm>
                <a:off x="5298470" y="2052269"/>
                <a:ext cx="1786899" cy="901785"/>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p:cNvSpPr/>
              <p:nvPr/>
            </p:nvSpPr>
            <p:spPr>
              <a:xfrm>
                <a:off x="6896977" y="2047973"/>
                <a:ext cx="1072409" cy="91037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𝑑</m:t>
                          </m:r>
                          <m:r>
                            <a:rPr lang="en-US" altLang="zh-CN" sz="2800" i="1">
                              <a:solidFill>
                                <a:srgbClr val="0000FF"/>
                              </a:solidFill>
                              <a:latin typeface="Cambria Math" panose="02040503050406030204" pitchFamily="18" charset="0"/>
                              <a:ea typeface="Cambria Math" panose="02040503050406030204" pitchFamily="18" charset="0"/>
                            </a:rPr>
                            <m:t>𝑣</m:t>
                          </m:r>
                        </m:num>
                        <m:den>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rPr>
                            <m:t>𝑡</m:t>
                          </m:r>
                        </m:den>
                      </m:f>
                    </m:oMath>
                  </m:oMathPara>
                </a14:m>
                <a:endParaRPr lang="zh-CN" altLang="en-US" sz="2800" dirty="0">
                  <a:solidFill>
                    <a:srgbClr val="0000FF"/>
                  </a:solidFill>
                  <a:latin typeface="+mj-ea"/>
                  <a:ea typeface="+mj-ea"/>
                </a:endParaRPr>
              </a:p>
            </p:txBody>
          </p:sp>
        </mc:Choice>
        <mc:Fallback xmlns="">
          <p:sp>
            <p:nvSpPr>
              <p:cNvPr id="67" name="矩形 66"/>
              <p:cNvSpPr>
                <a:spLocks noRot="1" noChangeAspect="1" noMove="1" noResize="1" noEditPoints="1" noAdjustHandles="1" noChangeArrowheads="1" noChangeShapeType="1" noTextEdit="1"/>
              </p:cNvSpPr>
              <p:nvPr/>
            </p:nvSpPr>
            <p:spPr>
              <a:xfrm>
                <a:off x="6896977" y="2047973"/>
                <a:ext cx="1072409" cy="91037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2812171" y="3035839"/>
                <a:ext cx="2507097" cy="94243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𝑑</m:t>
                          </m:r>
                          <m:r>
                            <a:rPr lang="en-US" altLang="zh-CN" sz="2800" i="1">
                              <a:solidFill>
                                <a:srgbClr val="0000FF"/>
                              </a:solidFill>
                              <a:latin typeface="Cambria Math" panose="02040503050406030204" pitchFamily="18" charset="0"/>
                              <a:ea typeface="Cambria Math" panose="02040503050406030204" pitchFamily="18" charset="0"/>
                            </a:rPr>
                            <m:t>𝑣</m:t>
                          </m:r>
                        </m:num>
                        <m:den>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rPr>
                            <m:t>𝑡</m:t>
                          </m:r>
                        </m:den>
                      </m:f>
                      <m:acc>
                        <m:accPr>
                          <m:chr m:val="⃑"/>
                          <m:ctrlPr>
                            <a:rPr lang="en-US" altLang="zh-CN" sz="2800" i="1">
                              <a:solidFill>
                                <a:srgbClr val="0000FF"/>
                              </a:solidFill>
                              <a:latin typeface="Cambria Math" panose="02040503050406030204" pitchFamily="18" charset="0"/>
                            </a:rPr>
                          </m:ctrlPr>
                        </m:accPr>
                        <m:e>
                          <m:r>
                            <a:rPr lang="zh-CN" altLang="en-US" sz="2800" i="1">
                              <a:solidFill>
                                <a:srgbClr val="0000FF"/>
                              </a:solidFill>
                              <a:latin typeface="Cambria Math" panose="02040503050406030204" pitchFamily="18" charset="0"/>
                            </a:rPr>
                            <m:t>𝜏</m:t>
                          </m:r>
                        </m:e>
                      </m:acc>
                      <m:r>
                        <a:rPr lang="zh-CN" altLang="en-US" sz="2800" i="1"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𝑑</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𝑣</m:t>
                              </m:r>
                            </m:e>
                          </m:acc>
                        </m:num>
                        <m:den>
                          <m:r>
                            <a:rPr lang="en-US" altLang="zh-CN" sz="2800" i="1">
                              <a:solidFill>
                                <a:srgbClr val="0000FF"/>
                              </a:solidFill>
                              <a:latin typeface="Cambria Math" panose="02040503050406030204" pitchFamily="18" charset="0"/>
                            </a:rPr>
                            <m:t>𝑑𝑡</m:t>
                          </m:r>
                        </m:den>
                      </m:f>
                      <m:r>
                        <a:rPr lang="en-US" altLang="zh-CN" sz="2800" b="0" i="1" smtClean="0">
                          <a:solidFill>
                            <a:srgbClr val="0000FF"/>
                          </a:solidFill>
                          <a:latin typeface="Cambria Math" panose="02040503050406030204" pitchFamily="18" charset="0"/>
                        </a:rPr>
                        <m:t>=</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𝑎</m:t>
                          </m:r>
                        </m:e>
                      </m:acc>
                    </m:oMath>
                  </m:oMathPara>
                </a14:m>
                <a:endParaRPr lang="zh-CN" altLang="en-US" sz="2800" dirty="0">
                  <a:solidFill>
                    <a:srgbClr val="0000FF"/>
                  </a:solidFill>
                  <a:latin typeface="+mj-ea"/>
                  <a:ea typeface="+mj-ea"/>
                </a:endParaRPr>
              </a:p>
            </p:txBody>
          </p:sp>
        </mc:Choice>
        <mc:Fallback xmlns="">
          <p:sp>
            <p:nvSpPr>
              <p:cNvPr id="68" name="矩形 67"/>
              <p:cNvSpPr>
                <a:spLocks noRot="1" noChangeAspect="1" noMove="1" noResize="1" noEditPoints="1" noAdjustHandles="1" noChangeArrowheads="1" noChangeShapeType="1" noTextEdit="1"/>
              </p:cNvSpPr>
              <p:nvPr/>
            </p:nvSpPr>
            <p:spPr>
              <a:xfrm>
                <a:off x="2812171" y="3035839"/>
                <a:ext cx="2507097" cy="94243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p:cNvSpPr/>
              <p:nvPr/>
            </p:nvSpPr>
            <p:spPr>
              <a:xfrm>
                <a:off x="2812171" y="4225379"/>
                <a:ext cx="2523448"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𝑎</m:t>
                          </m:r>
                        </m:e>
                      </m:acc>
                      <m:r>
                        <a:rPr lang="en-US" altLang="zh-CN" sz="2800" b="0" i="1" smtClean="0">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𝑎</m:t>
                          </m:r>
                        </m:e>
                        <m:sub>
                          <m:r>
                            <a:rPr lang="zh-CN" altLang="en-US" sz="2800" i="1">
                              <a:solidFill>
                                <a:srgbClr val="FF0000"/>
                              </a:solidFill>
                              <a:latin typeface="Cambria Math" panose="02040503050406030204" pitchFamily="18" charset="0"/>
                            </a:rPr>
                            <m:t>𝜏</m:t>
                          </m:r>
                        </m:sub>
                      </m:sSub>
                      <m:acc>
                        <m:accPr>
                          <m:chr m:val="⃑"/>
                          <m:ctrlPr>
                            <a:rPr lang="en-US" altLang="zh-CN" sz="2800" i="1">
                              <a:solidFill>
                                <a:srgbClr val="FF0000"/>
                              </a:solidFill>
                              <a:latin typeface="Cambria Math" panose="02040503050406030204" pitchFamily="18" charset="0"/>
                            </a:rPr>
                          </m:ctrlPr>
                        </m:accPr>
                        <m:e>
                          <m:r>
                            <a:rPr lang="zh-CN" altLang="en-US" sz="2800" i="1">
                              <a:solidFill>
                                <a:srgbClr val="FF0000"/>
                              </a:solidFill>
                              <a:latin typeface="Cambria Math" panose="02040503050406030204" pitchFamily="18" charset="0"/>
                            </a:rPr>
                            <m:t>𝜏</m:t>
                          </m:r>
                        </m:e>
                      </m:acc>
                      <m:r>
                        <a:rPr lang="en-US" altLang="zh-CN" sz="2800" b="0" i="1" smtClean="0">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𝑎</m:t>
                          </m:r>
                        </m:e>
                        <m:sub>
                          <m:r>
                            <a:rPr lang="en-US" altLang="zh-CN" sz="2800" i="1">
                              <a:solidFill>
                                <a:srgbClr val="FF0000"/>
                              </a:solidFill>
                              <a:latin typeface="Cambria Math" panose="02040503050406030204" pitchFamily="18" charset="0"/>
                            </a:rPr>
                            <m:t>𝑛</m:t>
                          </m:r>
                        </m:sub>
                      </m:sSub>
                      <m:acc>
                        <m:accPr>
                          <m:chr m:val="⃑"/>
                          <m:ctrlPr>
                            <a:rPr lang="en-US" altLang="zh-CN" sz="2800" i="1">
                              <a:solidFill>
                                <a:srgbClr val="FF0000"/>
                              </a:solidFill>
                              <a:latin typeface="Cambria Math" panose="02040503050406030204" pitchFamily="18" charset="0"/>
                            </a:rPr>
                          </m:ctrlPr>
                        </m:accPr>
                        <m:e>
                          <m:r>
                            <a:rPr lang="en-US" altLang="zh-CN" sz="2800" i="1">
                              <a:solidFill>
                                <a:srgbClr val="FF0000"/>
                              </a:solidFill>
                              <a:latin typeface="Cambria Math" panose="02040503050406030204" pitchFamily="18" charset="0"/>
                            </a:rPr>
                            <m:t>𝑛</m:t>
                          </m:r>
                        </m:e>
                      </m:acc>
                    </m:oMath>
                  </m:oMathPara>
                </a14:m>
                <a:endParaRPr lang="zh-CN" altLang="en-US" sz="2800" dirty="0">
                  <a:solidFill>
                    <a:srgbClr val="FF0000"/>
                  </a:solidFill>
                  <a:latin typeface="+mj-ea"/>
                  <a:ea typeface="+mj-ea"/>
                </a:endParaRPr>
              </a:p>
            </p:txBody>
          </p:sp>
        </mc:Choice>
        <mc:Fallback xmlns="">
          <p:sp>
            <p:nvSpPr>
              <p:cNvPr id="69" name="矩形 68"/>
              <p:cNvSpPr>
                <a:spLocks noRot="1" noChangeAspect="1" noMove="1" noResize="1" noEditPoints="1" noAdjustHandles="1" noChangeArrowheads="1" noChangeShapeType="1" noTextEdit="1"/>
              </p:cNvSpPr>
              <p:nvPr/>
            </p:nvSpPr>
            <p:spPr>
              <a:xfrm>
                <a:off x="2812171" y="4225379"/>
                <a:ext cx="2523448"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p:cNvSpPr/>
              <p:nvPr/>
            </p:nvSpPr>
            <p:spPr>
              <a:xfrm>
                <a:off x="2812171" y="4748599"/>
                <a:ext cx="1526123" cy="91037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𝑎</m:t>
                          </m:r>
                        </m:e>
                        <m:sub>
                          <m:r>
                            <a:rPr lang="zh-CN" altLang="en-US" sz="2800" i="1">
                              <a:solidFill>
                                <a:srgbClr val="FF0000"/>
                              </a:solidFill>
                              <a:latin typeface="Cambria Math" panose="02040503050406030204" pitchFamily="18" charset="0"/>
                            </a:rPr>
                            <m:t>𝜏</m:t>
                          </m:r>
                        </m:sub>
                      </m:sSub>
                      <m:r>
                        <a:rPr lang="en-US" altLang="zh-CN" sz="2800" smtClean="0">
                          <a:solidFill>
                            <a:srgbClr val="FF0000"/>
                          </a:solidFill>
                          <a:latin typeface="Cambria Math" panose="02040503050406030204" pitchFamily="18" charset="0"/>
                        </a:rPr>
                        <m:t>=</m:t>
                      </m:r>
                      <m:f>
                        <m:fPr>
                          <m:ctrlPr>
                            <a:rPr lang="en-US" altLang="zh-CN" sz="2800" i="1">
                              <a:solidFill>
                                <a:srgbClr val="FF0000"/>
                              </a:solidFill>
                              <a:latin typeface="Cambria Math" panose="02040503050406030204" pitchFamily="18" charset="0"/>
                            </a:rPr>
                          </m:ctrlPr>
                        </m:fPr>
                        <m:num>
                          <m:r>
                            <a:rPr lang="en-US" altLang="zh-CN" sz="2800" b="0" i="1" smtClean="0">
                              <a:solidFill>
                                <a:srgbClr val="FF0000"/>
                              </a:solidFill>
                              <a:latin typeface="Cambria Math" panose="02040503050406030204" pitchFamily="18" charset="0"/>
                            </a:rPr>
                            <m:t>𝑑</m:t>
                          </m:r>
                          <m:r>
                            <a:rPr lang="en-US" altLang="zh-CN" sz="2800" i="1">
                              <a:solidFill>
                                <a:srgbClr val="FF0000"/>
                              </a:solidFill>
                              <a:latin typeface="Cambria Math" panose="02040503050406030204" pitchFamily="18" charset="0"/>
                              <a:ea typeface="Cambria Math" panose="02040503050406030204" pitchFamily="18" charset="0"/>
                            </a:rPr>
                            <m:t>𝑣</m:t>
                          </m:r>
                        </m:num>
                        <m:den>
                          <m:r>
                            <a:rPr lang="en-US" altLang="zh-CN" sz="2800" b="0" i="1" smtClean="0">
                              <a:solidFill>
                                <a:srgbClr val="FF0000"/>
                              </a:solidFill>
                              <a:latin typeface="Cambria Math" panose="02040503050406030204" pitchFamily="18" charset="0"/>
                              <a:ea typeface="Cambria Math" panose="02040503050406030204" pitchFamily="18" charset="0"/>
                            </a:rPr>
                            <m:t>𝑑</m:t>
                          </m:r>
                          <m:r>
                            <a:rPr lang="en-US" altLang="zh-CN" sz="2800" i="1">
                              <a:solidFill>
                                <a:srgbClr val="FF0000"/>
                              </a:solidFill>
                              <a:latin typeface="Cambria Math" panose="02040503050406030204" pitchFamily="18" charset="0"/>
                            </a:rPr>
                            <m:t>𝑡</m:t>
                          </m:r>
                        </m:den>
                      </m:f>
                    </m:oMath>
                  </m:oMathPara>
                </a14:m>
                <a:endParaRPr lang="zh-CN" altLang="en-US" sz="2800" dirty="0">
                  <a:solidFill>
                    <a:srgbClr val="FF0000"/>
                  </a:solidFill>
                  <a:latin typeface="+mj-ea"/>
                  <a:ea typeface="+mj-ea"/>
                </a:endParaRPr>
              </a:p>
            </p:txBody>
          </p:sp>
        </mc:Choice>
        <mc:Fallback xmlns="">
          <p:sp>
            <p:nvSpPr>
              <p:cNvPr id="70" name="矩形 69"/>
              <p:cNvSpPr>
                <a:spLocks noRot="1" noChangeAspect="1" noMove="1" noResize="1" noEditPoints="1" noAdjustHandles="1" noChangeArrowheads="1" noChangeShapeType="1" noTextEdit="1"/>
              </p:cNvSpPr>
              <p:nvPr/>
            </p:nvSpPr>
            <p:spPr>
              <a:xfrm>
                <a:off x="2812171" y="4748599"/>
                <a:ext cx="1526123" cy="910377"/>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矩形 70"/>
              <p:cNvSpPr/>
              <p:nvPr/>
            </p:nvSpPr>
            <p:spPr>
              <a:xfrm>
                <a:off x="4618325" y="4737520"/>
                <a:ext cx="1531124" cy="102983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𝑎</m:t>
                          </m:r>
                        </m:e>
                        <m:sub>
                          <m:r>
                            <a:rPr lang="en-US" altLang="zh-CN" sz="2800" i="1">
                              <a:solidFill>
                                <a:srgbClr val="FF0000"/>
                              </a:solidFill>
                              <a:latin typeface="Cambria Math" panose="02040503050406030204" pitchFamily="18" charset="0"/>
                            </a:rPr>
                            <m:t>𝑛</m:t>
                          </m:r>
                        </m:sub>
                      </m:sSub>
                      <m:r>
                        <a:rPr lang="en-US" altLang="zh-CN" sz="2800" b="0" i="1" smtClean="0">
                          <a:solidFill>
                            <a:srgbClr val="FF0000"/>
                          </a:solidFill>
                          <a:latin typeface="Cambria Math" panose="02040503050406030204" pitchFamily="18" charset="0"/>
                        </a:rPr>
                        <m:t>=</m:t>
                      </m:r>
                      <m:f>
                        <m:fPr>
                          <m:ctrlPr>
                            <a:rPr lang="en-US" altLang="zh-CN" sz="2800" i="1">
                              <a:solidFill>
                                <a:srgbClr val="FF0000"/>
                              </a:solidFill>
                              <a:latin typeface="Cambria Math" panose="02040503050406030204" pitchFamily="18" charset="0"/>
                            </a:rPr>
                          </m:ctrlPr>
                        </m:fPr>
                        <m:num>
                          <m:sSup>
                            <m:sSupPr>
                              <m:ctrlPr>
                                <a:rPr lang="en-US" altLang="zh-CN" sz="2800" i="1">
                                  <a:solidFill>
                                    <a:srgbClr val="FF0000"/>
                                  </a:solidFill>
                                  <a:latin typeface="Cambria Math" panose="02040503050406030204" pitchFamily="18" charset="0"/>
                                </a:rPr>
                              </m:ctrlPr>
                            </m:sSupPr>
                            <m:e>
                              <m:r>
                                <a:rPr lang="en-US" altLang="zh-CN" sz="2800" i="1">
                                  <a:solidFill>
                                    <a:srgbClr val="FF0000"/>
                                  </a:solidFill>
                                  <a:latin typeface="Cambria Math" panose="02040503050406030204" pitchFamily="18" charset="0"/>
                                </a:rPr>
                                <m:t>𝑣</m:t>
                              </m:r>
                            </m:e>
                            <m:sup>
                              <m:r>
                                <a:rPr lang="en-US" altLang="zh-CN" sz="2800" i="1">
                                  <a:solidFill>
                                    <a:srgbClr val="FF0000"/>
                                  </a:solidFill>
                                  <a:latin typeface="Cambria Math" panose="02040503050406030204" pitchFamily="18" charset="0"/>
                                </a:rPr>
                                <m:t>2</m:t>
                              </m:r>
                            </m:sup>
                          </m:sSup>
                        </m:num>
                        <m:den>
                          <m:r>
                            <a:rPr lang="zh-CN" altLang="en-US" sz="2800" i="1">
                              <a:solidFill>
                                <a:srgbClr val="FF0000"/>
                              </a:solidFill>
                              <a:latin typeface="Cambria Math" panose="02040503050406030204" pitchFamily="18" charset="0"/>
                            </a:rPr>
                            <m:t>𝜌</m:t>
                          </m:r>
                        </m:den>
                      </m:f>
                    </m:oMath>
                  </m:oMathPara>
                </a14:m>
                <a:endParaRPr lang="zh-CN" altLang="en-US" sz="2800" dirty="0">
                  <a:solidFill>
                    <a:srgbClr val="FF0000"/>
                  </a:solidFill>
                  <a:latin typeface="+mj-ea"/>
                  <a:ea typeface="+mj-ea"/>
                </a:endParaRPr>
              </a:p>
            </p:txBody>
          </p:sp>
        </mc:Choice>
        <mc:Fallback xmlns="">
          <p:sp>
            <p:nvSpPr>
              <p:cNvPr id="71" name="矩形 70"/>
              <p:cNvSpPr>
                <a:spLocks noRot="1" noChangeAspect="1" noMove="1" noResize="1" noEditPoints="1" noAdjustHandles="1" noChangeArrowheads="1" noChangeShapeType="1" noTextEdit="1"/>
              </p:cNvSpPr>
              <p:nvPr/>
            </p:nvSpPr>
            <p:spPr>
              <a:xfrm>
                <a:off x="4618325" y="4737520"/>
                <a:ext cx="1531124" cy="1029834"/>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p:cNvSpPr/>
              <p:nvPr/>
            </p:nvSpPr>
            <p:spPr>
              <a:xfrm>
                <a:off x="2791392" y="5695277"/>
                <a:ext cx="2413546" cy="9691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r>
                        <a:rPr lang="en-US" altLang="zh-CN" sz="2800" b="0" i="1" smtClean="0">
                          <a:solidFill>
                            <a:srgbClr val="0000FF"/>
                          </a:solidFill>
                          <a:latin typeface="Cambria Math" panose="02040503050406030204" pitchFamily="18" charset="0"/>
                          <a:ea typeface="+mn-ea"/>
                        </a:rPr>
                        <m:t>=</m:t>
                      </m:r>
                      <m:rad>
                        <m:radPr>
                          <m:degHide m:val="on"/>
                          <m:ctrlPr>
                            <a:rPr lang="en-US" altLang="zh-CN" sz="2800" i="1" smtClean="0">
                              <a:solidFill>
                                <a:srgbClr val="0000FF"/>
                              </a:solidFill>
                              <a:latin typeface="Cambria Math" panose="02040503050406030204" pitchFamily="18" charset="0"/>
                              <a:ea typeface="+mn-ea"/>
                            </a:rPr>
                          </m:ctrlPr>
                        </m:radPr>
                        <m:deg/>
                        <m:e>
                          <m:sSubSup>
                            <m:sSubSupPr>
                              <m:ctrlPr>
                                <a:rPr lang="en-US" altLang="zh-CN" sz="2800" i="1">
                                  <a:solidFill>
                                    <a:srgbClr val="0000FF"/>
                                  </a:solidFill>
                                  <a:latin typeface="Cambria Math" panose="02040503050406030204" pitchFamily="18" charset="0"/>
                                </a:rPr>
                              </m:ctrlPr>
                            </m:sSubSupPr>
                            <m:e>
                              <m:r>
                                <a:rPr lang="en-US" altLang="zh-CN" sz="2800" i="1">
                                  <a:solidFill>
                                    <a:srgbClr val="0000FF"/>
                                  </a:solidFill>
                                  <a:latin typeface="Cambria Math" panose="02040503050406030204" pitchFamily="18" charset="0"/>
                                </a:rPr>
                                <m:t>𝑎</m:t>
                              </m:r>
                            </m:e>
                            <m:sub>
                              <m:r>
                                <a:rPr lang="zh-CN" altLang="en-US" sz="2800" i="1">
                                  <a:solidFill>
                                    <a:srgbClr val="0000FF"/>
                                  </a:solidFill>
                                  <a:latin typeface="Cambria Math" panose="02040503050406030204" pitchFamily="18" charset="0"/>
                                </a:rPr>
                                <m:t>𝜏</m:t>
                              </m:r>
                            </m:sub>
                            <m:sup>
                              <m:r>
                                <a:rPr lang="en-US" altLang="zh-CN" sz="2800" i="1">
                                  <a:solidFill>
                                    <a:srgbClr val="0000FF"/>
                                  </a:solidFill>
                                  <a:latin typeface="Cambria Math" panose="02040503050406030204" pitchFamily="18" charset="0"/>
                                </a:rPr>
                                <m:t>2</m:t>
                              </m:r>
                            </m:sup>
                          </m:sSubSup>
                          <m:r>
                            <a:rPr lang="en-US" altLang="zh-CN" sz="2800" b="0" i="1" smtClean="0">
                              <a:solidFill>
                                <a:srgbClr val="0000FF"/>
                              </a:solidFill>
                              <a:latin typeface="Cambria Math" panose="02040503050406030204" pitchFamily="18" charset="0"/>
                              <a:ea typeface="+mn-ea"/>
                            </a:rPr>
                            <m:t>+</m:t>
                          </m:r>
                          <m:sSubSup>
                            <m:sSubSupPr>
                              <m:ctrlPr>
                                <a:rPr lang="en-US" altLang="zh-CN" sz="2800" i="1">
                                  <a:solidFill>
                                    <a:srgbClr val="0000FF"/>
                                  </a:solidFill>
                                  <a:latin typeface="Cambria Math" panose="02040503050406030204" pitchFamily="18" charset="0"/>
                                </a:rPr>
                              </m:ctrlPr>
                            </m:sSubSupPr>
                            <m:e>
                              <m:r>
                                <a:rPr lang="en-US" altLang="zh-CN" sz="2800" i="1">
                                  <a:solidFill>
                                    <a:srgbClr val="0000FF"/>
                                  </a:solidFill>
                                  <a:latin typeface="Cambria Math" panose="02040503050406030204" pitchFamily="18" charset="0"/>
                                </a:rPr>
                                <m:t>𝑎</m:t>
                              </m:r>
                            </m:e>
                            <m:sub>
                              <m:r>
                                <a:rPr lang="en-US" altLang="zh-CN" sz="2800" i="1">
                                  <a:solidFill>
                                    <a:srgbClr val="0000FF"/>
                                  </a:solidFill>
                                  <a:latin typeface="Cambria Math" panose="02040503050406030204" pitchFamily="18" charset="0"/>
                                </a:rPr>
                                <m:t>𝑛</m:t>
                              </m:r>
                            </m:sub>
                            <m:sup>
                              <m:r>
                                <a:rPr lang="en-US" altLang="zh-CN" sz="2800" i="1">
                                  <a:solidFill>
                                    <a:srgbClr val="0000FF"/>
                                  </a:solidFill>
                                  <a:latin typeface="Cambria Math" panose="02040503050406030204" pitchFamily="18" charset="0"/>
                                </a:rPr>
                                <m:t>2</m:t>
                              </m:r>
                            </m:sup>
                          </m:sSubSup>
                        </m:e>
                      </m:rad>
                    </m:oMath>
                  </m:oMathPara>
                </a14:m>
                <a:endParaRPr lang="zh-CN" altLang="en-US" sz="2800" dirty="0">
                  <a:latin typeface="+mn-lt"/>
                  <a:ea typeface="+mn-ea"/>
                </a:endParaRPr>
              </a:p>
            </p:txBody>
          </p:sp>
        </mc:Choice>
        <mc:Fallback xmlns="">
          <p:sp>
            <p:nvSpPr>
              <p:cNvPr id="72" name="矩形 71"/>
              <p:cNvSpPr>
                <a:spLocks noRot="1" noChangeAspect="1" noMove="1" noResize="1" noEditPoints="1" noAdjustHandles="1" noChangeArrowheads="1" noChangeShapeType="1" noTextEdit="1"/>
              </p:cNvSpPr>
              <p:nvPr/>
            </p:nvSpPr>
            <p:spPr>
              <a:xfrm>
                <a:off x="2791392" y="5695277"/>
                <a:ext cx="2413546" cy="969176"/>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6396369" y="5808773"/>
                <a:ext cx="2268826" cy="903068"/>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m:rPr>
                          <m:sty m:val="p"/>
                        </m:rPr>
                        <a:rPr lang="el-GR" altLang="zh-CN" sz="2800" i="1" smtClean="0">
                          <a:solidFill>
                            <a:srgbClr val="0000FF"/>
                          </a:solidFill>
                          <a:latin typeface="Cambria Math" panose="02040503050406030204" pitchFamily="18" charset="0"/>
                          <a:ea typeface="Cambria Math" panose="02040503050406030204" pitchFamily="18" charset="0"/>
                        </a:rPr>
                        <m:t>α</m:t>
                      </m:r>
                      <m:r>
                        <a:rPr lang="en-US" altLang="zh-CN" sz="2800" smtClean="0">
                          <a:solidFill>
                            <a:srgbClr val="0000FF"/>
                          </a:solidFill>
                          <a:latin typeface="Cambria Math" panose="02040503050406030204" pitchFamily="18" charset="0"/>
                        </a:rPr>
                        <m:t>=</m:t>
                      </m:r>
                      <m:func>
                        <m:funcPr>
                          <m:ctrlPr>
                            <a:rPr lang="en-US" altLang="zh-CN" sz="2800" i="1" smtClean="0">
                              <a:solidFill>
                                <a:srgbClr val="0000FF"/>
                              </a:solidFill>
                              <a:latin typeface="Cambria Math" panose="02040503050406030204" pitchFamily="18" charset="0"/>
                            </a:rPr>
                          </m:ctrlPr>
                        </m:funcPr>
                        <m:fName>
                          <m:sSup>
                            <m:sSupPr>
                              <m:ctrlPr>
                                <a:rPr lang="en-US" altLang="zh-CN" sz="2800" i="1" smtClean="0">
                                  <a:solidFill>
                                    <a:srgbClr val="0000FF"/>
                                  </a:solidFill>
                                  <a:latin typeface="Cambria Math" panose="02040503050406030204" pitchFamily="18" charset="0"/>
                                </a:rPr>
                              </m:ctrlPr>
                            </m:sSupPr>
                            <m:e>
                              <m:r>
                                <m:rPr>
                                  <m:sty m:val="p"/>
                                </m:rPr>
                                <a:rPr lang="en-US" altLang="zh-CN" sz="2800" i="0" smtClean="0">
                                  <a:solidFill>
                                    <a:srgbClr val="0000FF"/>
                                  </a:solidFill>
                                  <a:latin typeface="Cambria Math" panose="02040503050406030204" pitchFamily="18" charset="0"/>
                                </a:rPr>
                                <m:t>tan</m:t>
                              </m:r>
                            </m:e>
                            <m:sup>
                              <m:r>
                                <a:rPr lang="en-US" altLang="zh-CN" sz="2800" i="1" smtClean="0">
                                  <a:solidFill>
                                    <a:srgbClr val="0000FF"/>
                                  </a:solidFill>
                                  <a:latin typeface="Cambria Math" panose="02040503050406030204" pitchFamily="18" charset="0"/>
                                </a:rPr>
                                <m:t>−1</m:t>
                              </m:r>
                            </m:sup>
                          </m:sSup>
                        </m:fName>
                        <m:e>
                          <m:f>
                            <m:fPr>
                              <m:ctrlPr>
                                <a:rPr lang="en-US" altLang="zh-CN" sz="2800" i="1">
                                  <a:solidFill>
                                    <a:srgbClr val="0000FF"/>
                                  </a:solidFill>
                                  <a:latin typeface="Cambria Math" panose="02040503050406030204" pitchFamily="18" charset="0"/>
                                </a:rPr>
                              </m:ctrlPr>
                            </m:fPr>
                            <m:num>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𝑎</m:t>
                                  </m:r>
                                </m:e>
                                <m:sub>
                                  <m:r>
                                    <a:rPr lang="en-US" altLang="zh-CN" sz="2800" i="1">
                                      <a:solidFill>
                                        <a:srgbClr val="0000FF"/>
                                      </a:solidFill>
                                      <a:latin typeface="Cambria Math" panose="02040503050406030204" pitchFamily="18" charset="0"/>
                                    </a:rPr>
                                    <m:t>𝑛</m:t>
                                  </m:r>
                                </m:sub>
                              </m:sSub>
                            </m:num>
                            <m:den>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𝑎</m:t>
                                  </m:r>
                                </m:e>
                                <m:sub>
                                  <m:r>
                                    <a:rPr lang="zh-CN" altLang="en-US" sz="2800" i="1">
                                      <a:solidFill>
                                        <a:srgbClr val="0000FF"/>
                                      </a:solidFill>
                                      <a:latin typeface="Cambria Math" panose="02040503050406030204" pitchFamily="18" charset="0"/>
                                    </a:rPr>
                                    <m:t>𝜏</m:t>
                                  </m:r>
                                </m:sub>
                              </m:sSub>
                            </m:den>
                          </m:f>
                        </m:e>
                      </m:func>
                    </m:oMath>
                  </m:oMathPara>
                </a14:m>
                <a:endParaRPr lang="zh-CN" altLang="en-US" sz="2800" dirty="0">
                  <a:solidFill>
                    <a:srgbClr val="0000FF"/>
                  </a:solidFill>
                  <a:latin typeface="+mj-ea"/>
                  <a:ea typeface="+mj-ea"/>
                </a:endParaRPr>
              </a:p>
            </p:txBody>
          </p:sp>
        </mc:Choice>
        <mc:Fallback xmlns="">
          <p:sp>
            <p:nvSpPr>
              <p:cNvPr id="73" name="矩形 72"/>
              <p:cNvSpPr>
                <a:spLocks noRot="1" noChangeAspect="1" noMove="1" noResize="1" noEditPoints="1" noAdjustHandles="1" noChangeArrowheads="1" noChangeShapeType="1" noTextEdit="1"/>
              </p:cNvSpPr>
              <p:nvPr/>
            </p:nvSpPr>
            <p:spPr>
              <a:xfrm>
                <a:off x="6396369" y="5808773"/>
                <a:ext cx="2268826" cy="903068"/>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p:cNvSpPr/>
              <p:nvPr/>
            </p:nvSpPr>
            <p:spPr>
              <a:xfrm>
                <a:off x="7860830" y="4726733"/>
                <a:ext cx="1531125" cy="95410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en-US" altLang="zh-CN" sz="2800" b="0" i="1" smtClean="0">
                              <a:solidFill>
                                <a:srgbClr val="FF0000"/>
                              </a:solidFill>
                              <a:latin typeface="Cambria Math" panose="02040503050406030204" pitchFamily="18" charset="0"/>
                            </a:rPr>
                            <m:t>𝑎</m:t>
                          </m:r>
                        </m:e>
                        <m:sub>
                          <m:r>
                            <a:rPr lang="en-US" altLang="zh-CN" sz="2800" i="1">
                              <a:solidFill>
                                <a:srgbClr val="FF0000"/>
                              </a:solidFill>
                              <a:latin typeface="Cambria Math" panose="02040503050406030204" pitchFamily="18" charset="0"/>
                            </a:rPr>
                            <m:t>𝑛</m:t>
                          </m:r>
                        </m:sub>
                      </m:sSub>
                      <m:r>
                        <a:rPr lang="en-US" altLang="zh-CN" sz="2800" b="0" i="1" smtClean="0">
                          <a:solidFill>
                            <a:srgbClr val="FF0000"/>
                          </a:solidFill>
                          <a:latin typeface="Cambria Math" panose="02040503050406030204" pitchFamily="18" charset="0"/>
                        </a:rPr>
                        <m:t>=</m:t>
                      </m:r>
                      <m:f>
                        <m:fPr>
                          <m:ctrlPr>
                            <a:rPr lang="en-US" altLang="zh-CN" sz="2800" i="1">
                              <a:solidFill>
                                <a:srgbClr val="FF0000"/>
                              </a:solidFill>
                              <a:latin typeface="Cambria Math" panose="02040503050406030204" pitchFamily="18" charset="0"/>
                            </a:rPr>
                          </m:ctrlPr>
                        </m:fPr>
                        <m:num>
                          <m:sSup>
                            <m:sSupPr>
                              <m:ctrlPr>
                                <a:rPr lang="en-US" altLang="zh-CN" sz="2800" i="1">
                                  <a:solidFill>
                                    <a:srgbClr val="FF0000"/>
                                  </a:solidFill>
                                  <a:latin typeface="Cambria Math" panose="02040503050406030204" pitchFamily="18" charset="0"/>
                                </a:rPr>
                              </m:ctrlPr>
                            </m:sSupPr>
                            <m:e>
                              <m:r>
                                <a:rPr lang="en-US" altLang="zh-CN" sz="2800" i="1">
                                  <a:solidFill>
                                    <a:srgbClr val="FF0000"/>
                                  </a:solidFill>
                                  <a:latin typeface="Cambria Math" panose="02040503050406030204" pitchFamily="18" charset="0"/>
                                </a:rPr>
                                <m:t>𝑣</m:t>
                              </m:r>
                            </m:e>
                            <m:sup>
                              <m:r>
                                <a:rPr lang="en-US" altLang="zh-CN" sz="2800" i="1">
                                  <a:solidFill>
                                    <a:srgbClr val="FF0000"/>
                                  </a:solidFill>
                                  <a:latin typeface="Cambria Math" panose="02040503050406030204" pitchFamily="18" charset="0"/>
                                </a:rPr>
                                <m:t>2</m:t>
                              </m:r>
                            </m:sup>
                          </m:sSup>
                        </m:num>
                        <m:den>
                          <m:r>
                            <a:rPr lang="en-US" altLang="zh-CN" sz="2800" b="0" i="1" smtClean="0">
                              <a:solidFill>
                                <a:srgbClr val="FF0000"/>
                              </a:solidFill>
                              <a:latin typeface="Cambria Math" panose="02040503050406030204" pitchFamily="18" charset="0"/>
                            </a:rPr>
                            <m:t>𝑅</m:t>
                          </m:r>
                        </m:den>
                      </m:f>
                    </m:oMath>
                  </m:oMathPara>
                </a14:m>
                <a:endParaRPr lang="zh-CN" altLang="en-US" sz="2800" dirty="0">
                  <a:solidFill>
                    <a:srgbClr val="FF0000"/>
                  </a:solidFill>
                  <a:latin typeface="+mj-ea"/>
                  <a:ea typeface="+mj-ea"/>
                </a:endParaRPr>
              </a:p>
            </p:txBody>
          </p:sp>
        </mc:Choice>
        <mc:Fallback xmlns="">
          <p:sp>
            <p:nvSpPr>
              <p:cNvPr id="74" name="矩形 73"/>
              <p:cNvSpPr>
                <a:spLocks noRot="1" noChangeAspect="1" noMove="1" noResize="1" noEditPoints="1" noAdjustHandles="1" noChangeArrowheads="1" noChangeShapeType="1" noTextEdit="1"/>
              </p:cNvSpPr>
              <p:nvPr/>
            </p:nvSpPr>
            <p:spPr>
              <a:xfrm>
                <a:off x="7860830" y="4726733"/>
                <a:ext cx="1531125" cy="954107"/>
              </a:xfrm>
              <a:prstGeom prst="rect">
                <a:avLst/>
              </a:prstGeom>
              <a:blipFill>
                <a:blip r:embed="rId23"/>
                <a:stretch>
                  <a:fillRect/>
                </a:stretch>
              </a:blipFill>
            </p:spPr>
            <p:txBody>
              <a:bodyPr/>
              <a:lstStyle/>
              <a:p>
                <a:r>
                  <a:rPr lang="zh-CN" altLang="en-US">
                    <a:noFill/>
                  </a:rPr>
                  <a:t> </a:t>
                </a:r>
              </a:p>
            </p:txBody>
          </p:sp>
        </mc:Fallback>
      </mc:AlternateContent>
      <p:sp>
        <p:nvSpPr>
          <p:cNvPr id="75" name="Text Box 51"/>
          <p:cNvSpPr txBox="1">
            <a:spLocks noChangeArrowheads="1"/>
          </p:cNvSpPr>
          <p:nvPr/>
        </p:nvSpPr>
        <p:spPr bwMode="auto">
          <a:xfrm>
            <a:off x="7047545" y="4227657"/>
            <a:ext cx="21778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圆周运动： </a:t>
            </a:r>
          </a:p>
        </p:txBody>
      </p:sp>
    </p:spTree>
    <p:extLst>
      <p:ext uri="{BB962C8B-B14F-4D97-AF65-F5344CB8AC3E}">
        <p14:creationId xmlns:p14="http://schemas.microsoft.com/office/powerpoint/2010/main" val="2073003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0929"/>
                                        </p:tgtEl>
                                        <p:attrNameLst>
                                          <p:attrName>style.visibility</p:attrName>
                                        </p:attrNameLst>
                                      </p:cBhvr>
                                      <p:to>
                                        <p:strVal val="visible"/>
                                      </p:to>
                                    </p:set>
                                    <p:animEffect transition="in" filter="wipe(left)">
                                      <p:cBhvr>
                                        <p:cTn id="7" dur="500"/>
                                        <p:tgtEl>
                                          <p:spTgt spid="809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wipe(left)">
                                      <p:cBhvr>
                                        <p:cTn id="12" dur="500"/>
                                        <p:tgtEl>
                                          <p:spTgt spid="6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wipe(left)">
                                      <p:cBhvr>
                                        <p:cTn id="17" dur="500"/>
                                        <p:tgtEl>
                                          <p:spTgt spid="6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wipe(left)">
                                      <p:cBhvr>
                                        <p:cTn id="22" dur="500"/>
                                        <p:tgtEl>
                                          <p:spTgt spid="6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0946"/>
                                        </p:tgtEl>
                                        <p:attrNameLst>
                                          <p:attrName>style.visibility</p:attrName>
                                        </p:attrNameLst>
                                      </p:cBhvr>
                                      <p:to>
                                        <p:strVal val="visible"/>
                                      </p:to>
                                    </p:set>
                                    <p:animEffect transition="in" filter="wipe(left)">
                                      <p:cBhvr>
                                        <p:cTn id="27" dur="500"/>
                                        <p:tgtEl>
                                          <p:spTgt spid="8094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wipe(left)">
                                      <p:cBhvr>
                                        <p:cTn id="32" dur="500"/>
                                        <p:tgtEl>
                                          <p:spTgt spid="6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0947"/>
                                        </p:tgtEl>
                                        <p:attrNameLst>
                                          <p:attrName>style.visibility</p:attrName>
                                        </p:attrNameLst>
                                      </p:cBhvr>
                                      <p:to>
                                        <p:strVal val="visible"/>
                                      </p:to>
                                    </p:set>
                                    <p:animEffect transition="in" filter="wipe(left)">
                                      <p:cBhvr>
                                        <p:cTn id="37" dur="500"/>
                                        <p:tgtEl>
                                          <p:spTgt spid="8094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9"/>
                                        </p:tgtEl>
                                        <p:attrNameLst>
                                          <p:attrName>style.visibility</p:attrName>
                                        </p:attrNameLst>
                                      </p:cBhvr>
                                      <p:to>
                                        <p:strVal val="visible"/>
                                      </p:to>
                                    </p:set>
                                    <p:animEffect transition="in" filter="wipe(left)">
                                      <p:cBhvr>
                                        <p:cTn id="42" dur="500"/>
                                        <p:tgtEl>
                                          <p:spTgt spid="6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wipe(left)">
                                      <p:cBhvr>
                                        <p:cTn id="47" dur="500"/>
                                        <p:tgtEl>
                                          <p:spTgt spid="7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wipe(left)">
                                      <p:cBhvr>
                                        <p:cTn id="52" dur="500"/>
                                        <p:tgtEl>
                                          <p:spTgt spid="7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80958"/>
                                        </p:tgtEl>
                                        <p:attrNameLst>
                                          <p:attrName>style.visibility</p:attrName>
                                        </p:attrNameLst>
                                      </p:cBhvr>
                                      <p:to>
                                        <p:strVal val="visible"/>
                                      </p:to>
                                    </p:set>
                                    <p:animEffect transition="in" filter="wipe(left)">
                                      <p:cBhvr>
                                        <p:cTn id="57" dur="500"/>
                                        <p:tgtEl>
                                          <p:spTgt spid="8095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wipe(left)">
                                      <p:cBhvr>
                                        <p:cTn id="62" dur="500"/>
                                        <p:tgtEl>
                                          <p:spTgt spid="7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80959"/>
                                        </p:tgtEl>
                                        <p:attrNameLst>
                                          <p:attrName>style.visibility</p:attrName>
                                        </p:attrNameLst>
                                      </p:cBhvr>
                                      <p:to>
                                        <p:strVal val="visible"/>
                                      </p:to>
                                    </p:set>
                                    <p:animEffect transition="in" filter="wipe(left)">
                                      <p:cBhvr>
                                        <p:cTn id="67" dur="500"/>
                                        <p:tgtEl>
                                          <p:spTgt spid="8095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73"/>
                                        </p:tgtEl>
                                        <p:attrNameLst>
                                          <p:attrName>style.visibility</p:attrName>
                                        </p:attrNameLst>
                                      </p:cBhvr>
                                      <p:to>
                                        <p:strVal val="visible"/>
                                      </p:to>
                                    </p:set>
                                    <p:animEffect transition="in" filter="wipe(left)">
                                      <p:cBhvr>
                                        <p:cTn id="72" dur="500"/>
                                        <p:tgtEl>
                                          <p:spTgt spid="7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75"/>
                                        </p:tgtEl>
                                        <p:attrNameLst>
                                          <p:attrName>style.visibility</p:attrName>
                                        </p:attrNameLst>
                                      </p:cBhvr>
                                      <p:to>
                                        <p:strVal val="visible"/>
                                      </p:to>
                                    </p:set>
                                    <p:animEffect transition="in" filter="wipe(left)">
                                      <p:cBhvr>
                                        <p:cTn id="77" dur="500"/>
                                        <p:tgtEl>
                                          <p:spTgt spid="75"/>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74"/>
                                        </p:tgtEl>
                                        <p:attrNameLst>
                                          <p:attrName>style.visibility</p:attrName>
                                        </p:attrNameLst>
                                      </p:cBhvr>
                                      <p:to>
                                        <p:strVal val="visible"/>
                                      </p:to>
                                    </p:set>
                                    <p:animEffect transition="in" filter="wipe(left)">
                                      <p:cBhvr>
                                        <p:cTn id="82"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29" grpId="0"/>
      <p:bldP spid="80946" grpId="0"/>
      <p:bldP spid="80947" grpId="0"/>
      <p:bldP spid="80958" grpId="0"/>
      <p:bldP spid="80959" grpId="0"/>
      <p:bldP spid="65" grpId="0"/>
      <p:bldP spid="66" grpId="0"/>
      <p:bldP spid="67" grpId="0"/>
      <p:bldP spid="68" grpId="0"/>
      <p:bldP spid="69" grpId="0"/>
      <p:bldP spid="70" grpId="0"/>
      <p:bldP spid="71" grpId="0"/>
      <p:bldP spid="72" grpId="0"/>
      <p:bldP spid="73" grpId="0"/>
      <p:bldP spid="74" grpId="0"/>
      <p:bldP spid="7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052"/>
          <p:cNvSpPr txBox="1">
            <a:spLocks noChangeArrowheads="1"/>
          </p:cNvSpPr>
          <p:nvPr/>
        </p:nvSpPr>
        <p:spPr bwMode="auto">
          <a:xfrm>
            <a:off x="1621194" y="1265536"/>
            <a:ext cx="9929399" cy="56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666750"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indent="0" algn="just" eaLnBrk="1" hangingPunct="1">
              <a:lnSpc>
                <a:spcPct val="110000"/>
              </a:lnSpc>
              <a:spcBef>
                <a:spcPct val="50000"/>
              </a:spcBef>
              <a:buClrTx/>
              <a:buSzTx/>
              <a:buFontTx/>
              <a:buNone/>
            </a:pPr>
            <a:r>
              <a:rPr lang="zh-CN" altLang="en-US" sz="2800" dirty="0">
                <a:solidFill>
                  <a:srgbClr val="0000FF"/>
                </a:solidFill>
                <a:latin typeface="+mn-lt"/>
                <a:ea typeface="+mn-ea"/>
              </a:rPr>
              <a:t>利用自然坐标，一切运动可以根据切向、法向加速度来分类：</a:t>
            </a:r>
          </a:p>
        </p:txBody>
      </p:sp>
      <p:sp>
        <p:nvSpPr>
          <p:cNvPr id="7" name="Text Box 1054"/>
          <p:cNvSpPr txBox="1">
            <a:spLocks noChangeArrowheads="1"/>
          </p:cNvSpPr>
          <p:nvPr/>
        </p:nvSpPr>
        <p:spPr bwMode="auto">
          <a:xfrm>
            <a:off x="6273890" y="2435712"/>
            <a:ext cx="2590800"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buClrTx/>
              <a:buSzTx/>
              <a:buFontTx/>
              <a:buNone/>
            </a:pPr>
            <a:r>
              <a:rPr lang="zh-CN" altLang="en-US" sz="2800" dirty="0">
                <a:solidFill>
                  <a:srgbClr val="0000FF"/>
                </a:solidFill>
                <a:latin typeface="+mn-lt"/>
                <a:ea typeface="+mn-ea"/>
              </a:rPr>
              <a:t>匀速直线运动</a:t>
            </a:r>
          </a:p>
        </p:txBody>
      </p:sp>
      <p:sp>
        <p:nvSpPr>
          <p:cNvPr id="8" name="AutoShape 1055"/>
          <p:cNvSpPr>
            <a:spLocks/>
          </p:cNvSpPr>
          <p:nvPr/>
        </p:nvSpPr>
        <p:spPr bwMode="auto">
          <a:xfrm>
            <a:off x="3019515" y="2639968"/>
            <a:ext cx="300038" cy="2379663"/>
          </a:xfrm>
          <a:prstGeom prst="leftBrace">
            <a:avLst>
              <a:gd name="adj1" fmla="val 54747"/>
              <a:gd name="adj2" fmla="val 50000"/>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0000FF"/>
              </a:solidFill>
              <a:latin typeface="+mn-lt"/>
              <a:ea typeface="+mn-ea"/>
            </a:endParaRPr>
          </a:p>
        </p:txBody>
      </p:sp>
      <p:sp>
        <p:nvSpPr>
          <p:cNvPr id="10" name="Text Box 1057"/>
          <p:cNvSpPr txBox="1">
            <a:spLocks noChangeArrowheads="1"/>
          </p:cNvSpPr>
          <p:nvPr/>
        </p:nvSpPr>
        <p:spPr bwMode="auto">
          <a:xfrm>
            <a:off x="6272303" y="3125039"/>
            <a:ext cx="2590800"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buClrTx/>
              <a:buSzTx/>
              <a:buFontTx/>
              <a:buNone/>
            </a:pPr>
            <a:r>
              <a:rPr lang="zh-CN" altLang="en-US" sz="2800">
                <a:solidFill>
                  <a:srgbClr val="0000FF"/>
                </a:solidFill>
                <a:latin typeface="+mn-lt"/>
                <a:ea typeface="+mn-ea"/>
              </a:rPr>
              <a:t>变速直线运动</a:t>
            </a:r>
          </a:p>
        </p:txBody>
      </p:sp>
      <p:sp>
        <p:nvSpPr>
          <p:cNvPr id="12" name="Text Box 1059"/>
          <p:cNvSpPr txBox="1">
            <a:spLocks noChangeArrowheads="1"/>
          </p:cNvSpPr>
          <p:nvPr/>
        </p:nvSpPr>
        <p:spPr bwMode="auto">
          <a:xfrm>
            <a:off x="6272303" y="3814366"/>
            <a:ext cx="2590800"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buClrTx/>
              <a:buSzTx/>
              <a:buFontTx/>
              <a:buNone/>
            </a:pPr>
            <a:r>
              <a:rPr lang="zh-CN" altLang="en-US" sz="2800">
                <a:solidFill>
                  <a:srgbClr val="0000FF"/>
                </a:solidFill>
                <a:latin typeface="+mn-lt"/>
                <a:ea typeface="+mn-ea"/>
              </a:rPr>
              <a:t>匀速曲线运动</a:t>
            </a:r>
          </a:p>
        </p:txBody>
      </p:sp>
      <p:sp>
        <p:nvSpPr>
          <p:cNvPr id="14" name="Text Box 1061"/>
          <p:cNvSpPr txBox="1">
            <a:spLocks noChangeArrowheads="1"/>
          </p:cNvSpPr>
          <p:nvPr/>
        </p:nvSpPr>
        <p:spPr bwMode="auto">
          <a:xfrm>
            <a:off x="6272303" y="4503693"/>
            <a:ext cx="2590800" cy="65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buClrTx/>
              <a:buSzTx/>
              <a:buFontTx/>
              <a:buNone/>
            </a:pPr>
            <a:r>
              <a:rPr lang="zh-CN" altLang="en-US" sz="2800">
                <a:solidFill>
                  <a:srgbClr val="0000FF"/>
                </a:solidFill>
                <a:latin typeface="+mn-lt"/>
                <a:ea typeface="+mn-ea"/>
              </a:rPr>
              <a:t>变速曲线运动</a:t>
            </a:r>
          </a:p>
        </p:txBody>
      </p:sp>
      <mc:AlternateContent xmlns:mc="http://schemas.openxmlformats.org/markup-compatibility/2006" xmlns:a14="http://schemas.microsoft.com/office/drawing/2010/main">
        <mc:Choice Requires="a14">
          <p:sp>
            <p:nvSpPr>
              <p:cNvPr id="15" name="矩形 14"/>
              <p:cNvSpPr/>
              <p:nvPr/>
            </p:nvSpPr>
            <p:spPr>
              <a:xfrm>
                <a:off x="4703949" y="2500333"/>
                <a:ext cx="1327222"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r>
                            <a:rPr lang="en-US" altLang="zh-CN" sz="2800" b="0" i="1">
                              <a:solidFill>
                                <a:srgbClr val="0000FF"/>
                              </a:solidFill>
                              <a:latin typeface="Cambria Math" panose="02040503050406030204" pitchFamily="18" charset="0"/>
                              <a:ea typeface="+mn-ea"/>
                            </a:rPr>
                            <m:t>𝑎</m:t>
                          </m:r>
                        </m:e>
                        <m:sub>
                          <m:r>
                            <a:rPr lang="zh-CN" altLang="en-US" sz="2800" b="0" i="1">
                              <a:solidFill>
                                <a:srgbClr val="0000FF"/>
                              </a:solidFill>
                              <a:latin typeface="Cambria Math" panose="02040503050406030204" pitchFamily="18" charset="0"/>
                              <a:ea typeface="+mn-ea"/>
                            </a:rPr>
                            <m:t>𝜏</m:t>
                          </m:r>
                        </m:sub>
                      </m:sSub>
                      <m:r>
                        <a:rPr lang="en-US" altLang="zh-CN" sz="2800" b="0" smtClean="0">
                          <a:solidFill>
                            <a:srgbClr val="0000FF"/>
                          </a:solidFill>
                          <a:latin typeface="Cambria Math" panose="02040503050406030204" pitchFamily="18" charset="0"/>
                          <a:ea typeface="+mn-ea"/>
                        </a:rPr>
                        <m:t>=</m:t>
                      </m:r>
                      <m:r>
                        <a:rPr lang="en-US" altLang="zh-CN" sz="2800" b="0" i="0" smtClean="0">
                          <a:solidFill>
                            <a:srgbClr val="0000FF"/>
                          </a:solidFill>
                          <a:latin typeface="Cambria Math" panose="02040503050406030204" pitchFamily="18" charset="0"/>
                          <a:ea typeface="+mn-ea"/>
                        </a:rPr>
                        <m:t>0</m:t>
                      </m:r>
                    </m:oMath>
                  </m:oMathPara>
                </a14:m>
                <a:endParaRPr lang="zh-CN" altLang="en-US" sz="2800" dirty="0">
                  <a:solidFill>
                    <a:srgbClr val="0000FF"/>
                  </a:solidFill>
                  <a:latin typeface="+mn-lt"/>
                  <a:ea typeface="+mn-ea"/>
                </a:endParaRPr>
              </a:p>
            </p:txBody>
          </p:sp>
        </mc:Choice>
        <mc:Fallback xmlns="">
          <p:sp>
            <p:nvSpPr>
              <p:cNvPr id="15" name="矩形 14"/>
              <p:cNvSpPr>
                <a:spLocks noRot="1" noChangeAspect="1" noMove="1" noResize="1" noEditPoints="1" noAdjustHandles="1" noChangeArrowheads="1" noChangeShapeType="1" noTextEdit="1"/>
              </p:cNvSpPr>
              <p:nvPr/>
            </p:nvSpPr>
            <p:spPr>
              <a:xfrm>
                <a:off x="4703949" y="2500333"/>
                <a:ext cx="1327222" cy="523220"/>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3330836" y="2500333"/>
                <a:ext cx="1310872"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𝑎</m:t>
                          </m:r>
                        </m:e>
                        <m:sub>
                          <m:r>
                            <a:rPr lang="en-US" altLang="zh-CN" sz="2800" b="0" i="1">
                              <a:solidFill>
                                <a:srgbClr val="0000FF"/>
                              </a:solidFill>
                              <a:latin typeface="Cambria Math" panose="02040503050406030204" pitchFamily="18" charset="0"/>
                              <a:ea typeface="+mn-ea"/>
                            </a:rPr>
                            <m:t>𝑛</m:t>
                          </m:r>
                        </m:sub>
                      </m:sSub>
                      <m:r>
                        <a:rPr lang="en-US" altLang="zh-CN" sz="2800" b="0" i="1" smtClean="0">
                          <a:solidFill>
                            <a:srgbClr val="0000FF"/>
                          </a:solidFill>
                          <a:latin typeface="Cambria Math" panose="02040503050406030204" pitchFamily="18" charset="0"/>
                          <a:ea typeface="+mn-ea"/>
                        </a:rPr>
                        <m:t>=0</m:t>
                      </m:r>
                    </m:oMath>
                  </m:oMathPara>
                </a14:m>
                <a:endParaRPr lang="zh-CN" altLang="en-US" sz="2800" dirty="0">
                  <a:solidFill>
                    <a:srgbClr val="0000FF"/>
                  </a:solidFill>
                  <a:latin typeface="+mn-lt"/>
                  <a:ea typeface="+mn-ea"/>
                </a:endParaRPr>
              </a:p>
            </p:txBody>
          </p:sp>
        </mc:Choice>
        <mc:Fallback xmlns="">
          <p:sp>
            <p:nvSpPr>
              <p:cNvPr id="16" name="矩形 15"/>
              <p:cNvSpPr>
                <a:spLocks noRot="1" noChangeAspect="1" noMove="1" noResize="1" noEditPoints="1" noAdjustHandles="1" noChangeArrowheads="1" noChangeShapeType="1" noTextEdit="1"/>
              </p:cNvSpPr>
              <p:nvPr/>
            </p:nvSpPr>
            <p:spPr>
              <a:xfrm>
                <a:off x="3330836" y="2500333"/>
                <a:ext cx="1310872"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4703949" y="3189660"/>
                <a:ext cx="1327222"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r>
                            <a:rPr lang="en-US" altLang="zh-CN" sz="2800" b="0" i="1">
                              <a:solidFill>
                                <a:srgbClr val="0000FF"/>
                              </a:solidFill>
                              <a:latin typeface="Cambria Math" panose="02040503050406030204" pitchFamily="18" charset="0"/>
                              <a:ea typeface="+mn-ea"/>
                            </a:rPr>
                            <m:t>𝑎</m:t>
                          </m:r>
                        </m:e>
                        <m:sub>
                          <m:r>
                            <a:rPr lang="zh-CN" altLang="en-US" sz="2800" b="0" i="1">
                              <a:solidFill>
                                <a:srgbClr val="0000FF"/>
                              </a:solidFill>
                              <a:latin typeface="Cambria Math" panose="02040503050406030204" pitchFamily="18" charset="0"/>
                              <a:ea typeface="+mn-ea"/>
                            </a:rPr>
                            <m:t>𝜏</m:t>
                          </m:r>
                        </m:sub>
                      </m:sSub>
                      <m:r>
                        <a:rPr lang="en-US" altLang="zh-CN" sz="2800" b="0" i="1" smtClean="0">
                          <a:solidFill>
                            <a:srgbClr val="0000FF"/>
                          </a:solidFill>
                          <a:latin typeface="Cambria Math" panose="02040503050406030204" pitchFamily="18" charset="0"/>
                          <a:ea typeface="+mn-ea"/>
                        </a:rPr>
                        <m:t>≠</m:t>
                      </m:r>
                      <m:r>
                        <a:rPr lang="en-US" altLang="zh-CN" sz="2800" b="0" i="0" smtClean="0">
                          <a:solidFill>
                            <a:srgbClr val="0000FF"/>
                          </a:solidFill>
                          <a:latin typeface="Cambria Math" panose="02040503050406030204" pitchFamily="18" charset="0"/>
                          <a:ea typeface="+mn-ea"/>
                        </a:rPr>
                        <m:t>0</m:t>
                      </m:r>
                    </m:oMath>
                  </m:oMathPara>
                </a14:m>
                <a:endParaRPr lang="zh-CN" altLang="en-US" sz="2800" dirty="0">
                  <a:solidFill>
                    <a:srgbClr val="0000FF"/>
                  </a:solidFill>
                  <a:latin typeface="+mn-lt"/>
                  <a:ea typeface="+mn-ea"/>
                </a:endParaRPr>
              </a:p>
            </p:txBody>
          </p:sp>
        </mc:Choice>
        <mc:Fallback xmlns="">
          <p:sp>
            <p:nvSpPr>
              <p:cNvPr id="17" name="矩形 16"/>
              <p:cNvSpPr>
                <a:spLocks noRot="1" noChangeAspect="1" noMove="1" noResize="1" noEditPoints="1" noAdjustHandles="1" noChangeArrowheads="1" noChangeShapeType="1" noTextEdit="1"/>
              </p:cNvSpPr>
              <p:nvPr/>
            </p:nvSpPr>
            <p:spPr>
              <a:xfrm>
                <a:off x="4703949" y="3189660"/>
                <a:ext cx="1327222"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3330836" y="3189660"/>
                <a:ext cx="1310872"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𝑎</m:t>
                          </m:r>
                        </m:e>
                        <m:sub>
                          <m:r>
                            <a:rPr lang="en-US" altLang="zh-CN" sz="2800" b="0" i="1">
                              <a:solidFill>
                                <a:srgbClr val="0000FF"/>
                              </a:solidFill>
                              <a:latin typeface="Cambria Math" panose="02040503050406030204" pitchFamily="18" charset="0"/>
                              <a:ea typeface="+mn-ea"/>
                            </a:rPr>
                            <m:t>𝑛</m:t>
                          </m:r>
                        </m:sub>
                      </m:sSub>
                      <m:r>
                        <a:rPr lang="en-US" altLang="zh-CN" sz="2800" b="0" i="1" smtClean="0">
                          <a:solidFill>
                            <a:srgbClr val="0000FF"/>
                          </a:solidFill>
                          <a:latin typeface="Cambria Math" panose="02040503050406030204" pitchFamily="18" charset="0"/>
                          <a:ea typeface="+mn-ea"/>
                        </a:rPr>
                        <m:t>=0</m:t>
                      </m:r>
                    </m:oMath>
                  </m:oMathPara>
                </a14:m>
                <a:endParaRPr lang="zh-CN" altLang="en-US" sz="2800" dirty="0">
                  <a:solidFill>
                    <a:srgbClr val="0000FF"/>
                  </a:solidFill>
                  <a:latin typeface="+mn-lt"/>
                  <a:ea typeface="+mn-ea"/>
                </a:endParaRPr>
              </a:p>
            </p:txBody>
          </p:sp>
        </mc:Choice>
        <mc:Fallback xmlns="">
          <p:sp>
            <p:nvSpPr>
              <p:cNvPr id="18" name="矩形 17"/>
              <p:cNvSpPr>
                <a:spLocks noRot="1" noChangeAspect="1" noMove="1" noResize="1" noEditPoints="1" noAdjustHandles="1" noChangeArrowheads="1" noChangeShapeType="1" noTextEdit="1"/>
              </p:cNvSpPr>
              <p:nvPr/>
            </p:nvSpPr>
            <p:spPr>
              <a:xfrm>
                <a:off x="3330836" y="3189660"/>
                <a:ext cx="1310872"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4703949" y="3878987"/>
                <a:ext cx="1327222"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r>
                            <a:rPr lang="en-US" altLang="zh-CN" sz="2800" b="0" i="1">
                              <a:solidFill>
                                <a:srgbClr val="0000FF"/>
                              </a:solidFill>
                              <a:latin typeface="Cambria Math" panose="02040503050406030204" pitchFamily="18" charset="0"/>
                              <a:ea typeface="+mn-ea"/>
                            </a:rPr>
                            <m:t>𝑎</m:t>
                          </m:r>
                        </m:e>
                        <m:sub>
                          <m:r>
                            <a:rPr lang="zh-CN" altLang="en-US" sz="2800" b="0" i="1">
                              <a:solidFill>
                                <a:srgbClr val="0000FF"/>
                              </a:solidFill>
                              <a:latin typeface="Cambria Math" panose="02040503050406030204" pitchFamily="18" charset="0"/>
                              <a:ea typeface="+mn-ea"/>
                            </a:rPr>
                            <m:t>𝜏</m:t>
                          </m:r>
                        </m:sub>
                      </m:sSub>
                      <m:r>
                        <a:rPr lang="en-US" altLang="zh-CN" sz="2800" b="0" smtClean="0">
                          <a:solidFill>
                            <a:srgbClr val="0000FF"/>
                          </a:solidFill>
                          <a:latin typeface="Cambria Math" panose="02040503050406030204" pitchFamily="18" charset="0"/>
                          <a:ea typeface="+mn-ea"/>
                        </a:rPr>
                        <m:t>=</m:t>
                      </m:r>
                      <m:r>
                        <a:rPr lang="en-US" altLang="zh-CN" sz="2800" b="0" i="0" smtClean="0">
                          <a:solidFill>
                            <a:srgbClr val="0000FF"/>
                          </a:solidFill>
                          <a:latin typeface="Cambria Math" panose="02040503050406030204" pitchFamily="18" charset="0"/>
                          <a:ea typeface="+mn-ea"/>
                        </a:rPr>
                        <m:t>0</m:t>
                      </m:r>
                    </m:oMath>
                  </m:oMathPara>
                </a14:m>
                <a:endParaRPr lang="zh-CN" altLang="en-US" sz="2800" dirty="0">
                  <a:solidFill>
                    <a:srgbClr val="0000FF"/>
                  </a:solidFill>
                  <a:latin typeface="+mn-lt"/>
                  <a:ea typeface="+mn-ea"/>
                </a:endParaRPr>
              </a:p>
            </p:txBody>
          </p:sp>
        </mc:Choice>
        <mc:Fallback xmlns="">
          <p:sp>
            <p:nvSpPr>
              <p:cNvPr id="19" name="矩形 18"/>
              <p:cNvSpPr>
                <a:spLocks noRot="1" noChangeAspect="1" noMove="1" noResize="1" noEditPoints="1" noAdjustHandles="1" noChangeArrowheads="1" noChangeShapeType="1" noTextEdit="1"/>
              </p:cNvSpPr>
              <p:nvPr/>
            </p:nvSpPr>
            <p:spPr>
              <a:xfrm>
                <a:off x="4703949" y="3878987"/>
                <a:ext cx="1327222"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3330836" y="3878987"/>
                <a:ext cx="1310872"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𝑎</m:t>
                          </m:r>
                        </m:e>
                        <m:sub>
                          <m:r>
                            <a:rPr lang="en-US" altLang="zh-CN" sz="2800" b="0" i="1">
                              <a:solidFill>
                                <a:srgbClr val="0000FF"/>
                              </a:solidFill>
                              <a:latin typeface="Cambria Math" panose="02040503050406030204" pitchFamily="18" charset="0"/>
                              <a:ea typeface="+mn-ea"/>
                            </a:rPr>
                            <m:t>𝑛</m:t>
                          </m:r>
                        </m:sub>
                      </m:sSub>
                      <m:r>
                        <a:rPr lang="en-US" altLang="zh-CN" sz="2800" b="0" i="1" smtClean="0">
                          <a:solidFill>
                            <a:srgbClr val="0000FF"/>
                          </a:solidFill>
                          <a:latin typeface="Cambria Math" panose="02040503050406030204" pitchFamily="18" charset="0"/>
                          <a:ea typeface="+mn-ea"/>
                        </a:rPr>
                        <m:t>≠0</m:t>
                      </m:r>
                    </m:oMath>
                  </m:oMathPara>
                </a14:m>
                <a:endParaRPr lang="zh-CN" altLang="en-US" sz="2800" dirty="0">
                  <a:solidFill>
                    <a:srgbClr val="0000FF"/>
                  </a:solidFill>
                  <a:latin typeface="+mn-lt"/>
                  <a:ea typeface="+mn-ea"/>
                </a:endParaRPr>
              </a:p>
            </p:txBody>
          </p:sp>
        </mc:Choice>
        <mc:Fallback xmlns="">
          <p:sp>
            <p:nvSpPr>
              <p:cNvPr id="20" name="矩形 19"/>
              <p:cNvSpPr>
                <a:spLocks noRot="1" noChangeAspect="1" noMove="1" noResize="1" noEditPoints="1" noAdjustHandles="1" noChangeArrowheads="1" noChangeShapeType="1" noTextEdit="1"/>
              </p:cNvSpPr>
              <p:nvPr/>
            </p:nvSpPr>
            <p:spPr>
              <a:xfrm>
                <a:off x="3330836" y="3878987"/>
                <a:ext cx="1310872"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4703949" y="4568314"/>
                <a:ext cx="1327222"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r>
                            <a:rPr lang="en-US" altLang="zh-CN" sz="2800" b="0" i="1">
                              <a:solidFill>
                                <a:srgbClr val="0000FF"/>
                              </a:solidFill>
                              <a:latin typeface="Cambria Math" panose="02040503050406030204" pitchFamily="18" charset="0"/>
                              <a:ea typeface="+mn-ea"/>
                            </a:rPr>
                            <m:t>𝑎</m:t>
                          </m:r>
                        </m:e>
                        <m:sub>
                          <m:r>
                            <a:rPr lang="zh-CN" altLang="en-US" sz="2800" b="0" i="1">
                              <a:solidFill>
                                <a:srgbClr val="0000FF"/>
                              </a:solidFill>
                              <a:latin typeface="Cambria Math" panose="02040503050406030204" pitchFamily="18" charset="0"/>
                              <a:ea typeface="+mn-ea"/>
                            </a:rPr>
                            <m:t>𝜏</m:t>
                          </m:r>
                        </m:sub>
                      </m:sSub>
                      <m:r>
                        <a:rPr lang="en-US" altLang="zh-CN" sz="2800" b="0" i="1" smtClean="0">
                          <a:solidFill>
                            <a:srgbClr val="0000FF"/>
                          </a:solidFill>
                          <a:latin typeface="Cambria Math" panose="02040503050406030204" pitchFamily="18" charset="0"/>
                          <a:ea typeface="+mn-ea"/>
                        </a:rPr>
                        <m:t>≠</m:t>
                      </m:r>
                      <m:r>
                        <a:rPr lang="en-US" altLang="zh-CN" sz="2800" b="0" i="0" smtClean="0">
                          <a:solidFill>
                            <a:srgbClr val="0000FF"/>
                          </a:solidFill>
                          <a:latin typeface="Cambria Math" panose="02040503050406030204" pitchFamily="18" charset="0"/>
                          <a:ea typeface="+mn-ea"/>
                        </a:rPr>
                        <m:t>0</m:t>
                      </m:r>
                    </m:oMath>
                  </m:oMathPara>
                </a14:m>
                <a:endParaRPr lang="zh-CN" altLang="en-US" sz="2800" dirty="0">
                  <a:solidFill>
                    <a:srgbClr val="0000FF"/>
                  </a:solidFill>
                  <a:latin typeface="+mn-lt"/>
                  <a:ea typeface="+mn-ea"/>
                </a:endParaRPr>
              </a:p>
            </p:txBody>
          </p:sp>
        </mc:Choice>
        <mc:Fallback xmlns="">
          <p:sp>
            <p:nvSpPr>
              <p:cNvPr id="21" name="矩形 20"/>
              <p:cNvSpPr>
                <a:spLocks noRot="1" noChangeAspect="1" noMove="1" noResize="1" noEditPoints="1" noAdjustHandles="1" noChangeArrowheads="1" noChangeShapeType="1" noTextEdit="1"/>
              </p:cNvSpPr>
              <p:nvPr/>
            </p:nvSpPr>
            <p:spPr>
              <a:xfrm>
                <a:off x="4703949" y="4568314"/>
                <a:ext cx="1327222"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3330836" y="4568314"/>
                <a:ext cx="1310872"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𝑎</m:t>
                          </m:r>
                        </m:e>
                        <m:sub>
                          <m:r>
                            <a:rPr lang="en-US" altLang="zh-CN" sz="2800" b="0" i="1">
                              <a:solidFill>
                                <a:srgbClr val="0000FF"/>
                              </a:solidFill>
                              <a:latin typeface="Cambria Math" panose="02040503050406030204" pitchFamily="18" charset="0"/>
                              <a:ea typeface="+mn-ea"/>
                            </a:rPr>
                            <m:t>𝑛</m:t>
                          </m:r>
                        </m:sub>
                      </m:sSub>
                      <m:r>
                        <a:rPr lang="en-US" altLang="zh-CN" sz="2800" b="0" i="1" smtClean="0">
                          <a:solidFill>
                            <a:srgbClr val="0000FF"/>
                          </a:solidFill>
                          <a:latin typeface="Cambria Math" panose="02040503050406030204" pitchFamily="18" charset="0"/>
                          <a:ea typeface="+mn-ea"/>
                        </a:rPr>
                        <m:t>≠0</m:t>
                      </m:r>
                    </m:oMath>
                  </m:oMathPara>
                </a14:m>
                <a:endParaRPr lang="zh-CN" altLang="en-US" sz="2800" dirty="0">
                  <a:solidFill>
                    <a:srgbClr val="0000FF"/>
                  </a:solidFill>
                  <a:latin typeface="+mn-lt"/>
                  <a:ea typeface="+mn-ea"/>
                </a:endParaRPr>
              </a:p>
            </p:txBody>
          </p:sp>
        </mc:Choice>
        <mc:Fallback xmlns="">
          <p:sp>
            <p:nvSpPr>
              <p:cNvPr id="22" name="矩形 21"/>
              <p:cNvSpPr>
                <a:spLocks noRot="1" noChangeAspect="1" noMove="1" noResize="1" noEditPoints="1" noAdjustHandles="1" noChangeArrowheads="1" noChangeShapeType="1" noTextEdit="1"/>
              </p:cNvSpPr>
              <p:nvPr/>
            </p:nvSpPr>
            <p:spPr>
              <a:xfrm>
                <a:off x="3330836" y="4568314"/>
                <a:ext cx="1310872" cy="523220"/>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8892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500"/>
                                        <p:tgtEl>
                                          <p:spTgt spid="15"/>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500"/>
                                        <p:tgtEl>
                                          <p:spTgt spid="18"/>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500"/>
                                        <p:tgtEl>
                                          <p:spTgt spid="19"/>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left)">
                                      <p:cBhvr>
                                        <p:cTn id="28" dur="500"/>
                                        <p:tgtEl>
                                          <p:spTgt spid="22"/>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left)">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ipe(left)">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left)">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left)">
                                      <p:cBhvr>
                                        <p:cTn id="5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p:bldP spid="12" grpId="0"/>
      <p:bldP spid="14" grpId="0"/>
      <p:bldP spid="15" grpId="0"/>
      <p:bldP spid="16" grpId="0"/>
      <p:bldP spid="17" grpId="0"/>
      <p:bldP spid="18" grpId="0"/>
      <p:bldP spid="19" grpId="0"/>
      <p:bldP spid="20" grpId="0"/>
      <p:bldP spid="21" grpId="0"/>
      <p:bldP spid="2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105840" y="4322900"/>
            <a:ext cx="7315200" cy="1209674"/>
            <a:chOff x="576" y="2169"/>
            <a:chExt cx="4608" cy="762"/>
          </a:xfrm>
        </p:grpSpPr>
        <mc:AlternateContent xmlns:mc="http://schemas.openxmlformats.org/markup-compatibility/2006" xmlns:a14="http://schemas.microsoft.com/office/drawing/2010/main">
          <mc:Choice Requires="a14">
            <p:sp>
              <p:nvSpPr>
                <p:cNvPr id="31750" name="AutoShape 3"/>
                <p:cNvSpPr>
                  <a:spLocks noChangeArrowheads="1"/>
                </p:cNvSpPr>
                <p:nvPr/>
              </p:nvSpPr>
              <p:spPr bwMode="auto">
                <a:xfrm>
                  <a:off x="4368" y="2298"/>
                  <a:ext cx="816" cy="576"/>
                </a:xfrm>
                <a:prstGeom prst="horizontalScroll">
                  <a:avLst>
                    <a:gd name="adj" fmla="val 12500"/>
                  </a:avLst>
                </a:prstGeom>
                <a:solidFill>
                  <a:schemeClr val="accent4">
                    <a:lumMod val="40000"/>
                    <a:lumOff val="60000"/>
                    <a:alpha val="50000"/>
                  </a:schemeClr>
                </a:solidFill>
                <a:ln w="9525">
                  <a:solidFill>
                    <a:srgbClr val="009900"/>
                  </a:solidFill>
                  <a:round/>
                  <a:headEnd/>
                  <a:tailEnd/>
                </a:ln>
              </p:spPr>
              <p:txBody>
                <a:bodyPr wrap="none" anchor="ct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𝑎</m:t>
                            </m:r>
                          </m:e>
                        </m:acc>
                        <m:d>
                          <m:dPr>
                            <m:ctrlPr>
                              <a:rPr lang="en-US" altLang="zh-CN" sz="2800" i="1">
                                <a:solidFill>
                                  <a:srgbClr val="0000FF"/>
                                </a:solidFill>
                                <a:latin typeface="Cambria Math" panose="02040503050406030204" pitchFamily="18" charset="0"/>
                              </a:rPr>
                            </m:ctrlPr>
                          </m:dPr>
                          <m:e>
                            <m:r>
                              <a:rPr lang="en-US" altLang="zh-CN" sz="2800" i="1">
                                <a:solidFill>
                                  <a:srgbClr val="0000FF"/>
                                </a:solidFill>
                                <a:latin typeface="Cambria Math" panose="02040503050406030204" pitchFamily="18" charset="0"/>
                              </a:rPr>
                              <m:t>𝑡</m:t>
                            </m:r>
                          </m:e>
                        </m:d>
                      </m:oMath>
                    </m:oMathPara>
                  </a14:m>
                  <a:endParaRPr lang="zh-CN" altLang="en-US" sz="2800" dirty="0">
                    <a:solidFill>
                      <a:srgbClr val="3333CC"/>
                    </a:solidFill>
                    <a:latin typeface="+mn-lt"/>
                    <a:ea typeface="+mn-ea"/>
                  </a:endParaRPr>
                </a:p>
              </p:txBody>
            </p:sp>
          </mc:Choice>
          <mc:Fallback xmlns="">
            <p:sp>
              <p:nvSpPr>
                <p:cNvPr id="31750" name="AutoShape 3"/>
                <p:cNvSpPr>
                  <a:spLocks noRot="1" noChangeAspect="1" noMove="1" noResize="1" noEditPoints="1" noAdjustHandles="1" noChangeArrowheads="1" noChangeShapeType="1" noTextEdit="1"/>
                </p:cNvSpPr>
                <p:nvPr/>
              </p:nvSpPr>
              <p:spPr bwMode="auto">
                <a:xfrm>
                  <a:off x="4368" y="2298"/>
                  <a:ext cx="816" cy="576"/>
                </a:xfrm>
                <a:prstGeom prst="horizontalScroll">
                  <a:avLst>
                    <a:gd name="adj" fmla="val 12500"/>
                  </a:avLst>
                </a:prstGeom>
                <a:blipFill>
                  <a:blip r:embed="rId2"/>
                  <a:stretch>
                    <a:fillRect/>
                  </a:stretch>
                </a:blipFill>
                <a:ln w="9525">
                  <a:solidFill>
                    <a:srgbClr val="009900"/>
                  </a:solidFill>
                  <a:round/>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751" name="AutoShape 4"/>
                <p:cNvSpPr>
                  <a:spLocks noChangeArrowheads="1"/>
                </p:cNvSpPr>
                <p:nvPr/>
              </p:nvSpPr>
              <p:spPr bwMode="auto">
                <a:xfrm>
                  <a:off x="576" y="2298"/>
                  <a:ext cx="816" cy="576"/>
                </a:xfrm>
                <a:prstGeom prst="horizontalScroll">
                  <a:avLst>
                    <a:gd name="adj" fmla="val 12500"/>
                  </a:avLst>
                </a:prstGeom>
                <a:solidFill>
                  <a:schemeClr val="accent4">
                    <a:lumMod val="40000"/>
                    <a:lumOff val="60000"/>
                    <a:alpha val="50000"/>
                  </a:schemeClr>
                </a:solidFill>
                <a:ln w="9525">
                  <a:solidFill>
                    <a:srgbClr val="009900"/>
                  </a:solidFill>
                  <a:round/>
                  <a:headEnd/>
                  <a:tailEnd/>
                </a:ln>
              </p:spPr>
              <p:txBody>
                <a:bodyPr wrap="none" anchor="ct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𝑟</m:t>
                            </m:r>
                          </m:e>
                        </m:acc>
                        <m:d>
                          <m:dPr>
                            <m:ctrlPr>
                              <a:rPr lang="en-US" altLang="zh-CN" sz="2800" i="1">
                                <a:solidFill>
                                  <a:srgbClr val="0000FF"/>
                                </a:solidFill>
                                <a:latin typeface="Cambria Math" panose="02040503050406030204" pitchFamily="18" charset="0"/>
                              </a:rPr>
                            </m:ctrlPr>
                          </m:dPr>
                          <m:e>
                            <m:r>
                              <a:rPr lang="en-US" altLang="zh-CN" sz="2800" i="1">
                                <a:solidFill>
                                  <a:srgbClr val="0000FF"/>
                                </a:solidFill>
                                <a:latin typeface="Cambria Math" panose="02040503050406030204" pitchFamily="18" charset="0"/>
                              </a:rPr>
                              <m:t>𝑡</m:t>
                            </m:r>
                          </m:e>
                        </m:d>
                      </m:oMath>
                    </m:oMathPara>
                  </a14:m>
                  <a:endParaRPr lang="zh-CN" altLang="en-US" sz="2800" dirty="0">
                    <a:solidFill>
                      <a:srgbClr val="3333CC"/>
                    </a:solidFill>
                    <a:latin typeface="+mn-lt"/>
                    <a:ea typeface="+mn-ea"/>
                  </a:endParaRPr>
                </a:p>
              </p:txBody>
            </p:sp>
          </mc:Choice>
          <mc:Fallback xmlns="">
            <p:sp>
              <p:nvSpPr>
                <p:cNvPr id="31751" name="AutoShape 4"/>
                <p:cNvSpPr>
                  <a:spLocks noRot="1" noChangeAspect="1" noMove="1" noResize="1" noEditPoints="1" noAdjustHandles="1" noChangeArrowheads="1" noChangeShapeType="1" noTextEdit="1"/>
                </p:cNvSpPr>
                <p:nvPr/>
              </p:nvSpPr>
              <p:spPr bwMode="auto">
                <a:xfrm>
                  <a:off x="576" y="2298"/>
                  <a:ext cx="816" cy="576"/>
                </a:xfrm>
                <a:prstGeom prst="horizontalScroll">
                  <a:avLst>
                    <a:gd name="adj" fmla="val 12500"/>
                  </a:avLst>
                </a:prstGeom>
                <a:blipFill>
                  <a:blip r:embed="rId3"/>
                  <a:stretch>
                    <a:fillRect/>
                  </a:stretch>
                </a:blipFill>
                <a:ln w="9525">
                  <a:solidFill>
                    <a:srgbClr val="009900"/>
                  </a:solidFill>
                  <a:round/>
                  <a:headEnd/>
                  <a:tailEnd/>
                </a:ln>
              </p:spPr>
              <p:txBody>
                <a:bodyPr/>
                <a:lstStyle/>
                <a:p>
                  <a:r>
                    <a:rPr lang="zh-CN" altLang="en-US">
                      <a:noFill/>
                    </a:rPr>
                    <a:t> </a:t>
                  </a:r>
                </a:p>
              </p:txBody>
            </p:sp>
          </mc:Fallback>
        </mc:AlternateContent>
        <p:grpSp>
          <p:nvGrpSpPr>
            <p:cNvPr id="31754" name="Group 7"/>
            <p:cNvGrpSpPr>
              <a:grpSpLocks/>
            </p:cNvGrpSpPr>
            <p:nvPr/>
          </p:nvGrpSpPr>
          <p:grpSpPr bwMode="auto">
            <a:xfrm>
              <a:off x="3504" y="2490"/>
              <a:ext cx="576" cy="144"/>
              <a:chOff x="3360" y="2712"/>
              <a:chExt cx="576" cy="144"/>
            </a:xfrm>
          </p:grpSpPr>
          <p:sp>
            <p:nvSpPr>
              <p:cNvPr id="31764" name="AutoShape 8"/>
              <p:cNvSpPr>
                <a:spLocks noChangeArrowheads="1"/>
              </p:cNvSpPr>
              <p:nvPr/>
            </p:nvSpPr>
            <p:spPr bwMode="auto">
              <a:xfrm>
                <a:off x="3360" y="2712"/>
                <a:ext cx="576" cy="72"/>
              </a:xfrm>
              <a:prstGeom prst="rightArrow">
                <a:avLst>
                  <a:gd name="adj1" fmla="val 50000"/>
                  <a:gd name="adj2" fmla="val 200000"/>
                </a:avLst>
              </a:prstGeom>
              <a:solidFill>
                <a:srgbClr val="FF9999"/>
              </a:solidFill>
              <a:ln w="19050">
                <a:solidFill>
                  <a:srgbClr val="FF3300"/>
                </a:solidFill>
                <a:miter lim="800000"/>
                <a:headEnd/>
                <a:tailEnd/>
              </a:ln>
            </p:spPr>
            <p:txBody>
              <a:bodyPr wrap="none" anchor="ct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3333CC"/>
                  </a:solidFill>
                  <a:latin typeface="+mn-lt"/>
                  <a:ea typeface="+mn-ea"/>
                </a:endParaRPr>
              </a:p>
            </p:txBody>
          </p:sp>
          <p:sp>
            <p:nvSpPr>
              <p:cNvPr id="31765" name="AutoShape 9"/>
              <p:cNvSpPr>
                <a:spLocks noChangeArrowheads="1"/>
              </p:cNvSpPr>
              <p:nvPr/>
            </p:nvSpPr>
            <p:spPr bwMode="auto">
              <a:xfrm>
                <a:off x="3360" y="2784"/>
                <a:ext cx="576" cy="72"/>
              </a:xfrm>
              <a:prstGeom prst="leftArrow">
                <a:avLst>
                  <a:gd name="adj1" fmla="val 50000"/>
                  <a:gd name="adj2" fmla="val 200000"/>
                </a:avLst>
              </a:prstGeom>
              <a:solidFill>
                <a:srgbClr val="33CCFF"/>
              </a:solidFill>
              <a:ln w="19050">
                <a:solidFill>
                  <a:srgbClr val="0000FF"/>
                </a:solidFill>
                <a:miter lim="800000"/>
                <a:headEnd/>
                <a:tailEnd/>
              </a:ln>
            </p:spPr>
            <p:txBody>
              <a:bodyPr wrap="none" anchor="ct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3333CC"/>
                  </a:solidFill>
                  <a:latin typeface="+mn-lt"/>
                  <a:ea typeface="+mn-ea"/>
                </a:endParaRPr>
              </a:p>
            </p:txBody>
          </p:sp>
        </p:grpSp>
        <p:sp>
          <p:nvSpPr>
            <p:cNvPr id="31755" name="Text Box 10"/>
            <p:cNvSpPr txBox="1">
              <a:spLocks noChangeArrowheads="1"/>
            </p:cNvSpPr>
            <p:nvPr/>
          </p:nvSpPr>
          <p:spPr bwMode="auto">
            <a:xfrm>
              <a:off x="1670" y="2169"/>
              <a:ext cx="73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a:solidFill>
                    <a:srgbClr val="0000FF"/>
                  </a:solidFill>
                  <a:latin typeface="+mn-lt"/>
                  <a:ea typeface="+mn-ea"/>
                </a:rPr>
                <a:t>求导</a:t>
              </a:r>
            </a:p>
          </p:txBody>
        </p:sp>
        <p:sp>
          <p:nvSpPr>
            <p:cNvPr id="31756" name="Rectangle 11"/>
            <p:cNvSpPr>
              <a:spLocks noChangeArrowheads="1"/>
            </p:cNvSpPr>
            <p:nvPr/>
          </p:nvSpPr>
          <p:spPr bwMode="auto">
            <a:xfrm>
              <a:off x="3532" y="2169"/>
              <a:ext cx="7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a:solidFill>
                    <a:srgbClr val="0000FF"/>
                  </a:solidFill>
                  <a:latin typeface="+mn-lt"/>
                  <a:ea typeface="+mn-ea"/>
                </a:rPr>
                <a:t>求导</a:t>
              </a:r>
            </a:p>
          </p:txBody>
        </p:sp>
        <p:sp>
          <p:nvSpPr>
            <p:cNvPr id="31757" name="Text Box 12"/>
            <p:cNvSpPr txBox="1">
              <a:spLocks noChangeArrowheads="1"/>
            </p:cNvSpPr>
            <p:nvPr/>
          </p:nvSpPr>
          <p:spPr bwMode="auto">
            <a:xfrm>
              <a:off x="1656" y="2601"/>
              <a:ext cx="57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latin typeface="+mn-lt"/>
                  <a:ea typeface="+mn-ea"/>
                </a:rPr>
                <a:t>积分</a:t>
              </a:r>
            </a:p>
          </p:txBody>
        </p:sp>
        <p:sp>
          <p:nvSpPr>
            <p:cNvPr id="31758" name="Text Box 13"/>
            <p:cNvSpPr txBox="1">
              <a:spLocks noChangeArrowheads="1"/>
            </p:cNvSpPr>
            <p:nvPr/>
          </p:nvSpPr>
          <p:spPr bwMode="auto">
            <a:xfrm>
              <a:off x="3552" y="2601"/>
              <a:ext cx="6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a:solidFill>
                    <a:srgbClr val="0000FF"/>
                  </a:solidFill>
                  <a:latin typeface="+mn-lt"/>
                  <a:ea typeface="+mn-ea"/>
                </a:rPr>
                <a:t>积分</a:t>
              </a:r>
            </a:p>
          </p:txBody>
        </p:sp>
        <mc:AlternateContent xmlns:mc="http://schemas.openxmlformats.org/markup-compatibility/2006" xmlns:a14="http://schemas.microsoft.com/office/drawing/2010/main">
          <mc:Choice Requires="a14">
            <p:sp>
              <p:nvSpPr>
                <p:cNvPr id="31759" name="AutoShape 14"/>
                <p:cNvSpPr>
                  <a:spLocks noChangeArrowheads="1"/>
                </p:cNvSpPr>
                <p:nvPr/>
              </p:nvSpPr>
              <p:spPr bwMode="auto">
                <a:xfrm>
                  <a:off x="2400" y="2298"/>
                  <a:ext cx="816" cy="576"/>
                </a:xfrm>
                <a:prstGeom prst="horizontalScroll">
                  <a:avLst>
                    <a:gd name="adj" fmla="val 12500"/>
                  </a:avLst>
                </a:prstGeom>
                <a:solidFill>
                  <a:schemeClr val="accent4">
                    <a:lumMod val="40000"/>
                    <a:lumOff val="60000"/>
                    <a:alpha val="50000"/>
                  </a:schemeClr>
                </a:solidFill>
                <a:ln w="9525">
                  <a:solidFill>
                    <a:srgbClr val="009900"/>
                  </a:solidFill>
                  <a:round/>
                  <a:headEnd/>
                  <a:tailEnd/>
                </a:ln>
              </p:spPr>
              <p:txBody>
                <a:bodyPr wrap="none" anchor="ct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𝑣</m:t>
                            </m:r>
                          </m:e>
                        </m:acc>
                        <m:d>
                          <m:dPr>
                            <m:ctrlPr>
                              <a:rPr lang="en-US" altLang="zh-CN" sz="2800" i="1">
                                <a:solidFill>
                                  <a:srgbClr val="0000FF"/>
                                </a:solidFill>
                                <a:latin typeface="Cambria Math" panose="02040503050406030204" pitchFamily="18" charset="0"/>
                              </a:rPr>
                            </m:ctrlPr>
                          </m:dPr>
                          <m:e>
                            <m:r>
                              <a:rPr lang="en-US" altLang="zh-CN" sz="2800" i="1">
                                <a:solidFill>
                                  <a:srgbClr val="0000FF"/>
                                </a:solidFill>
                                <a:latin typeface="Cambria Math" panose="02040503050406030204" pitchFamily="18" charset="0"/>
                              </a:rPr>
                              <m:t>𝑡</m:t>
                            </m:r>
                          </m:e>
                        </m:d>
                      </m:oMath>
                    </m:oMathPara>
                  </a14:m>
                  <a:endParaRPr lang="zh-CN" altLang="en-US" sz="2800" dirty="0">
                    <a:solidFill>
                      <a:srgbClr val="3333CC"/>
                    </a:solidFill>
                    <a:latin typeface="+mn-lt"/>
                    <a:ea typeface="+mn-ea"/>
                  </a:endParaRPr>
                </a:p>
              </p:txBody>
            </p:sp>
          </mc:Choice>
          <mc:Fallback xmlns="">
            <p:sp>
              <p:nvSpPr>
                <p:cNvPr id="31759" name="AutoShape 14"/>
                <p:cNvSpPr>
                  <a:spLocks noRot="1" noChangeAspect="1" noMove="1" noResize="1" noEditPoints="1" noAdjustHandles="1" noChangeArrowheads="1" noChangeShapeType="1" noTextEdit="1"/>
                </p:cNvSpPr>
                <p:nvPr/>
              </p:nvSpPr>
              <p:spPr bwMode="auto">
                <a:xfrm>
                  <a:off x="2400" y="2298"/>
                  <a:ext cx="816" cy="576"/>
                </a:xfrm>
                <a:prstGeom prst="horizontalScroll">
                  <a:avLst>
                    <a:gd name="adj" fmla="val 12500"/>
                  </a:avLst>
                </a:prstGeom>
                <a:blipFill>
                  <a:blip r:embed="rId4"/>
                  <a:stretch>
                    <a:fillRect/>
                  </a:stretch>
                </a:blipFill>
                <a:ln w="9525">
                  <a:solidFill>
                    <a:srgbClr val="009900"/>
                  </a:solidFill>
                  <a:round/>
                  <a:headEnd/>
                  <a:tailEnd/>
                </a:ln>
              </p:spPr>
              <p:txBody>
                <a:bodyPr/>
                <a:lstStyle/>
                <a:p>
                  <a:r>
                    <a:rPr lang="zh-CN" altLang="en-US">
                      <a:noFill/>
                    </a:rPr>
                    <a:t> </a:t>
                  </a:r>
                </a:p>
              </p:txBody>
            </p:sp>
          </mc:Fallback>
        </mc:AlternateContent>
        <p:grpSp>
          <p:nvGrpSpPr>
            <p:cNvPr id="31761" name="Group 16"/>
            <p:cNvGrpSpPr>
              <a:grpSpLocks/>
            </p:cNvGrpSpPr>
            <p:nvPr/>
          </p:nvGrpSpPr>
          <p:grpSpPr bwMode="auto">
            <a:xfrm>
              <a:off x="1632" y="2490"/>
              <a:ext cx="576" cy="144"/>
              <a:chOff x="3360" y="2712"/>
              <a:chExt cx="576" cy="144"/>
            </a:xfrm>
          </p:grpSpPr>
          <p:sp>
            <p:nvSpPr>
              <p:cNvPr id="31762" name="AutoShape 17"/>
              <p:cNvSpPr>
                <a:spLocks noChangeArrowheads="1"/>
              </p:cNvSpPr>
              <p:nvPr/>
            </p:nvSpPr>
            <p:spPr bwMode="auto">
              <a:xfrm>
                <a:off x="3360" y="2712"/>
                <a:ext cx="576" cy="72"/>
              </a:xfrm>
              <a:prstGeom prst="rightArrow">
                <a:avLst>
                  <a:gd name="adj1" fmla="val 50000"/>
                  <a:gd name="adj2" fmla="val 200000"/>
                </a:avLst>
              </a:prstGeom>
              <a:solidFill>
                <a:srgbClr val="FF9999"/>
              </a:solidFill>
              <a:ln w="19050">
                <a:solidFill>
                  <a:srgbClr val="FF3300"/>
                </a:solidFill>
                <a:miter lim="800000"/>
                <a:headEnd/>
                <a:tailEnd/>
              </a:ln>
            </p:spPr>
            <p:txBody>
              <a:bodyPr wrap="none" anchor="ct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3333CC"/>
                  </a:solidFill>
                  <a:latin typeface="+mn-lt"/>
                  <a:ea typeface="+mn-ea"/>
                </a:endParaRPr>
              </a:p>
            </p:txBody>
          </p:sp>
          <p:sp>
            <p:nvSpPr>
              <p:cNvPr id="31763" name="AutoShape 18"/>
              <p:cNvSpPr>
                <a:spLocks noChangeArrowheads="1"/>
              </p:cNvSpPr>
              <p:nvPr/>
            </p:nvSpPr>
            <p:spPr bwMode="auto">
              <a:xfrm>
                <a:off x="3360" y="2784"/>
                <a:ext cx="576" cy="72"/>
              </a:xfrm>
              <a:prstGeom prst="leftArrow">
                <a:avLst>
                  <a:gd name="adj1" fmla="val 50000"/>
                  <a:gd name="adj2" fmla="val 200000"/>
                </a:avLst>
              </a:prstGeom>
              <a:solidFill>
                <a:srgbClr val="33CCFF"/>
              </a:solidFill>
              <a:ln w="19050">
                <a:solidFill>
                  <a:srgbClr val="0000FF"/>
                </a:solidFill>
                <a:miter lim="800000"/>
                <a:headEnd/>
                <a:tailEnd/>
              </a:ln>
            </p:spPr>
            <p:txBody>
              <a:bodyPr wrap="none" anchor="ct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3333CC"/>
                  </a:solidFill>
                  <a:latin typeface="+mn-lt"/>
                  <a:ea typeface="+mn-ea"/>
                </a:endParaRPr>
              </a:p>
            </p:txBody>
          </p:sp>
        </p:grpSp>
      </p:grpSp>
      <p:sp>
        <p:nvSpPr>
          <p:cNvPr id="101395" name="Rectangle 19"/>
          <p:cNvSpPr>
            <a:spLocks noChangeArrowheads="1"/>
          </p:cNvSpPr>
          <p:nvPr/>
        </p:nvSpPr>
        <p:spPr bwMode="auto">
          <a:xfrm>
            <a:off x="2063750" y="674877"/>
            <a:ext cx="4234692" cy="523220"/>
          </a:xfrm>
          <a:prstGeom prst="rect">
            <a:avLst/>
          </a:prstGeom>
          <a:gradFill rotWithShape="0">
            <a:gsLst>
              <a:gs pos="0">
                <a:schemeClr val="accent1"/>
              </a:gs>
              <a:gs pos="50000">
                <a:srgbClr val="FFFFFF"/>
              </a:gs>
              <a:gs pos="100000">
                <a:schemeClr val="accent1"/>
              </a:gs>
            </a:gsLst>
            <a:lin ang="5400000" scaled="1"/>
          </a:gradFill>
          <a:ln w="9525">
            <a:solidFill>
              <a:schemeClr val="tx1"/>
            </a:solidFill>
            <a:miter lim="800000"/>
            <a:headEnd/>
            <a:tailEnd/>
          </a:ln>
          <a:effectLst/>
        </p:spPr>
        <p:txBody>
          <a:bodyPr wrap="square">
            <a:spAutoFit/>
          </a:bodyPr>
          <a:lstStyle/>
          <a:p>
            <a:pPr algn="ctr">
              <a:spcBef>
                <a:spcPct val="0"/>
              </a:spcBef>
              <a:defRPr/>
            </a:pPr>
            <a:r>
              <a:rPr lang="zh-CN" altLang="en-US" sz="2800" dirty="0">
                <a:solidFill>
                  <a:srgbClr val="0000FF"/>
                </a:solidFill>
                <a:latin typeface="+mn-lt"/>
                <a:ea typeface="+mn-ea"/>
              </a:rPr>
              <a:t>质点运动学两类基本问题</a:t>
            </a:r>
          </a:p>
        </p:txBody>
      </p:sp>
      <p:sp>
        <p:nvSpPr>
          <p:cNvPr id="101396" name="Text Box 20"/>
          <p:cNvSpPr txBox="1">
            <a:spLocks noChangeArrowheads="1"/>
          </p:cNvSpPr>
          <p:nvPr/>
        </p:nvSpPr>
        <p:spPr bwMode="auto">
          <a:xfrm>
            <a:off x="2063750" y="1562100"/>
            <a:ext cx="939938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latin typeface="+mn-lt"/>
                <a:ea typeface="+mn-ea"/>
              </a:rPr>
              <a:t>一、由质点的运动方程可以求得质点在任一时刻的位矢、速度和加速度；</a:t>
            </a:r>
          </a:p>
        </p:txBody>
      </p:sp>
      <p:sp>
        <p:nvSpPr>
          <p:cNvPr id="101397" name="Rectangle 21"/>
          <p:cNvSpPr>
            <a:spLocks noChangeArrowheads="1"/>
          </p:cNvSpPr>
          <p:nvPr/>
        </p:nvSpPr>
        <p:spPr bwMode="auto">
          <a:xfrm>
            <a:off x="2063750" y="2781300"/>
            <a:ext cx="939938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latin typeface="+mn-lt"/>
                <a:ea typeface="+mn-ea"/>
              </a:rPr>
              <a:t>二、已知质点的加速度以及初始速度和初始位置，可求质点速度及其运动方程。</a:t>
            </a:r>
            <a:endParaRPr kumimoji="0" lang="en-US" altLang="zh-CN" sz="2800" dirty="0">
              <a:solidFill>
                <a:srgbClr val="0000FF"/>
              </a:solidFill>
              <a:latin typeface="+mn-lt"/>
              <a:ea typeface="+mn-ea"/>
            </a:endParaRPr>
          </a:p>
        </p:txBody>
      </p:sp>
    </p:spTree>
    <p:extLst>
      <p:ext uri="{BB962C8B-B14F-4D97-AF65-F5344CB8AC3E}">
        <p14:creationId xmlns:p14="http://schemas.microsoft.com/office/powerpoint/2010/main" val="35794121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1396"/>
                                        </p:tgtEl>
                                        <p:attrNameLst>
                                          <p:attrName>style.visibility</p:attrName>
                                        </p:attrNameLst>
                                      </p:cBhvr>
                                      <p:to>
                                        <p:strVal val="visible"/>
                                      </p:to>
                                    </p:set>
                                    <p:animEffect transition="in" filter="blinds(horizontal)">
                                      <p:cBhvr>
                                        <p:cTn id="7" dur="500"/>
                                        <p:tgtEl>
                                          <p:spTgt spid="10139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1397"/>
                                        </p:tgtEl>
                                        <p:attrNameLst>
                                          <p:attrName>style.visibility</p:attrName>
                                        </p:attrNameLst>
                                      </p:cBhvr>
                                      <p:to>
                                        <p:strVal val="visible"/>
                                      </p:to>
                                    </p:set>
                                    <p:animEffect transition="in" filter="blinds(horizontal)">
                                      <p:cBhvr>
                                        <p:cTn id="12" dur="500"/>
                                        <p:tgtEl>
                                          <p:spTgt spid="10139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ox(in)">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96" grpId="0" autoUpdateAnimBg="0"/>
      <p:bldP spid="101397"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0" name="Text Box 2"/>
              <p:cNvSpPr txBox="1">
                <a:spLocks noChangeArrowheads="1"/>
              </p:cNvSpPr>
              <p:nvPr/>
            </p:nvSpPr>
            <p:spPr bwMode="auto">
              <a:xfrm>
                <a:off x="1703388" y="609600"/>
                <a:ext cx="9759742" cy="18158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defPPr>
                  <a:defRPr lang="zh-CN"/>
                </a:defPPr>
                <a:lvl1pPr algn="just" eaLnBrk="1" hangingPunct="1">
                  <a:buClrTx/>
                  <a:buSzTx/>
                  <a:buFontTx/>
                  <a:buNone/>
                  <a:defRPr kumimoji="0" sz="2800">
                    <a:solidFill>
                      <a:srgbClr val="0000FF"/>
                    </a:solidFill>
                    <a:latin typeface="+mn-lt"/>
                    <a:ea typeface="+mn-ea"/>
                  </a:defRPr>
                </a:lvl1pPr>
                <a:lvl2pPr marL="742950" indent="-285750" eaLnBrk="0" hangingPunct="0">
                  <a:spcBef>
                    <a:spcPct val="20000"/>
                  </a:spcBef>
                  <a:buChar char="–"/>
                  <a:defRPr kumimoji="1" sz="2800">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r>
                  <a:rPr lang="zh-CN" altLang="zh-CN" dirty="0"/>
                  <a:t>例</a:t>
                </a:r>
                <a:r>
                  <a:rPr lang="zh-CN" altLang="en-US" dirty="0"/>
                  <a:t>：</a:t>
                </a:r>
                <a:r>
                  <a:rPr lang="zh-CN" altLang="zh-CN" dirty="0"/>
                  <a:t>设有一个质点作半径为</a:t>
                </a:r>
                <a14:m>
                  <m:oMath xmlns:m="http://schemas.openxmlformats.org/officeDocument/2006/math">
                    <m:r>
                      <a:rPr lang="en-US" altLang="zh-CN">
                        <a:latin typeface="Cambria Math" panose="02040503050406030204" pitchFamily="18" charset="0"/>
                      </a:rPr>
                      <m:t>𝑟</m:t>
                    </m:r>
                  </m:oMath>
                </a14:m>
                <a:r>
                  <a:rPr lang="zh-CN" altLang="zh-CN" dirty="0"/>
                  <a:t>的圆周运动</a:t>
                </a:r>
                <a:r>
                  <a:rPr lang="zh-CN" altLang="en-US" dirty="0"/>
                  <a:t>。</a:t>
                </a:r>
                <a:r>
                  <a:rPr lang="zh-CN" altLang="zh-CN" dirty="0"/>
                  <a:t>质点沿圆周运动所经历的路程与时间的关系为</a:t>
                </a:r>
                <a14:m>
                  <m:oMath xmlns:m="http://schemas.openxmlformats.org/officeDocument/2006/math">
                    <m:sSup>
                      <m:sSupPr>
                        <m:ctrlPr>
                          <a:rPr lang="en-US" altLang="zh-CN" i="1">
                            <a:latin typeface="Cambria Math" panose="02040503050406030204" pitchFamily="18" charset="0"/>
                          </a:rPr>
                        </m:ctrlPr>
                      </m:sSupPr>
                      <m:e>
                        <m:r>
                          <a:rPr lang="en-US" altLang="zh-CN">
                            <a:latin typeface="Cambria Math" panose="02040503050406030204" pitchFamily="18" charset="0"/>
                          </a:rPr>
                          <m:t>𝑠</m:t>
                        </m:r>
                        <m:r>
                          <a:rPr lang="en-US" altLang="zh-CN">
                            <a:latin typeface="Cambria Math" panose="02040503050406030204" pitchFamily="18" charset="0"/>
                          </a:rPr>
                          <m:t>=</m:t>
                        </m:r>
                        <m:r>
                          <a:rPr lang="en-US" altLang="zh-CN">
                            <a:latin typeface="Cambria Math" panose="02040503050406030204" pitchFamily="18" charset="0"/>
                          </a:rPr>
                          <m:t>𝑏𝑡</m:t>
                        </m:r>
                      </m:e>
                      <m:sup>
                        <m:r>
                          <a:rPr lang="en-US" altLang="zh-CN">
                            <a:latin typeface="Cambria Math" panose="02040503050406030204" pitchFamily="18" charset="0"/>
                          </a:rPr>
                          <m:t>2</m:t>
                        </m:r>
                      </m:sup>
                    </m:sSup>
                    <m:r>
                      <a:rPr lang="en-US" altLang="zh-CN">
                        <a:latin typeface="Cambria Math" panose="02040503050406030204" pitchFamily="18" charset="0"/>
                      </a:rPr>
                      <m:t>/2</m:t>
                    </m:r>
                  </m:oMath>
                </a14:m>
                <a:r>
                  <a:rPr lang="zh-CN" altLang="en-US" dirty="0"/>
                  <a:t>，</a:t>
                </a:r>
                <a:r>
                  <a:rPr lang="zh-CN" altLang="zh-CN" dirty="0"/>
                  <a:t>并设</a:t>
                </a:r>
                <a14:m>
                  <m:oMath xmlns:m="http://schemas.openxmlformats.org/officeDocument/2006/math">
                    <m:r>
                      <a:rPr lang="en-US" altLang="zh-CN">
                        <a:latin typeface="Cambria Math" panose="02040503050406030204" pitchFamily="18" charset="0"/>
                      </a:rPr>
                      <m:t>𝑏</m:t>
                    </m:r>
                  </m:oMath>
                </a14:m>
                <a:r>
                  <a:rPr lang="zh-CN" altLang="zh-CN" dirty="0"/>
                  <a:t>为一常量</a:t>
                </a:r>
                <a:r>
                  <a:rPr lang="zh-CN" altLang="en-US" dirty="0"/>
                  <a:t>，</a:t>
                </a:r>
                <a:r>
                  <a:rPr lang="zh-CN" altLang="zh-CN" dirty="0"/>
                  <a:t>求（1）此质点在某一时刻的速率</a:t>
                </a:r>
                <a:r>
                  <a:rPr lang="zh-CN" altLang="en-US" dirty="0"/>
                  <a:t>；</a:t>
                </a:r>
                <a:r>
                  <a:rPr lang="zh-CN" altLang="zh-CN" dirty="0"/>
                  <a:t>（2）法向加速度和切向加速度的大小;（3）总加速度</a:t>
                </a:r>
                <a:r>
                  <a:rPr lang="zh-CN" altLang="en-US" dirty="0"/>
                  <a:t>。</a:t>
                </a:r>
                <a:endParaRPr lang="zh-CN" altLang="zh-CN" dirty="0"/>
              </a:p>
            </p:txBody>
          </p:sp>
        </mc:Choice>
        <mc:Fallback xmlns="">
          <p:sp>
            <p:nvSpPr>
              <p:cNvPr id="30" name="Text Box 2"/>
              <p:cNvSpPr txBox="1">
                <a:spLocks noRot="1" noChangeAspect="1" noMove="1" noResize="1" noEditPoints="1" noAdjustHandles="1" noChangeArrowheads="1" noChangeShapeType="1" noTextEdit="1"/>
              </p:cNvSpPr>
              <p:nvPr/>
            </p:nvSpPr>
            <p:spPr bwMode="auto">
              <a:xfrm>
                <a:off x="1703388" y="609600"/>
                <a:ext cx="9759742" cy="1815882"/>
              </a:xfrm>
              <a:prstGeom prst="rect">
                <a:avLst/>
              </a:prstGeom>
              <a:blipFill>
                <a:blip r:embed="rId2"/>
                <a:stretch>
                  <a:fillRect l="-1249" t="-3356" r="-1312" b="-906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31" name="Text Box 3"/>
          <p:cNvSpPr txBox="1">
            <a:spLocks noChangeArrowheads="1"/>
          </p:cNvSpPr>
          <p:nvPr/>
        </p:nvSpPr>
        <p:spPr bwMode="auto">
          <a:xfrm>
            <a:off x="1703388" y="2875721"/>
            <a:ext cx="90601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r>
              <a:rPr lang="zh-CN" altLang="zh-CN" sz="2800" dirty="0">
                <a:solidFill>
                  <a:srgbClr val="0000FF"/>
                </a:solidFill>
                <a:latin typeface="+mn-lt"/>
                <a:ea typeface="+mn-ea"/>
              </a:rPr>
              <a:t>解：</a:t>
            </a:r>
          </a:p>
        </p:txBody>
      </p:sp>
      <p:sp>
        <p:nvSpPr>
          <p:cNvPr id="33" name="Text Box 5"/>
          <p:cNvSpPr txBox="1">
            <a:spLocks noChangeArrowheads="1"/>
          </p:cNvSpPr>
          <p:nvPr/>
        </p:nvSpPr>
        <p:spPr bwMode="auto">
          <a:xfrm>
            <a:off x="2474717" y="2872219"/>
            <a:ext cx="12954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zh-CN" sz="2800" dirty="0">
                <a:solidFill>
                  <a:srgbClr val="0000FF"/>
                </a:solidFill>
                <a:latin typeface="+mn-lt"/>
                <a:ea typeface="+mn-ea"/>
              </a:rPr>
              <a:t>（1）</a:t>
            </a:r>
          </a:p>
        </p:txBody>
      </p:sp>
      <p:sp>
        <p:nvSpPr>
          <p:cNvPr id="37" name="Rectangle 9"/>
          <p:cNvSpPr>
            <a:spLocks noChangeArrowheads="1"/>
          </p:cNvSpPr>
          <p:nvPr/>
        </p:nvSpPr>
        <p:spPr bwMode="auto">
          <a:xfrm>
            <a:off x="1703388" y="3890618"/>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r>
              <a:rPr lang="zh-CN" altLang="zh-CN" sz="2800" dirty="0">
                <a:solidFill>
                  <a:srgbClr val="0000FF"/>
                </a:solidFill>
                <a:latin typeface="+mn-lt"/>
                <a:ea typeface="+mn-ea"/>
              </a:rPr>
              <a:t>（2）</a:t>
            </a:r>
          </a:p>
        </p:txBody>
      </p:sp>
      <p:sp>
        <p:nvSpPr>
          <p:cNvPr id="40" name="Rectangle 12"/>
          <p:cNvSpPr>
            <a:spLocks noChangeArrowheads="1"/>
          </p:cNvSpPr>
          <p:nvPr/>
        </p:nvSpPr>
        <p:spPr bwMode="auto">
          <a:xfrm>
            <a:off x="1703388" y="4954241"/>
            <a:ext cx="11239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r>
              <a:rPr lang="zh-CN" altLang="zh-CN" sz="2800" dirty="0">
                <a:solidFill>
                  <a:srgbClr val="0000FF"/>
                </a:solidFill>
                <a:latin typeface="+mn-lt"/>
                <a:ea typeface="+mn-ea"/>
              </a:rPr>
              <a:t>（3）</a:t>
            </a:r>
          </a:p>
        </p:txBody>
      </p:sp>
      <mc:AlternateContent xmlns:mc="http://schemas.openxmlformats.org/markup-compatibility/2006" xmlns:a14="http://schemas.microsoft.com/office/drawing/2010/main">
        <mc:Choice Requires="a14">
          <p:sp>
            <p:nvSpPr>
              <p:cNvPr id="15" name="矩形 14"/>
              <p:cNvSpPr/>
              <p:nvPr/>
            </p:nvSpPr>
            <p:spPr>
              <a:xfrm>
                <a:off x="3380734" y="2645410"/>
                <a:ext cx="1328632"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𝑣</m:t>
                      </m:r>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𝑑</m:t>
                          </m:r>
                          <m:r>
                            <a:rPr lang="en-US" altLang="zh-CN" sz="2800" b="0" i="1" smtClean="0">
                              <a:solidFill>
                                <a:srgbClr val="0000FF"/>
                              </a:solidFill>
                              <a:latin typeface="Cambria Math" panose="02040503050406030204" pitchFamily="18" charset="0"/>
                            </a:rPr>
                            <m:t>𝑠</m:t>
                          </m:r>
                        </m:num>
                        <m:den>
                          <m:r>
                            <a:rPr lang="en-US" altLang="zh-CN" sz="2800" i="1">
                              <a:solidFill>
                                <a:srgbClr val="0000FF"/>
                              </a:solidFill>
                              <a:latin typeface="Cambria Math" panose="02040503050406030204" pitchFamily="18" charset="0"/>
                            </a:rPr>
                            <m:t>𝑑𝑡</m:t>
                          </m:r>
                        </m:den>
                      </m:f>
                    </m:oMath>
                  </m:oMathPara>
                </a14:m>
                <a:endParaRPr lang="zh-CN" altLang="en-US" sz="2800" dirty="0">
                  <a:latin typeface="+mn-lt"/>
                  <a:ea typeface="+mn-ea"/>
                </a:endParaRPr>
              </a:p>
            </p:txBody>
          </p:sp>
        </mc:Choice>
        <mc:Fallback xmlns="">
          <p:sp>
            <p:nvSpPr>
              <p:cNvPr id="15" name="矩形 14"/>
              <p:cNvSpPr>
                <a:spLocks noRot="1" noChangeAspect="1" noMove="1" noResize="1" noEditPoints="1" noAdjustHandles="1" noChangeArrowheads="1" noChangeShapeType="1" noTextEdit="1"/>
              </p:cNvSpPr>
              <p:nvPr/>
            </p:nvSpPr>
            <p:spPr>
              <a:xfrm>
                <a:off x="3380734" y="2645410"/>
                <a:ext cx="1328632" cy="91037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4569771" y="2570357"/>
                <a:ext cx="2252989" cy="10604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𝑑</m:t>
                          </m:r>
                        </m:num>
                        <m:den>
                          <m:r>
                            <a:rPr lang="en-US" altLang="zh-CN" sz="2800" i="1">
                              <a:solidFill>
                                <a:srgbClr val="0000FF"/>
                              </a:solidFill>
                              <a:latin typeface="Cambria Math" panose="02040503050406030204" pitchFamily="18" charset="0"/>
                            </a:rPr>
                            <m:t>𝑑𝑡</m:t>
                          </m:r>
                        </m:den>
                      </m:f>
                      <m:d>
                        <m:dPr>
                          <m:ctrlPr>
                            <a:rPr lang="en-US" altLang="zh-CN" sz="2800" i="1" smtClean="0">
                              <a:solidFill>
                                <a:srgbClr val="0000FF"/>
                              </a:solidFill>
                              <a:latin typeface="Cambria Math" panose="02040503050406030204" pitchFamily="18" charset="0"/>
                            </a:rPr>
                          </m:ctrlPr>
                        </m:dPr>
                        <m:e>
                          <m:f>
                            <m:fPr>
                              <m:ctrlPr>
                                <a:rPr lang="en-US" altLang="zh-CN" sz="2800" i="1" smtClean="0">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1</m:t>
                              </m:r>
                            </m:num>
                            <m:den>
                              <m:r>
                                <a:rPr lang="en-US" altLang="zh-CN" sz="2800" b="0" i="1" smtClean="0">
                                  <a:solidFill>
                                    <a:srgbClr val="0000FF"/>
                                  </a:solidFill>
                                  <a:latin typeface="Cambria Math" panose="02040503050406030204" pitchFamily="18" charset="0"/>
                                </a:rPr>
                                <m:t>2</m:t>
                              </m:r>
                            </m:den>
                          </m:f>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𝑏𝑡</m:t>
                              </m:r>
                            </m:e>
                            <m:sup>
                              <m:r>
                                <a:rPr lang="en-US" altLang="zh-CN" sz="2800" i="1">
                                  <a:solidFill>
                                    <a:srgbClr val="0000FF"/>
                                  </a:solidFill>
                                  <a:latin typeface="Cambria Math" panose="02040503050406030204" pitchFamily="18" charset="0"/>
                                </a:rPr>
                                <m:t>2</m:t>
                              </m:r>
                            </m:sup>
                          </m:sSup>
                        </m:e>
                      </m:d>
                    </m:oMath>
                  </m:oMathPara>
                </a14:m>
                <a:endParaRPr lang="zh-CN" altLang="en-US" sz="2800" dirty="0">
                  <a:latin typeface="+mn-lt"/>
                  <a:ea typeface="+mn-ea"/>
                </a:endParaRPr>
              </a:p>
            </p:txBody>
          </p:sp>
        </mc:Choice>
        <mc:Fallback xmlns="">
          <p:sp>
            <p:nvSpPr>
              <p:cNvPr id="16" name="矩形 15"/>
              <p:cNvSpPr>
                <a:spLocks noRot="1" noChangeAspect="1" noMove="1" noResize="1" noEditPoints="1" noAdjustHandles="1" noChangeArrowheads="1" noChangeShapeType="1" noTextEdit="1"/>
              </p:cNvSpPr>
              <p:nvPr/>
            </p:nvSpPr>
            <p:spPr>
              <a:xfrm>
                <a:off x="4569771" y="2570357"/>
                <a:ext cx="2252989" cy="106048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6708086" y="2838988"/>
                <a:ext cx="98571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𝑏𝑡</m:t>
                      </m:r>
                    </m:oMath>
                  </m:oMathPara>
                </a14:m>
                <a:endParaRPr lang="zh-CN" altLang="en-US" sz="2800" dirty="0">
                  <a:latin typeface="+mn-lt"/>
                  <a:ea typeface="+mn-ea"/>
                </a:endParaRPr>
              </a:p>
            </p:txBody>
          </p:sp>
        </mc:Choice>
        <mc:Fallback xmlns="">
          <p:sp>
            <p:nvSpPr>
              <p:cNvPr id="17" name="矩形 16"/>
              <p:cNvSpPr>
                <a:spLocks noRot="1" noChangeAspect="1" noMove="1" noResize="1" noEditPoints="1" noAdjustHandles="1" noChangeArrowheads="1" noChangeShapeType="1" noTextEdit="1"/>
              </p:cNvSpPr>
              <p:nvPr/>
            </p:nvSpPr>
            <p:spPr>
              <a:xfrm>
                <a:off x="6708086" y="2838988"/>
                <a:ext cx="985718"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2772134" y="3630840"/>
                <a:ext cx="1526123" cy="91037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𝑎</m:t>
                          </m:r>
                        </m:e>
                        <m:sub>
                          <m:r>
                            <a:rPr lang="zh-CN" altLang="en-US" sz="2800" i="1">
                              <a:solidFill>
                                <a:srgbClr val="0000FF"/>
                              </a:solidFill>
                              <a:latin typeface="Cambria Math" panose="02040503050406030204" pitchFamily="18" charset="0"/>
                            </a:rPr>
                            <m:t>𝜏</m:t>
                          </m:r>
                        </m:sub>
                      </m:sSub>
                      <m:r>
                        <a:rPr lang="en-US" altLang="zh-CN" sz="2800"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𝑑</m:t>
                          </m:r>
                          <m:r>
                            <a:rPr lang="en-US" altLang="zh-CN" sz="2800" i="1">
                              <a:solidFill>
                                <a:srgbClr val="0000FF"/>
                              </a:solidFill>
                              <a:latin typeface="Cambria Math" panose="02040503050406030204" pitchFamily="18" charset="0"/>
                              <a:ea typeface="Cambria Math" panose="02040503050406030204" pitchFamily="18" charset="0"/>
                            </a:rPr>
                            <m:t>𝑣</m:t>
                          </m:r>
                        </m:num>
                        <m:den>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rPr>
                            <m:t>𝑡</m:t>
                          </m:r>
                        </m:den>
                      </m:f>
                    </m:oMath>
                  </m:oMathPara>
                </a14:m>
                <a:endParaRPr lang="zh-CN" altLang="en-US" sz="2800" dirty="0">
                  <a:solidFill>
                    <a:srgbClr val="0000FF"/>
                  </a:solidFill>
                  <a:latin typeface="+mj-ea"/>
                  <a:ea typeface="+mj-ea"/>
                </a:endParaRPr>
              </a:p>
            </p:txBody>
          </p:sp>
        </mc:Choice>
        <mc:Fallback xmlns="">
          <p:sp>
            <p:nvSpPr>
              <p:cNvPr id="18" name="矩形 17"/>
              <p:cNvSpPr>
                <a:spLocks noRot="1" noChangeAspect="1" noMove="1" noResize="1" noEditPoints="1" noAdjustHandles="1" noChangeArrowheads="1" noChangeShapeType="1" noTextEdit="1"/>
              </p:cNvSpPr>
              <p:nvPr/>
            </p:nvSpPr>
            <p:spPr>
              <a:xfrm>
                <a:off x="2772134" y="3630840"/>
                <a:ext cx="1526123" cy="91037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5457729" y="3629447"/>
                <a:ext cx="1556003" cy="95410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𝑎</m:t>
                          </m:r>
                        </m:e>
                        <m:sub>
                          <m:r>
                            <a:rPr lang="en-US" altLang="zh-CN" sz="2800" i="1">
                              <a:solidFill>
                                <a:srgbClr val="0000FF"/>
                              </a:solidFill>
                              <a:latin typeface="Cambria Math" panose="02040503050406030204" pitchFamily="18" charset="0"/>
                            </a:rPr>
                            <m:t>𝑛</m:t>
                          </m:r>
                        </m:sub>
                      </m:sSub>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num>
                        <m:den>
                          <m:r>
                            <a:rPr lang="en-US" altLang="zh-CN" sz="2800" b="0" i="1" smtClean="0">
                              <a:solidFill>
                                <a:srgbClr val="0000FF"/>
                              </a:solidFill>
                              <a:latin typeface="Cambria Math" panose="02040503050406030204" pitchFamily="18" charset="0"/>
                            </a:rPr>
                            <m:t>𝑟</m:t>
                          </m:r>
                        </m:den>
                      </m:f>
                    </m:oMath>
                  </m:oMathPara>
                </a14:m>
                <a:endParaRPr lang="zh-CN" altLang="en-US" sz="2800" dirty="0">
                  <a:solidFill>
                    <a:srgbClr val="0000FF"/>
                  </a:solidFill>
                  <a:latin typeface="+mj-ea"/>
                  <a:ea typeface="+mj-ea"/>
                </a:endParaRPr>
              </a:p>
            </p:txBody>
          </p:sp>
        </mc:Choice>
        <mc:Fallback xmlns="">
          <p:sp>
            <p:nvSpPr>
              <p:cNvPr id="19" name="矩形 18"/>
              <p:cNvSpPr>
                <a:spLocks noRot="1" noChangeAspect="1" noMove="1" noResize="1" noEditPoints="1" noAdjustHandles="1" noChangeArrowheads="1" noChangeShapeType="1" noTextEdit="1"/>
              </p:cNvSpPr>
              <p:nvPr/>
            </p:nvSpPr>
            <p:spPr>
              <a:xfrm>
                <a:off x="5457729" y="3629447"/>
                <a:ext cx="1556003" cy="95410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2766355" y="4730165"/>
                <a:ext cx="2413546" cy="9691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r>
                        <a:rPr lang="en-US" altLang="zh-CN" sz="2800" b="0" i="1" smtClean="0">
                          <a:solidFill>
                            <a:srgbClr val="0000FF"/>
                          </a:solidFill>
                          <a:latin typeface="Cambria Math" panose="02040503050406030204" pitchFamily="18" charset="0"/>
                          <a:ea typeface="+mn-ea"/>
                        </a:rPr>
                        <m:t>=</m:t>
                      </m:r>
                      <m:rad>
                        <m:radPr>
                          <m:degHide m:val="on"/>
                          <m:ctrlPr>
                            <a:rPr lang="en-US" altLang="zh-CN" sz="2800" i="1" smtClean="0">
                              <a:solidFill>
                                <a:srgbClr val="0000FF"/>
                              </a:solidFill>
                              <a:latin typeface="Cambria Math" panose="02040503050406030204" pitchFamily="18" charset="0"/>
                              <a:ea typeface="+mn-ea"/>
                            </a:rPr>
                          </m:ctrlPr>
                        </m:radPr>
                        <m:deg/>
                        <m:e>
                          <m:sSubSup>
                            <m:sSubSupPr>
                              <m:ctrlPr>
                                <a:rPr lang="en-US" altLang="zh-CN" sz="2800" i="1">
                                  <a:solidFill>
                                    <a:srgbClr val="0000FF"/>
                                  </a:solidFill>
                                  <a:latin typeface="Cambria Math" panose="02040503050406030204" pitchFamily="18" charset="0"/>
                                </a:rPr>
                              </m:ctrlPr>
                            </m:sSubSupPr>
                            <m:e>
                              <m:r>
                                <a:rPr lang="en-US" altLang="zh-CN" sz="2800" i="1">
                                  <a:solidFill>
                                    <a:srgbClr val="0000FF"/>
                                  </a:solidFill>
                                  <a:latin typeface="Cambria Math" panose="02040503050406030204" pitchFamily="18" charset="0"/>
                                </a:rPr>
                                <m:t>𝑎</m:t>
                              </m:r>
                            </m:e>
                            <m:sub>
                              <m:r>
                                <a:rPr lang="zh-CN" altLang="en-US" sz="2800" i="1">
                                  <a:solidFill>
                                    <a:srgbClr val="0000FF"/>
                                  </a:solidFill>
                                  <a:latin typeface="Cambria Math" panose="02040503050406030204" pitchFamily="18" charset="0"/>
                                </a:rPr>
                                <m:t>𝜏</m:t>
                              </m:r>
                            </m:sub>
                            <m:sup>
                              <m:r>
                                <a:rPr lang="en-US" altLang="zh-CN" sz="2800" i="1">
                                  <a:solidFill>
                                    <a:srgbClr val="0000FF"/>
                                  </a:solidFill>
                                  <a:latin typeface="Cambria Math" panose="02040503050406030204" pitchFamily="18" charset="0"/>
                                </a:rPr>
                                <m:t>2</m:t>
                              </m:r>
                            </m:sup>
                          </m:sSubSup>
                          <m:r>
                            <a:rPr lang="en-US" altLang="zh-CN" sz="2800" b="0" i="1" smtClean="0">
                              <a:solidFill>
                                <a:srgbClr val="0000FF"/>
                              </a:solidFill>
                              <a:latin typeface="Cambria Math" panose="02040503050406030204" pitchFamily="18" charset="0"/>
                              <a:ea typeface="+mn-ea"/>
                            </a:rPr>
                            <m:t>+</m:t>
                          </m:r>
                          <m:sSubSup>
                            <m:sSubSupPr>
                              <m:ctrlPr>
                                <a:rPr lang="en-US" altLang="zh-CN" sz="2800" i="1">
                                  <a:solidFill>
                                    <a:srgbClr val="0000FF"/>
                                  </a:solidFill>
                                  <a:latin typeface="Cambria Math" panose="02040503050406030204" pitchFamily="18" charset="0"/>
                                </a:rPr>
                              </m:ctrlPr>
                            </m:sSubSupPr>
                            <m:e>
                              <m:r>
                                <a:rPr lang="en-US" altLang="zh-CN" sz="2800" i="1">
                                  <a:solidFill>
                                    <a:srgbClr val="0000FF"/>
                                  </a:solidFill>
                                  <a:latin typeface="Cambria Math" panose="02040503050406030204" pitchFamily="18" charset="0"/>
                                </a:rPr>
                                <m:t>𝑎</m:t>
                              </m:r>
                            </m:e>
                            <m:sub>
                              <m:r>
                                <a:rPr lang="en-US" altLang="zh-CN" sz="2800" i="1">
                                  <a:solidFill>
                                    <a:srgbClr val="0000FF"/>
                                  </a:solidFill>
                                  <a:latin typeface="Cambria Math" panose="02040503050406030204" pitchFamily="18" charset="0"/>
                                </a:rPr>
                                <m:t>𝑛</m:t>
                              </m:r>
                            </m:sub>
                            <m:sup>
                              <m:r>
                                <a:rPr lang="en-US" altLang="zh-CN" sz="2800" i="1">
                                  <a:solidFill>
                                    <a:srgbClr val="0000FF"/>
                                  </a:solidFill>
                                  <a:latin typeface="Cambria Math" panose="02040503050406030204" pitchFamily="18" charset="0"/>
                                </a:rPr>
                                <m:t>2</m:t>
                              </m:r>
                            </m:sup>
                          </m:sSubSup>
                        </m:e>
                      </m:rad>
                    </m:oMath>
                  </m:oMathPara>
                </a14:m>
                <a:endParaRPr lang="zh-CN" altLang="en-US" sz="2800" dirty="0">
                  <a:latin typeface="+mn-lt"/>
                  <a:ea typeface="+mn-ea"/>
                </a:endParaRPr>
              </a:p>
            </p:txBody>
          </p:sp>
        </mc:Choice>
        <mc:Fallback xmlns="">
          <p:sp>
            <p:nvSpPr>
              <p:cNvPr id="20" name="矩形 19"/>
              <p:cNvSpPr>
                <a:spLocks noRot="1" noChangeAspect="1" noMove="1" noResize="1" noEditPoints="1" noAdjustHandles="1" noChangeArrowheads="1" noChangeShapeType="1" noTextEdit="1"/>
              </p:cNvSpPr>
              <p:nvPr/>
            </p:nvSpPr>
            <p:spPr>
              <a:xfrm>
                <a:off x="2766355" y="4730165"/>
                <a:ext cx="2413546" cy="969176"/>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4045050" y="5746749"/>
                <a:ext cx="1968359" cy="903068"/>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func>
                        <m:funcPr>
                          <m:ctrlPr>
                            <a:rPr lang="en-US" altLang="zh-CN" sz="2800" i="1" smtClean="0">
                              <a:solidFill>
                                <a:srgbClr val="0000FF"/>
                              </a:solidFill>
                              <a:latin typeface="Cambria Math" panose="02040503050406030204" pitchFamily="18" charset="0"/>
                            </a:rPr>
                          </m:ctrlPr>
                        </m:funcPr>
                        <m:fName>
                          <m:r>
                            <a:rPr lang="en-US" altLang="zh-CN" sz="2800" b="0" i="1" smtClean="0">
                              <a:solidFill>
                                <a:srgbClr val="0000FF"/>
                              </a:solidFill>
                              <a:latin typeface="Cambria Math" panose="02040503050406030204" pitchFamily="18" charset="0"/>
                            </a:rPr>
                            <m:t>𝑡𝑎𝑛</m:t>
                          </m:r>
                        </m:fName>
                        <m:e>
                          <m:r>
                            <m:rPr>
                              <m:sty m:val="p"/>
                            </m:rPr>
                            <a:rPr lang="el-GR" altLang="zh-CN" sz="2800" i="1">
                              <a:solidFill>
                                <a:srgbClr val="0000FF"/>
                              </a:solidFill>
                              <a:latin typeface="Cambria Math" panose="02040503050406030204" pitchFamily="18" charset="0"/>
                              <a:ea typeface="Cambria Math" panose="02040503050406030204" pitchFamily="18" charset="0"/>
                            </a:rPr>
                            <m:t>α</m:t>
                          </m:r>
                        </m:e>
                      </m:func>
                      <m:r>
                        <a:rPr lang="en-US" altLang="zh-CN" sz="2800" i="1">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𝑎</m:t>
                              </m:r>
                            </m:e>
                            <m:sub>
                              <m:r>
                                <a:rPr lang="en-US" altLang="zh-CN" sz="2800" i="1">
                                  <a:solidFill>
                                    <a:srgbClr val="0000FF"/>
                                  </a:solidFill>
                                  <a:latin typeface="Cambria Math" panose="02040503050406030204" pitchFamily="18" charset="0"/>
                                </a:rPr>
                                <m:t>𝑛</m:t>
                              </m:r>
                            </m:sub>
                          </m:sSub>
                        </m:num>
                        <m:den>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𝑎</m:t>
                              </m:r>
                            </m:e>
                            <m:sub>
                              <m:r>
                                <a:rPr lang="zh-CN" altLang="en-US" sz="2800" i="1">
                                  <a:solidFill>
                                    <a:srgbClr val="0000FF"/>
                                  </a:solidFill>
                                  <a:latin typeface="Cambria Math" panose="02040503050406030204" pitchFamily="18" charset="0"/>
                                </a:rPr>
                                <m:t>𝜏</m:t>
                              </m:r>
                            </m:sub>
                          </m:sSub>
                        </m:den>
                      </m:f>
                    </m:oMath>
                  </m:oMathPara>
                </a14:m>
                <a:endParaRPr lang="zh-CN" altLang="en-US" sz="2800" dirty="0">
                  <a:solidFill>
                    <a:srgbClr val="0000FF"/>
                  </a:solidFill>
                  <a:latin typeface="+mj-ea"/>
                  <a:ea typeface="+mj-ea"/>
                </a:endParaRPr>
              </a:p>
            </p:txBody>
          </p:sp>
        </mc:Choice>
        <mc:Fallback xmlns="">
          <p:sp>
            <p:nvSpPr>
              <p:cNvPr id="21" name="矩形 20"/>
              <p:cNvSpPr>
                <a:spLocks noRot="1" noChangeAspect="1" noMove="1" noResize="1" noEditPoints="1" noAdjustHandles="1" noChangeArrowheads="1" noChangeShapeType="1" noTextEdit="1"/>
              </p:cNvSpPr>
              <p:nvPr/>
            </p:nvSpPr>
            <p:spPr>
              <a:xfrm>
                <a:off x="4045050" y="5746749"/>
                <a:ext cx="1968359" cy="903068"/>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4253119" y="3857854"/>
                <a:ext cx="84375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𝑏</m:t>
                      </m:r>
                    </m:oMath>
                  </m:oMathPara>
                </a14:m>
                <a:endParaRPr lang="zh-CN" altLang="en-US" sz="2800" dirty="0">
                  <a:latin typeface="+mn-lt"/>
                  <a:ea typeface="+mn-ea"/>
                </a:endParaRPr>
              </a:p>
            </p:txBody>
          </p:sp>
        </mc:Choice>
        <mc:Fallback xmlns="">
          <p:sp>
            <p:nvSpPr>
              <p:cNvPr id="22" name="矩形 21"/>
              <p:cNvSpPr>
                <a:spLocks noRot="1" noChangeAspect="1" noMove="1" noResize="1" noEditPoints="1" noAdjustHandles="1" noChangeArrowheads="1" noChangeShapeType="1" noTextEdit="1"/>
              </p:cNvSpPr>
              <p:nvPr/>
            </p:nvSpPr>
            <p:spPr>
              <a:xfrm>
                <a:off x="4253119" y="3857854"/>
                <a:ext cx="843756"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6843757" y="3632905"/>
                <a:ext cx="1453347" cy="95410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sSup>
                            <m:sSupPr>
                              <m:ctrlPr>
                                <a:rPr lang="en-US" altLang="zh-CN" sz="2800" i="1">
                                  <a:solidFill>
                                    <a:srgbClr val="0000FF"/>
                                  </a:solidFill>
                                  <a:latin typeface="Cambria Math" panose="02040503050406030204" pitchFamily="18" charset="0"/>
                                </a:rPr>
                              </m:ctrlPr>
                            </m:sSupPr>
                            <m:e>
                              <m:d>
                                <m:dPr>
                                  <m:ctrlPr>
                                    <a:rPr lang="en-US" altLang="zh-CN" sz="2800" i="1" smtClean="0">
                                      <a:solidFill>
                                        <a:srgbClr val="0000FF"/>
                                      </a:solidFill>
                                      <a:latin typeface="Cambria Math" panose="02040503050406030204" pitchFamily="18" charset="0"/>
                                    </a:rPr>
                                  </m:ctrlPr>
                                </m:dPr>
                                <m:e>
                                  <m:r>
                                    <a:rPr lang="en-US" altLang="zh-CN" sz="2800" i="1">
                                      <a:solidFill>
                                        <a:srgbClr val="0000FF"/>
                                      </a:solidFill>
                                      <a:latin typeface="Cambria Math" panose="02040503050406030204" pitchFamily="18" charset="0"/>
                                    </a:rPr>
                                    <m:t>𝑏𝑡</m:t>
                                  </m:r>
                                </m:e>
                              </m:d>
                            </m:e>
                            <m:sup>
                              <m:r>
                                <a:rPr lang="en-US" altLang="zh-CN" sz="2800" i="1">
                                  <a:solidFill>
                                    <a:srgbClr val="0000FF"/>
                                  </a:solidFill>
                                  <a:latin typeface="Cambria Math" panose="02040503050406030204" pitchFamily="18" charset="0"/>
                                </a:rPr>
                                <m:t>2</m:t>
                              </m:r>
                            </m:sup>
                          </m:sSup>
                        </m:num>
                        <m:den>
                          <m:r>
                            <a:rPr lang="en-US" altLang="zh-CN" sz="2800" b="0" i="1" smtClean="0">
                              <a:solidFill>
                                <a:srgbClr val="0000FF"/>
                              </a:solidFill>
                              <a:latin typeface="Cambria Math" panose="02040503050406030204" pitchFamily="18" charset="0"/>
                            </a:rPr>
                            <m:t>𝑟</m:t>
                          </m:r>
                        </m:den>
                      </m:f>
                    </m:oMath>
                  </m:oMathPara>
                </a14:m>
                <a:endParaRPr lang="zh-CN" altLang="en-US" sz="2800" dirty="0">
                  <a:solidFill>
                    <a:srgbClr val="0000FF"/>
                  </a:solidFill>
                  <a:latin typeface="+mj-ea"/>
                  <a:ea typeface="+mj-ea"/>
                </a:endParaRPr>
              </a:p>
            </p:txBody>
          </p:sp>
        </mc:Choice>
        <mc:Fallback xmlns="">
          <p:sp>
            <p:nvSpPr>
              <p:cNvPr id="24" name="矩形 23"/>
              <p:cNvSpPr>
                <a:spLocks noRot="1" noChangeAspect="1" noMove="1" noResize="1" noEditPoints="1" noAdjustHandles="1" noChangeArrowheads="1" noChangeShapeType="1" noTextEdit="1"/>
              </p:cNvSpPr>
              <p:nvPr/>
            </p:nvSpPr>
            <p:spPr>
              <a:xfrm>
                <a:off x="6843757" y="3632905"/>
                <a:ext cx="1453347" cy="95410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5961187" y="5637274"/>
                <a:ext cx="1188209" cy="95410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𝑏</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𝑡</m:t>
                              </m:r>
                            </m:e>
                            <m:sup>
                              <m:r>
                                <a:rPr lang="en-US" altLang="zh-CN" sz="2800" i="1">
                                  <a:solidFill>
                                    <a:srgbClr val="0000FF"/>
                                  </a:solidFill>
                                  <a:latin typeface="Cambria Math" panose="02040503050406030204" pitchFamily="18" charset="0"/>
                                </a:rPr>
                                <m:t>2</m:t>
                              </m:r>
                            </m:sup>
                          </m:sSup>
                        </m:num>
                        <m:den>
                          <m:r>
                            <a:rPr lang="en-US" altLang="zh-CN" sz="2800" b="0" i="1" smtClean="0">
                              <a:solidFill>
                                <a:srgbClr val="0000FF"/>
                              </a:solidFill>
                              <a:latin typeface="Cambria Math" panose="02040503050406030204" pitchFamily="18" charset="0"/>
                            </a:rPr>
                            <m:t>𝑟</m:t>
                          </m:r>
                        </m:den>
                      </m:f>
                    </m:oMath>
                  </m:oMathPara>
                </a14:m>
                <a:endParaRPr lang="zh-CN" altLang="en-US" sz="2800" dirty="0">
                  <a:solidFill>
                    <a:srgbClr val="0000FF"/>
                  </a:solidFill>
                  <a:latin typeface="+mj-ea"/>
                  <a:ea typeface="+mj-ea"/>
                </a:endParaRPr>
              </a:p>
            </p:txBody>
          </p:sp>
        </mc:Choice>
        <mc:Fallback xmlns="">
          <p:sp>
            <p:nvSpPr>
              <p:cNvPr id="25" name="矩形 24"/>
              <p:cNvSpPr>
                <a:spLocks noRot="1" noChangeAspect="1" noMove="1" noResize="1" noEditPoints="1" noAdjustHandles="1" noChangeArrowheads="1" noChangeShapeType="1" noTextEdit="1"/>
              </p:cNvSpPr>
              <p:nvPr/>
            </p:nvSpPr>
            <p:spPr>
              <a:xfrm>
                <a:off x="5961187" y="5637274"/>
                <a:ext cx="1188209" cy="954107"/>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5016626" y="4575146"/>
                <a:ext cx="3098605" cy="1171603"/>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𝑏</m:t>
                      </m:r>
                      <m:sSup>
                        <m:sSupPr>
                          <m:ctrlPr>
                            <a:rPr lang="en-US" altLang="zh-CN" sz="2800" b="0" i="1" smtClean="0">
                              <a:solidFill>
                                <a:srgbClr val="0000FF"/>
                              </a:solidFill>
                              <a:latin typeface="Cambria Math" panose="02040503050406030204" pitchFamily="18" charset="0"/>
                            </a:rPr>
                          </m:ctrlPr>
                        </m:sSupPr>
                        <m:e>
                          <m:d>
                            <m:dPr>
                              <m:ctrlPr>
                                <a:rPr lang="en-US" altLang="zh-CN" sz="2800" b="0" i="1" smtClean="0">
                                  <a:solidFill>
                                    <a:srgbClr val="0000FF"/>
                                  </a:solidFill>
                                  <a:latin typeface="Cambria Math" panose="02040503050406030204" pitchFamily="18" charset="0"/>
                                </a:rPr>
                              </m:ctrlPr>
                            </m:dPr>
                            <m:e>
                              <m:f>
                                <m:fPr>
                                  <m:ctrlPr>
                                    <a:rPr lang="en-US" altLang="zh-CN" sz="2800" i="1">
                                      <a:solidFill>
                                        <a:srgbClr val="0000FF"/>
                                      </a:solidFill>
                                      <a:latin typeface="Cambria Math" panose="02040503050406030204" pitchFamily="18" charset="0"/>
                                    </a:rPr>
                                  </m:ctrlPr>
                                </m:fPr>
                                <m:num>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𝑏</m:t>
                                      </m:r>
                                    </m:e>
                                    <m:sup>
                                      <m:r>
                                        <a:rPr lang="en-US" altLang="zh-CN" sz="2800" i="1">
                                          <a:solidFill>
                                            <a:srgbClr val="0000FF"/>
                                          </a:solidFill>
                                          <a:latin typeface="Cambria Math" panose="02040503050406030204" pitchFamily="18" charset="0"/>
                                        </a:rPr>
                                        <m:t>2</m:t>
                                      </m:r>
                                    </m:sup>
                                  </m:sSup>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𝑡</m:t>
                                      </m:r>
                                    </m:e>
                                    <m:sup>
                                      <m:r>
                                        <a:rPr lang="en-US" altLang="zh-CN" sz="2800" b="0" i="1" smtClean="0">
                                          <a:solidFill>
                                            <a:srgbClr val="0000FF"/>
                                          </a:solidFill>
                                          <a:latin typeface="Cambria Math" panose="02040503050406030204" pitchFamily="18" charset="0"/>
                                        </a:rPr>
                                        <m:t>4</m:t>
                                      </m:r>
                                    </m:sup>
                                  </m:sSup>
                                </m:num>
                                <m:den>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den>
                              </m:f>
                              <m:r>
                                <a:rPr lang="en-US" altLang="zh-CN" sz="2800" b="0" i="1" smtClean="0">
                                  <a:solidFill>
                                    <a:srgbClr val="0000FF"/>
                                  </a:solidFill>
                                  <a:latin typeface="Cambria Math" panose="02040503050406030204" pitchFamily="18" charset="0"/>
                                </a:rPr>
                                <m:t>+1</m:t>
                              </m:r>
                            </m:e>
                          </m:d>
                        </m:e>
                        <m:sup>
                          <m:r>
                            <a:rPr lang="en-US" altLang="zh-CN" sz="2800" b="0" i="1" smtClean="0">
                              <a:solidFill>
                                <a:srgbClr val="0000FF"/>
                              </a:solidFill>
                              <a:latin typeface="Cambria Math" panose="02040503050406030204" pitchFamily="18" charset="0"/>
                            </a:rPr>
                            <m:t>1/2</m:t>
                          </m:r>
                        </m:sup>
                      </m:sSup>
                    </m:oMath>
                  </m:oMathPara>
                </a14:m>
                <a:endParaRPr lang="zh-CN" altLang="en-US" sz="2800" dirty="0">
                  <a:solidFill>
                    <a:srgbClr val="0000FF"/>
                  </a:solidFill>
                  <a:latin typeface="+mj-ea"/>
                  <a:ea typeface="+mj-ea"/>
                </a:endParaRPr>
              </a:p>
            </p:txBody>
          </p:sp>
        </mc:Choice>
        <mc:Fallback xmlns="">
          <p:sp>
            <p:nvSpPr>
              <p:cNvPr id="26" name="矩形 25"/>
              <p:cNvSpPr>
                <a:spLocks noRot="1" noChangeAspect="1" noMove="1" noResize="1" noEditPoints="1" noAdjustHandles="1" noChangeArrowheads="1" noChangeShapeType="1" noTextEdit="1"/>
              </p:cNvSpPr>
              <p:nvPr/>
            </p:nvSpPr>
            <p:spPr>
              <a:xfrm>
                <a:off x="5016626" y="4575146"/>
                <a:ext cx="3098605" cy="1171603"/>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6036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left)">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left)">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left)">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left)">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left)">
                                      <p:cBhvr>
                                        <p:cTn id="57" dur="50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wipe(left)">
                                      <p:cBhvr>
                                        <p:cTn id="62" dur="500"/>
                                        <p:tgtEl>
                                          <p:spTgt spid="4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left)">
                                      <p:cBhvr>
                                        <p:cTn id="67" dur="500"/>
                                        <p:tgtEl>
                                          <p:spTgt spid="2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wipe(left)">
                                      <p:cBhvr>
                                        <p:cTn id="72" dur="500"/>
                                        <p:tgtEl>
                                          <p:spTgt spid="2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wipe(left)">
                                      <p:cBhvr>
                                        <p:cTn id="77" dur="500"/>
                                        <p:tgtEl>
                                          <p:spTgt spid="21"/>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wipe(left)">
                                      <p:cBhvr>
                                        <p:cTn id="8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3" grpId="0"/>
      <p:bldP spid="37" grpId="0"/>
      <p:bldP spid="40" grpId="0"/>
      <p:bldP spid="15" grpId="0"/>
      <p:bldP spid="16" grpId="0"/>
      <p:bldP spid="17" grpId="0"/>
      <p:bldP spid="18" grpId="0"/>
      <p:bldP spid="19" grpId="0"/>
      <p:bldP spid="20" grpId="0"/>
      <p:bldP spid="21" grpId="0"/>
      <p:bldP spid="22" grpId="0"/>
      <p:bldP spid="24" grpId="0"/>
      <p:bldP spid="25" grpId="0"/>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1355638" y="2180291"/>
            <a:ext cx="406176" cy="406176"/>
          </a:xfrm>
          <a:prstGeom prst="rect">
            <a:avLst/>
          </a:prstGeom>
        </p:spPr>
      </p:pic>
      <p:pic>
        <p:nvPicPr>
          <p:cNvPr id="3" name="图片 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2166882" y="3103460"/>
            <a:ext cx="406176" cy="406176"/>
          </a:xfrm>
          <a:prstGeom prst="rect">
            <a:avLst/>
          </a:prstGeom>
        </p:spPr>
      </p:pic>
      <p:pic>
        <p:nvPicPr>
          <p:cNvPr id="4" name="图片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2952805" y="3990343"/>
            <a:ext cx="406176" cy="406176"/>
          </a:xfrm>
          <a:prstGeom prst="rect">
            <a:avLst/>
          </a:prstGeom>
        </p:spPr>
      </p:pic>
      <p:pic>
        <p:nvPicPr>
          <p:cNvPr id="5" name="图片 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3730567" y="4879040"/>
            <a:ext cx="406176" cy="406176"/>
          </a:xfrm>
          <a:prstGeom prst="rect">
            <a:avLst/>
          </a:prstGeom>
        </p:spPr>
      </p:pic>
      <p:grpSp>
        <p:nvGrpSpPr>
          <p:cNvPr id="6" name="组合 5"/>
          <p:cNvGrpSpPr/>
          <p:nvPr/>
        </p:nvGrpSpPr>
        <p:grpSpPr>
          <a:xfrm>
            <a:off x="630882" y="510638"/>
            <a:ext cx="1654059" cy="865821"/>
            <a:chOff x="630882" y="510638"/>
            <a:chExt cx="1654059" cy="865821"/>
          </a:xfrm>
        </p:grpSpPr>
        <p:sp>
          <p:nvSpPr>
            <p:cNvPr id="7" name="文本框 6"/>
            <p:cNvSpPr txBox="1"/>
            <p:nvPr/>
          </p:nvSpPr>
          <p:spPr>
            <a:xfrm>
              <a:off x="673794" y="510638"/>
              <a:ext cx="1611147"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目录</a:t>
              </a:r>
            </a:p>
          </p:txBody>
        </p:sp>
        <p:sp>
          <p:nvSpPr>
            <p:cNvPr id="8" name="Freeform 192"/>
            <p:cNvSpPr>
              <a:spLocks noEditPoints="1"/>
            </p:cNvSpPr>
            <p:nvPr/>
          </p:nvSpPr>
          <p:spPr bwMode="auto">
            <a:xfrm>
              <a:off x="630882" y="1146853"/>
              <a:ext cx="1426832" cy="229606"/>
            </a:xfrm>
            <a:custGeom>
              <a:avLst/>
              <a:gdLst>
                <a:gd name="T0" fmla="*/ 460 w 478"/>
                <a:gd name="T1" fmla="*/ 10 h 77"/>
                <a:gd name="T2" fmla="*/ 130 w 478"/>
                <a:gd name="T3" fmla="*/ 3 h 77"/>
                <a:gd name="T4" fmla="*/ 95 w 478"/>
                <a:gd name="T5" fmla="*/ 2 h 77"/>
                <a:gd name="T6" fmla="*/ 5 w 478"/>
                <a:gd name="T7" fmla="*/ 5 h 77"/>
                <a:gd name="T8" fmla="*/ 0 w 478"/>
                <a:gd name="T9" fmla="*/ 9 h 77"/>
                <a:gd name="T10" fmla="*/ 1 w 478"/>
                <a:gd name="T11" fmla="*/ 17 h 77"/>
                <a:gd name="T12" fmla="*/ 2 w 478"/>
                <a:gd name="T13" fmla="*/ 20 h 77"/>
                <a:gd name="T14" fmla="*/ 2 w 478"/>
                <a:gd name="T15" fmla="*/ 25 h 77"/>
                <a:gd name="T16" fmla="*/ 11 w 478"/>
                <a:gd name="T17" fmla="*/ 26 h 77"/>
                <a:gd name="T18" fmla="*/ 14 w 478"/>
                <a:gd name="T19" fmla="*/ 35 h 77"/>
                <a:gd name="T20" fmla="*/ 12 w 478"/>
                <a:gd name="T21" fmla="*/ 40 h 77"/>
                <a:gd name="T22" fmla="*/ 18 w 478"/>
                <a:gd name="T23" fmla="*/ 41 h 77"/>
                <a:gd name="T24" fmla="*/ 20 w 478"/>
                <a:gd name="T25" fmla="*/ 46 h 77"/>
                <a:gd name="T26" fmla="*/ 16 w 478"/>
                <a:gd name="T27" fmla="*/ 49 h 77"/>
                <a:gd name="T28" fmla="*/ 30 w 478"/>
                <a:gd name="T29" fmla="*/ 59 h 77"/>
                <a:gd name="T30" fmla="*/ 17 w 478"/>
                <a:gd name="T31" fmla="*/ 63 h 77"/>
                <a:gd name="T32" fmla="*/ 161 w 478"/>
                <a:gd name="T33" fmla="*/ 76 h 77"/>
                <a:gd name="T34" fmla="*/ 311 w 478"/>
                <a:gd name="T35" fmla="*/ 74 h 77"/>
                <a:gd name="T36" fmla="*/ 401 w 478"/>
                <a:gd name="T37" fmla="*/ 73 h 77"/>
                <a:gd name="T38" fmla="*/ 368 w 478"/>
                <a:gd name="T39" fmla="*/ 70 h 77"/>
                <a:gd name="T40" fmla="*/ 372 w 478"/>
                <a:gd name="T41" fmla="*/ 68 h 77"/>
                <a:gd name="T42" fmla="*/ 372 w 478"/>
                <a:gd name="T43" fmla="*/ 66 h 77"/>
                <a:gd name="T44" fmla="*/ 412 w 478"/>
                <a:gd name="T45" fmla="*/ 66 h 77"/>
                <a:gd name="T46" fmla="*/ 429 w 478"/>
                <a:gd name="T47" fmla="*/ 66 h 77"/>
                <a:gd name="T48" fmla="*/ 415 w 478"/>
                <a:gd name="T49" fmla="*/ 65 h 77"/>
                <a:gd name="T50" fmla="*/ 393 w 478"/>
                <a:gd name="T51" fmla="*/ 64 h 77"/>
                <a:gd name="T52" fmla="*/ 330 w 478"/>
                <a:gd name="T53" fmla="*/ 63 h 77"/>
                <a:gd name="T54" fmla="*/ 378 w 478"/>
                <a:gd name="T55" fmla="*/ 60 h 77"/>
                <a:gd name="T56" fmla="*/ 406 w 478"/>
                <a:gd name="T57" fmla="*/ 60 h 77"/>
                <a:gd name="T58" fmla="*/ 403 w 478"/>
                <a:gd name="T59" fmla="*/ 59 h 77"/>
                <a:gd name="T60" fmla="*/ 399 w 478"/>
                <a:gd name="T61" fmla="*/ 56 h 77"/>
                <a:gd name="T62" fmla="*/ 381 w 478"/>
                <a:gd name="T63" fmla="*/ 54 h 77"/>
                <a:gd name="T64" fmla="*/ 388 w 478"/>
                <a:gd name="T65" fmla="*/ 54 h 77"/>
                <a:gd name="T66" fmla="*/ 367 w 478"/>
                <a:gd name="T67" fmla="*/ 49 h 77"/>
                <a:gd name="T68" fmla="*/ 383 w 478"/>
                <a:gd name="T69" fmla="*/ 49 h 77"/>
                <a:gd name="T70" fmla="*/ 368 w 478"/>
                <a:gd name="T71" fmla="*/ 46 h 77"/>
                <a:gd name="T72" fmla="*/ 400 w 478"/>
                <a:gd name="T73" fmla="*/ 44 h 77"/>
                <a:gd name="T74" fmla="*/ 408 w 478"/>
                <a:gd name="T75" fmla="*/ 42 h 77"/>
                <a:gd name="T76" fmla="*/ 451 w 478"/>
                <a:gd name="T77" fmla="*/ 42 h 77"/>
                <a:gd name="T78" fmla="*/ 373 w 478"/>
                <a:gd name="T79" fmla="*/ 38 h 77"/>
                <a:gd name="T80" fmla="*/ 435 w 478"/>
                <a:gd name="T81" fmla="*/ 34 h 77"/>
                <a:gd name="T82" fmla="*/ 445 w 478"/>
                <a:gd name="T83" fmla="*/ 31 h 77"/>
                <a:gd name="T84" fmla="*/ 449 w 478"/>
                <a:gd name="T85" fmla="*/ 29 h 77"/>
                <a:gd name="T86" fmla="*/ 464 w 478"/>
                <a:gd name="T87" fmla="*/ 25 h 77"/>
                <a:gd name="T88" fmla="*/ 443 w 478"/>
                <a:gd name="T89" fmla="*/ 20 h 77"/>
                <a:gd name="T90" fmla="*/ 455 w 478"/>
                <a:gd name="T91" fmla="*/ 15 h 77"/>
                <a:gd name="T92" fmla="*/ 22 w 478"/>
                <a:gd name="T93" fmla="*/ 46 h 77"/>
                <a:gd name="T94" fmla="*/ 212 w 478"/>
                <a:gd name="T95" fmla="*/ 74 h 77"/>
                <a:gd name="T96" fmla="*/ 234 w 478"/>
                <a:gd name="T97" fmla="*/ 73 h 77"/>
                <a:gd name="T98" fmla="*/ 367 w 478"/>
                <a:gd name="T99" fmla="*/ 70 h 77"/>
                <a:gd name="T100" fmla="*/ 415 w 478"/>
                <a:gd name="T101" fmla="*/ 11 h 77"/>
                <a:gd name="T102" fmla="*/ 422 w 478"/>
                <a:gd name="T103" fmla="*/ 1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8" h="77">
                  <a:moveTo>
                    <a:pt x="478" y="13"/>
                  </a:moveTo>
                  <a:cubicBezTo>
                    <a:pt x="472" y="13"/>
                    <a:pt x="468" y="13"/>
                    <a:pt x="462" y="12"/>
                  </a:cubicBezTo>
                  <a:cubicBezTo>
                    <a:pt x="461" y="11"/>
                    <a:pt x="465" y="12"/>
                    <a:pt x="464" y="11"/>
                  </a:cubicBezTo>
                  <a:cubicBezTo>
                    <a:pt x="434" y="9"/>
                    <a:pt x="403" y="9"/>
                    <a:pt x="373" y="7"/>
                  </a:cubicBezTo>
                  <a:cubicBezTo>
                    <a:pt x="402" y="6"/>
                    <a:pt x="431" y="10"/>
                    <a:pt x="460" y="10"/>
                  </a:cubicBezTo>
                  <a:cubicBezTo>
                    <a:pt x="436" y="6"/>
                    <a:pt x="407" y="7"/>
                    <a:pt x="381" y="5"/>
                  </a:cubicBezTo>
                  <a:cubicBezTo>
                    <a:pt x="288" y="3"/>
                    <a:pt x="288" y="3"/>
                    <a:pt x="288" y="3"/>
                  </a:cubicBezTo>
                  <a:cubicBezTo>
                    <a:pt x="222" y="3"/>
                    <a:pt x="222" y="3"/>
                    <a:pt x="222" y="3"/>
                  </a:cubicBezTo>
                  <a:cubicBezTo>
                    <a:pt x="130" y="4"/>
                    <a:pt x="130" y="4"/>
                    <a:pt x="130" y="4"/>
                  </a:cubicBezTo>
                  <a:cubicBezTo>
                    <a:pt x="130" y="3"/>
                    <a:pt x="130" y="3"/>
                    <a:pt x="130" y="3"/>
                  </a:cubicBezTo>
                  <a:cubicBezTo>
                    <a:pt x="127" y="2"/>
                    <a:pt x="125" y="3"/>
                    <a:pt x="123" y="3"/>
                  </a:cubicBezTo>
                  <a:cubicBezTo>
                    <a:pt x="124" y="3"/>
                    <a:pt x="125" y="3"/>
                    <a:pt x="125" y="4"/>
                  </a:cubicBezTo>
                  <a:cubicBezTo>
                    <a:pt x="122" y="4"/>
                    <a:pt x="118" y="3"/>
                    <a:pt x="115" y="4"/>
                  </a:cubicBezTo>
                  <a:cubicBezTo>
                    <a:pt x="112" y="3"/>
                    <a:pt x="107" y="4"/>
                    <a:pt x="102" y="3"/>
                  </a:cubicBezTo>
                  <a:cubicBezTo>
                    <a:pt x="100" y="2"/>
                    <a:pt x="98" y="2"/>
                    <a:pt x="95" y="2"/>
                  </a:cubicBezTo>
                  <a:cubicBezTo>
                    <a:pt x="70" y="2"/>
                    <a:pt x="50" y="0"/>
                    <a:pt x="24" y="1"/>
                  </a:cubicBezTo>
                  <a:cubicBezTo>
                    <a:pt x="18" y="2"/>
                    <a:pt x="10" y="1"/>
                    <a:pt x="6" y="4"/>
                  </a:cubicBezTo>
                  <a:cubicBezTo>
                    <a:pt x="6" y="5"/>
                    <a:pt x="8" y="5"/>
                    <a:pt x="8" y="5"/>
                  </a:cubicBezTo>
                  <a:cubicBezTo>
                    <a:pt x="7" y="5"/>
                    <a:pt x="6" y="6"/>
                    <a:pt x="5" y="5"/>
                  </a:cubicBezTo>
                  <a:cubicBezTo>
                    <a:pt x="5" y="5"/>
                    <a:pt x="5" y="5"/>
                    <a:pt x="5" y="5"/>
                  </a:cubicBezTo>
                  <a:cubicBezTo>
                    <a:pt x="0" y="6"/>
                    <a:pt x="0" y="6"/>
                    <a:pt x="0" y="6"/>
                  </a:cubicBezTo>
                  <a:cubicBezTo>
                    <a:pt x="2" y="7"/>
                    <a:pt x="2" y="7"/>
                    <a:pt x="2" y="7"/>
                  </a:cubicBezTo>
                  <a:cubicBezTo>
                    <a:pt x="2" y="7"/>
                    <a:pt x="2" y="7"/>
                    <a:pt x="2" y="7"/>
                  </a:cubicBezTo>
                  <a:cubicBezTo>
                    <a:pt x="4" y="8"/>
                    <a:pt x="4" y="8"/>
                    <a:pt x="4" y="8"/>
                  </a:cubicBezTo>
                  <a:cubicBezTo>
                    <a:pt x="3" y="8"/>
                    <a:pt x="1" y="9"/>
                    <a:pt x="0" y="9"/>
                  </a:cubicBezTo>
                  <a:cubicBezTo>
                    <a:pt x="0" y="11"/>
                    <a:pt x="0" y="13"/>
                    <a:pt x="3" y="13"/>
                  </a:cubicBezTo>
                  <a:cubicBezTo>
                    <a:pt x="0" y="13"/>
                    <a:pt x="0" y="13"/>
                    <a:pt x="0" y="13"/>
                  </a:cubicBezTo>
                  <a:cubicBezTo>
                    <a:pt x="0" y="14"/>
                    <a:pt x="0" y="14"/>
                    <a:pt x="0" y="14"/>
                  </a:cubicBezTo>
                  <a:cubicBezTo>
                    <a:pt x="0" y="15"/>
                    <a:pt x="2" y="15"/>
                    <a:pt x="3" y="15"/>
                  </a:cubicBezTo>
                  <a:cubicBezTo>
                    <a:pt x="1" y="17"/>
                    <a:pt x="1" y="17"/>
                    <a:pt x="1" y="17"/>
                  </a:cubicBezTo>
                  <a:cubicBezTo>
                    <a:pt x="2" y="17"/>
                    <a:pt x="2" y="17"/>
                    <a:pt x="2" y="17"/>
                  </a:cubicBezTo>
                  <a:cubicBezTo>
                    <a:pt x="1" y="18"/>
                    <a:pt x="1" y="18"/>
                    <a:pt x="1" y="18"/>
                  </a:cubicBezTo>
                  <a:cubicBezTo>
                    <a:pt x="3" y="18"/>
                    <a:pt x="1" y="19"/>
                    <a:pt x="1" y="19"/>
                  </a:cubicBezTo>
                  <a:cubicBezTo>
                    <a:pt x="4" y="20"/>
                    <a:pt x="4" y="20"/>
                    <a:pt x="4" y="20"/>
                  </a:cubicBezTo>
                  <a:cubicBezTo>
                    <a:pt x="5" y="21"/>
                    <a:pt x="2" y="20"/>
                    <a:pt x="2" y="20"/>
                  </a:cubicBezTo>
                  <a:cubicBezTo>
                    <a:pt x="3" y="21"/>
                    <a:pt x="5" y="21"/>
                    <a:pt x="6" y="21"/>
                  </a:cubicBezTo>
                  <a:cubicBezTo>
                    <a:pt x="5" y="22"/>
                    <a:pt x="3" y="21"/>
                    <a:pt x="1" y="21"/>
                  </a:cubicBezTo>
                  <a:cubicBezTo>
                    <a:pt x="1" y="22"/>
                    <a:pt x="1" y="22"/>
                    <a:pt x="1" y="22"/>
                  </a:cubicBezTo>
                  <a:cubicBezTo>
                    <a:pt x="2" y="24"/>
                    <a:pt x="6" y="24"/>
                    <a:pt x="10" y="24"/>
                  </a:cubicBezTo>
                  <a:cubicBezTo>
                    <a:pt x="7" y="25"/>
                    <a:pt x="5" y="25"/>
                    <a:pt x="2" y="25"/>
                  </a:cubicBezTo>
                  <a:cubicBezTo>
                    <a:pt x="2" y="26"/>
                    <a:pt x="2" y="26"/>
                    <a:pt x="2" y="26"/>
                  </a:cubicBezTo>
                  <a:cubicBezTo>
                    <a:pt x="3" y="27"/>
                    <a:pt x="5" y="26"/>
                    <a:pt x="5" y="27"/>
                  </a:cubicBezTo>
                  <a:cubicBezTo>
                    <a:pt x="10" y="27"/>
                    <a:pt x="10" y="27"/>
                    <a:pt x="10" y="27"/>
                  </a:cubicBezTo>
                  <a:cubicBezTo>
                    <a:pt x="9" y="27"/>
                    <a:pt x="9" y="27"/>
                    <a:pt x="9" y="27"/>
                  </a:cubicBezTo>
                  <a:cubicBezTo>
                    <a:pt x="9" y="26"/>
                    <a:pt x="10" y="26"/>
                    <a:pt x="11" y="26"/>
                  </a:cubicBezTo>
                  <a:cubicBezTo>
                    <a:pt x="15" y="26"/>
                    <a:pt x="12" y="30"/>
                    <a:pt x="14" y="30"/>
                  </a:cubicBezTo>
                  <a:cubicBezTo>
                    <a:pt x="12" y="32"/>
                    <a:pt x="9" y="30"/>
                    <a:pt x="6" y="31"/>
                  </a:cubicBezTo>
                  <a:cubicBezTo>
                    <a:pt x="9" y="32"/>
                    <a:pt x="12" y="31"/>
                    <a:pt x="16" y="31"/>
                  </a:cubicBezTo>
                  <a:cubicBezTo>
                    <a:pt x="17" y="34"/>
                    <a:pt x="17" y="34"/>
                    <a:pt x="17" y="34"/>
                  </a:cubicBezTo>
                  <a:cubicBezTo>
                    <a:pt x="14" y="35"/>
                    <a:pt x="14" y="35"/>
                    <a:pt x="14" y="35"/>
                  </a:cubicBezTo>
                  <a:cubicBezTo>
                    <a:pt x="21" y="35"/>
                    <a:pt x="21" y="35"/>
                    <a:pt x="21" y="35"/>
                  </a:cubicBezTo>
                  <a:cubicBezTo>
                    <a:pt x="22" y="35"/>
                    <a:pt x="23" y="35"/>
                    <a:pt x="23" y="36"/>
                  </a:cubicBezTo>
                  <a:cubicBezTo>
                    <a:pt x="23" y="37"/>
                    <a:pt x="22" y="37"/>
                    <a:pt x="21" y="37"/>
                  </a:cubicBezTo>
                  <a:cubicBezTo>
                    <a:pt x="18" y="41"/>
                    <a:pt x="11" y="37"/>
                    <a:pt x="6" y="38"/>
                  </a:cubicBezTo>
                  <a:cubicBezTo>
                    <a:pt x="7" y="39"/>
                    <a:pt x="10" y="39"/>
                    <a:pt x="12" y="40"/>
                  </a:cubicBezTo>
                  <a:cubicBezTo>
                    <a:pt x="16" y="39"/>
                    <a:pt x="18" y="38"/>
                    <a:pt x="21" y="39"/>
                  </a:cubicBezTo>
                  <a:cubicBezTo>
                    <a:pt x="19" y="40"/>
                    <a:pt x="19" y="40"/>
                    <a:pt x="19" y="40"/>
                  </a:cubicBezTo>
                  <a:cubicBezTo>
                    <a:pt x="20" y="40"/>
                    <a:pt x="20" y="40"/>
                    <a:pt x="20" y="40"/>
                  </a:cubicBezTo>
                  <a:cubicBezTo>
                    <a:pt x="20" y="40"/>
                    <a:pt x="21" y="40"/>
                    <a:pt x="21" y="41"/>
                  </a:cubicBezTo>
                  <a:cubicBezTo>
                    <a:pt x="18" y="41"/>
                    <a:pt x="18" y="41"/>
                    <a:pt x="18" y="41"/>
                  </a:cubicBezTo>
                  <a:cubicBezTo>
                    <a:pt x="19" y="41"/>
                    <a:pt x="19" y="41"/>
                    <a:pt x="19" y="41"/>
                  </a:cubicBezTo>
                  <a:cubicBezTo>
                    <a:pt x="20" y="41"/>
                    <a:pt x="21" y="42"/>
                    <a:pt x="22" y="41"/>
                  </a:cubicBezTo>
                  <a:cubicBezTo>
                    <a:pt x="22" y="43"/>
                    <a:pt x="22" y="43"/>
                    <a:pt x="22" y="43"/>
                  </a:cubicBezTo>
                  <a:cubicBezTo>
                    <a:pt x="20" y="44"/>
                    <a:pt x="22" y="46"/>
                    <a:pt x="19" y="46"/>
                  </a:cubicBezTo>
                  <a:cubicBezTo>
                    <a:pt x="20" y="46"/>
                    <a:pt x="20" y="46"/>
                    <a:pt x="20" y="46"/>
                  </a:cubicBezTo>
                  <a:cubicBezTo>
                    <a:pt x="16" y="47"/>
                    <a:pt x="12" y="44"/>
                    <a:pt x="9" y="46"/>
                  </a:cubicBezTo>
                  <a:cubicBezTo>
                    <a:pt x="13" y="47"/>
                    <a:pt x="19" y="46"/>
                    <a:pt x="23" y="48"/>
                  </a:cubicBezTo>
                  <a:cubicBezTo>
                    <a:pt x="22" y="49"/>
                    <a:pt x="22" y="49"/>
                    <a:pt x="22" y="49"/>
                  </a:cubicBezTo>
                  <a:cubicBezTo>
                    <a:pt x="21" y="48"/>
                    <a:pt x="21" y="48"/>
                    <a:pt x="21" y="48"/>
                  </a:cubicBezTo>
                  <a:cubicBezTo>
                    <a:pt x="19" y="48"/>
                    <a:pt x="17" y="49"/>
                    <a:pt x="16" y="49"/>
                  </a:cubicBezTo>
                  <a:cubicBezTo>
                    <a:pt x="17" y="49"/>
                    <a:pt x="19" y="49"/>
                    <a:pt x="20" y="49"/>
                  </a:cubicBezTo>
                  <a:cubicBezTo>
                    <a:pt x="22" y="50"/>
                    <a:pt x="25" y="51"/>
                    <a:pt x="24" y="53"/>
                  </a:cubicBezTo>
                  <a:cubicBezTo>
                    <a:pt x="19" y="53"/>
                    <a:pt x="19" y="53"/>
                    <a:pt x="19" y="53"/>
                  </a:cubicBezTo>
                  <a:cubicBezTo>
                    <a:pt x="26" y="55"/>
                    <a:pt x="26" y="55"/>
                    <a:pt x="26" y="55"/>
                  </a:cubicBezTo>
                  <a:cubicBezTo>
                    <a:pt x="25" y="57"/>
                    <a:pt x="29" y="58"/>
                    <a:pt x="30" y="59"/>
                  </a:cubicBezTo>
                  <a:cubicBezTo>
                    <a:pt x="29" y="60"/>
                    <a:pt x="27" y="59"/>
                    <a:pt x="26" y="60"/>
                  </a:cubicBezTo>
                  <a:cubicBezTo>
                    <a:pt x="22" y="61"/>
                    <a:pt x="28" y="62"/>
                    <a:pt x="26" y="64"/>
                  </a:cubicBezTo>
                  <a:cubicBezTo>
                    <a:pt x="27" y="64"/>
                    <a:pt x="29" y="64"/>
                    <a:pt x="30" y="65"/>
                  </a:cubicBezTo>
                  <a:cubicBezTo>
                    <a:pt x="30" y="65"/>
                    <a:pt x="29" y="66"/>
                    <a:pt x="29" y="66"/>
                  </a:cubicBezTo>
                  <a:cubicBezTo>
                    <a:pt x="25" y="64"/>
                    <a:pt x="21" y="63"/>
                    <a:pt x="17" y="63"/>
                  </a:cubicBezTo>
                  <a:cubicBezTo>
                    <a:pt x="22" y="66"/>
                    <a:pt x="22" y="66"/>
                    <a:pt x="22" y="66"/>
                  </a:cubicBezTo>
                  <a:cubicBezTo>
                    <a:pt x="30" y="66"/>
                    <a:pt x="36" y="70"/>
                    <a:pt x="44" y="70"/>
                  </a:cubicBezTo>
                  <a:cubicBezTo>
                    <a:pt x="51" y="73"/>
                    <a:pt x="61" y="73"/>
                    <a:pt x="70" y="75"/>
                  </a:cubicBezTo>
                  <a:cubicBezTo>
                    <a:pt x="82" y="75"/>
                    <a:pt x="93" y="77"/>
                    <a:pt x="104" y="77"/>
                  </a:cubicBezTo>
                  <a:cubicBezTo>
                    <a:pt x="123" y="76"/>
                    <a:pt x="142" y="76"/>
                    <a:pt x="161" y="76"/>
                  </a:cubicBezTo>
                  <a:cubicBezTo>
                    <a:pt x="258" y="76"/>
                    <a:pt x="258" y="76"/>
                    <a:pt x="258" y="76"/>
                  </a:cubicBezTo>
                  <a:cubicBezTo>
                    <a:pt x="286" y="75"/>
                    <a:pt x="315" y="77"/>
                    <a:pt x="341" y="75"/>
                  </a:cubicBezTo>
                  <a:cubicBezTo>
                    <a:pt x="336" y="75"/>
                    <a:pt x="331" y="74"/>
                    <a:pt x="326" y="75"/>
                  </a:cubicBezTo>
                  <a:cubicBezTo>
                    <a:pt x="323" y="75"/>
                    <a:pt x="321" y="74"/>
                    <a:pt x="319" y="75"/>
                  </a:cubicBezTo>
                  <a:cubicBezTo>
                    <a:pt x="316" y="75"/>
                    <a:pt x="313" y="75"/>
                    <a:pt x="311" y="74"/>
                  </a:cubicBezTo>
                  <a:cubicBezTo>
                    <a:pt x="280" y="74"/>
                    <a:pt x="280" y="74"/>
                    <a:pt x="280" y="74"/>
                  </a:cubicBezTo>
                  <a:cubicBezTo>
                    <a:pt x="279" y="74"/>
                    <a:pt x="279" y="74"/>
                    <a:pt x="279" y="74"/>
                  </a:cubicBezTo>
                  <a:cubicBezTo>
                    <a:pt x="276" y="74"/>
                    <a:pt x="272" y="75"/>
                    <a:pt x="270" y="74"/>
                  </a:cubicBezTo>
                  <a:cubicBezTo>
                    <a:pt x="271" y="73"/>
                    <a:pt x="271" y="73"/>
                    <a:pt x="271" y="73"/>
                  </a:cubicBezTo>
                  <a:cubicBezTo>
                    <a:pt x="401" y="73"/>
                    <a:pt x="401" y="73"/>
                    <a:pt x="401" y="73"/>
                  </a:cubicBezTo>
                  <a:cubicBezTo>
                    <a:pt x="415" y="72"/>
                    <a:pt x="415" y="72"/>
                    <a:pt x="415" y="72"/>
                  </a:cubicBezTo>
                  <a:cubicBezTo>
                    <a:pt x="384" y="72"/>
                    <a:pt x="352" y="72"/>
                    <a:pt x="320" y="71"/>
                  </a:cubicBezTo>
                  <a:cubicBezTo>
                    <a:pt x="309" y="71"/>
                    <a:pt x="297" y="72"/>
                    <a:pt x="286" y="70"/>
                  </a:cubicBezTo>
                  <a:cubicBezTo>
                    <a:pt x="312" y="70"/>
                    <a:pt x="341" y="71"/>
                    <a:pt x="368" y="70"/>
                  </a:cubicBezTo>
                  <a:cubicBezTo>
                    <a:pt x="368" y="70"/>
                    <a:pt x="368" y="70"/>
                    <a:pt x="368" y="70"/>
                  </a:cubicBezTo>
                  <a:cubicBezTo>
                    <a:pt x="369" y="69"/>
                    <a:pt x="369" y="69"/>
                    <a:pt x="369" y="69"/>
                  </a:cubicBezTo>
                  <a:cubicBezTo>
                    <a:pt x="370" y="70"/>
                    <a:pt x="371" y="69"/>
                    <a:pt x="372" y="69"/>
                  </a:cubicBezTo>
                  <a:cubicBezTo>
                    <a:pt x="376" y="69"/>
                    <a:pt x="383" y="71"/>
                    <a:pt x="387" y="69"/>
                  </a:cubicBezTo>
                  <a:cubicBezTo>
                    <a:pt x="373" y="68"/>
                    <a:pt x="373" y="68"/>
                    <a:pt x="373" y="68"/>
                  </a:cubicBezTo>
                  <a:cubicBezTo>
                    <a:pt x="372" y="68"/>
                    <a:pt x="372" y="68"/>
                    <a:pt x="372" y="68"/>
                  </a:cubicBezTo>
                  <a:cubicBezTo>
                    <a:pt x="374" y="67"/>
                    <a:pt x="374" y="67"/>
                    <a:pt x="374" y="67"/>
                  </a:cubicBezTo>
                  <a:cubicBezTo>
                    <a:pt x="371" y="67"/>
                    <a:pt x="371" y="67"/>
                    <a:pt x="371" y="67"/>
                  </a:cubicBezTo>
                  <a:cubicBezTo>
                    <a:pt x="371" y="67"/>
                    <a:pt x="370" y="67"/>
                    <a:pt x="370" y="66"/>
                  </a:cubicBezTo>
                  <a:cubicBezTo>
                    <a:pt x="371" y="66"/>
                    <a:pt x="373" y="65"/>
                    <a:pt x="374" y="66"/>
                  </a:cubicBezTo>
                  <a:cubicBezTo>
                    <a:pt x="374" y="66"/>
                    <a:pt x="372" y="66"/>
                    <a:pt x="372" y="66"/>
                  </a:cubicBezTo>
                  <a:cubicBezTo>
                    <a:pt x="378" y="66"/>
                    <a:pt x="387" y="67"/>
                    <a:pt x="395" y="67"/>
                  </a:cubicBezTo>
                  <a:cubicBezTo>
                    <a:pt x="394" y="67"/>
                    <a:pt x="394" y="67"/>
                    <a:pt x="394" y="67"/>
                  </a:cubicBezTo>
                  <a:cubicBezTo>
                    <a:pt x="398" y="68"/>
                    <a:pt x="405" y="68"/>
                    <a:pt x="408" y="67"/>
                  </a:cubicBezTo>
                  <a:cubicBezTo>
                    <a:pt x="410" y="66"/>
                    <a:pt x="410" y="67"/>
                    <a:pt x="410" y="67"/>
                  </a:cubicBezTo>
                  <a:cubicBezTo>
                    <a:pt x="412" y="68"/>
                    <a:pt x="411" y="67"/>
                    <a:pt x="412" y="66"/>
                  </a:cubicBezTo>
                  <a:cubicBezTo>
                    <a:pt x="429" y="66"/>
                    <a:pt x="429" y="66"/>
                    <a:pt x="429" y="66"/>
                  </a:cubicBezTo>
                  <a:cubicBezTo>
                    <a:pt x="429" y="67"/>
                    <a:pt x="429" y="67"/>
                    <a:pt x="429" y="67"/>
                  </a:cubicBezTo>
                  <a:cubicBezTo>
                    <a:pt x="424" y="67"/>
                    <a:pt x="419" y="67"/>
                    <a:pt x="414" y="67"/>
                  </a:cubicBezTo>
                  <a:cubicBezTo>
                    <a:pt x="421" y="68"/>
                    <a:pt x="431" y="68"/>
                    <a:pt x="436" y="67"/>
                  </a:cubicBezTo>
                  <a:cubicBezTo>
                    <a:pt x="434" y="67"/>
                    <a:pt x="431" y="67"/>
                    <a:pt x="429" y="66"/>
                  </a:cubicBezTo>
                  <a:cubicBezTo>
                    <a:pt x="440" y="66"/>
                    <a:pt x="453" y="66"/>
                    <a:pt x="465" y="66"/>
                  </a:cubicBezTo>
                  <a:cubicBezTo>
                    <a:pt x="463" y="65"/>
                    <a:pt x="459" y="66"/>
                    <a:pt x="456" y="65"/>
                  </a:cubicBezTo>
                  <a:cubicBezTo>
                    <a:pt x="457" y="65"/>
                    <a:pt x="457" y="65"/>
                    <a:pt x="457" y="65"/>
                  </a:cubicBezTo>
                  <a:cubicBezTo>
                    <a:pt x="455" y="66"/>
                    <a:pt x="453" y="64"/>
                    <a:pt x="451" y="65"/>
                  </a:cubicBezTo>
                  <a:cubicBezTo>
                    <a:pt x="441" y="65"/>
                    <a:pt x="428" y="65"/>
                    <a:pt x="415" y="65"/>
                  </a:cubicBezTo>
                  <a:cubicBezTo>
                    <a:pt x="414" y="64"/>
                    <a:pt x="414" y="64"/>
                    <a:pt x="414" y="64"/>
                  </a:cubicBezTo>
                  <a:cubicBezTo>
                    <a:pt x="413" y="64"/>
                    <a:pt x="413" y="65"/>
                    <a:pt x="411" y="65"/>
                  </a:cubicBezTo>
                  <a:cubicBezTo>
                    <a:pt x="410" y="63"/>
                    <a:pt x="409" y="66"/>
                    <a:pt x="407" y="64"/>
                  </a:cubicBezTo>
                  <a:cubicBezTo>
                    <a:pt x="407" y="64"/>
                    <a:pt x="407" y="64"/>
                    <a:pt x="407" y="64"/>
                  </a:cubicBezTo>
                  <a:cubicBezTo>
                    <a:pt x="403" y="65"/>
                    <a:pt x="397" y="65"/>
                    <a:pt x="393" y="64"/>
                  </a:cubicBezTo>
                  <a:cubicBezTo>
                    <a:pt x="373" y="64"/>
                    <a:pt x="373" y="64"/>
                    <a:pt x="373" y="64"/>
                  </a:cubicBezTo>
                  <a:cubicBezTo>
                    <a:pt x="371" y="65"/>
                    <a:pt x="367" y="65"/>
                    <a:pt x="365" y="64"/>
                  </a:cubicBezTo>
                  <a:cubicBezTo>
                    <a:pt x="367" y="64"/>
                    <a:pt x="367" y="64"/>
                    <a:pt x="367" y="64"/>
                  </a:cubicBezTo>
                  <a:cubicBezTo>
                    <a:pt x="363" y="64"/>
                    <a:pt x="359" y="63"/>
                    <a:pt x="356" y="64"/>
                  </a:cubicBezTo>
                  <a:cubicBezTo>
                    <a:pt x="347" y="64"/>
                    <a:pt x="338" y="65"/>
                    <a:pt x="330" y="63"/>
                  </a:cubicBezTo>
                  <a:cubicBezTo>
                    <a:pt x="344" y="62"/>
                    <a:pt x="354" y="64"/>
                    <a:pt x="368" y="62"/>
                  </a:cubicBezTo>
                  <a:cubicBezTo>
                    <a:pt x="335" y="62"/>
                    <a:pt x="335" y="62"/>
                    <a:pt x="335" y="62"/>
                  </a:cubicBezTo>
                  <a:cubicBezTo>
                    <a:pt x="345" y="61"/>
                    <a:pt x="357" y="61"/>
                    <a:pt x="368" y="61"/>
                  </a:cubicBezTo>
                  <a:cubicBezTo>
                    <a:pt x="369" y="61"/>
                    <a:pt x="369" y="60"/>
                    <a:pt x="370" y="61"/>
                  </a:cubicBezTo>
                  <a:cubicBezTo>
                    <a:pt x="371" y="59"/>
                    <a:pt x="375" y="60"/>
                    <a:pt x="378" y="60"/>
                  </a:cubicBezTo>
                  <a:cubicBezTo>
                    <a:pt x="375" y="61"/>
                    <a:pt x="375" y="61"/>
                    <a:pt x="375" y="61"/>
                  </a:cubicBezTo>
                  <a:cubicBezTo>
                    <a:pt x="382" y="61"/>
                    <a:pt x="391" y="61"/>
                    <a:pt x="399" y="61"/>
                  </a:cubicBezTo>
                  <a:cubicBezTo>
                    <a:pt x="400" y="60"/>
                    <a:pt x="400" y="60"/>
                    <a:pt x="400" y="60"/>
                  </a:cubicBezTo>
                  <a:cubicBezTo>
                    <a:pt x="402" y="59"/>
                    <a:pt x="404" y="61"/>
                    <a:pt x="406" y="60"/>
                  </a:cubicBezTo>
                  <a:cubicBezTo>
                    <a:pt x="406" y="60"/>
                    <a:pt x="406" y="60"/>
                    <a:pt x="406" y="60"/>
                  </a:cubicBezTo>
                  <a:cubicBezTo>
                    <a:pt x="426" y="61"/>
                    <a:pt x="450" y="60"/>
                    <a:pt x="471" y="60"/>
                  </a:cubicBezTo>
                  <a:cubicBezTo>
                    <a:pt x="453" y="59"/>
                    <a:pt x="433" y="59"/>
                    <a:pt x="415" y="59"/>
                  </a:cubicBezTo>
                  <a:cubicBezTo>
                    <a:pt x="415" y="59"/>
                    <a:pt x="415" y="59"/>
                    <a:pt x="415" y="59"/>
                  </a:cubicBezTo>
                  <a:cubicBezTo>
                    <a:pt x="414" y="59"/>
                    <a:pt x="414" y="59"/>
                    <a:pt x="414" y="59"/>
                  </a:cubicBezTo>
                  <a:cubicBezTo>
                    <a:pt x="410" y="57"/>
                    <a:pt x="407" y="61"/>
                    <a:pt x="403" y="59"/>
                  </a:cubicBezTo>
                  <a:cubicBezTo>
                    <a:pt x="396" y="61"/>
                    <a:pt x="390" y="57"/>
                    <a:pt x="383" y="59"/>
                  </a:cubicBezTo>
                  <a:cubicBezTo>
                    <a:pt x="381" y="58"/>
                    <a:pt x="381" y="58"/>
                    <a:pt x="381" y="58"/>
                  </a:cubicBezTo>
                  <a:cubicBezTo>
                    <a:pt x="393" y="57"/>
                    <a:pt x="403" y="59"/>
                    <a:pt x="414" y="58"/>
                  </a:cubicBezTo>
                  <a:cubicBezTo>
                    <a:pt x="404" y="57"/>
                    <a:pt x="404" y="57"/>
                    <a:pt x="404" y="57"/>
                  </a:cubicBezTo>
                  <a:cubicBezTo>
                    <a:pt x="403" y="57"/>
                    <a:pt x="399" y="58"/>
                    <a:pt x="399" y="56"/>
                  </a:cubicBezTo>
                  <a:cubicBezTo>
                    <a:pt x="381" y="55"/>
                    <a:pt x="381" y="55"/>
                    <a:pt x="381" y="55"/>
                  </a:cubicBezTo>
                  <a:cubicBezTo>
                    <a:pt x="380" y="55"/>
                    <a:pt x="379" y="55"/>
                    <a:pt x="379" y="54"/>
                  </a:cubicBezTo>
                  <a:cubicBezTo>
                    <a:pt x="380" y="54"/>
                    <a:pt x="381" y="54"/>
                    <a:pt x="382" y="54"/>
                  </a:cubicBezTo>
                  <a:cubicBezTo>
                    <a:pt x="382" y="54"/>
                    <a:pt x="382" y="54"/>
                    <a:pt x="382" y="54"/>
                  </a:cubicBezTo>
                  <a:cubicBezTo>
                    <a:pt x="382" y="54"/>
                    <a:pt x="381" y="54"/>
                    <a:pt x="381" y="54"/>
                  </a:cubicBezTo>
                  <a:cubicBezTo>
                    <a:pt x="383" y="54"/>
                    <a:pt x="383" y="54"/>
                    <a:pt x="383" y="54"/>
                  </a:cubicBezTo>
                  <a:cubicBezTo>
                    <a:pt x="383" y="54"/>
                    <a:pt x="383" y="54"/>
                    <a:pt x="382" y="54"/>
                  </a:cubicBezTo>
                  <a:cubicBezTo>
                    <a:pt x="383" y="54"/>
                    <a:pt x="383" y="54"/>
                    <a:pt x="383" y="54"/>
                  </a:cubicBezTo>
                  <a:cubicBezTo>
                    <a:pt x="384" y="54"/>
                    <a:pt x="387" y="53"/>
                    <a:pt x="388" y="54"/>
                  </a:cubicBezTo>
                  <a:cubicBezTo>
                    <a:pt x="388" y="54"/>
                    <a:pt x="388" y="54"/>
                    <a:pt x="388" y="54"/>
                  </a:cubicBezTo>
                  <a:cubicBezTo>
                    <a:pt x="426" y="54"/>
                    <a:pt x="426" y="54"/>
                    <a:pt x="426" y="54"/>
                  </a:cubicBezTo>
                  <a:cubicBezTo>
                    <a:pt x="425" y="53"/>
                    <a:pt x="425" y="53"/>
                    <a:pt x="425" y="53"/>
                  </a:cubicBezTo>
                  <a:cubicBezTo>
                    <a:pt x="407" y="52"/>
                    <a:pt x="386" y="52"/>
                    <a:pt x="368" y="51"/>
                  </a:cubicBezTo>
                  <a:cubicBezTo>
                    <a:pt x="366" y="51"/>
                    <a:pt x="360" y="51"/>
                    <a:pt x="362" y="49"/>
                  </a:cubicBezTo>
                  <a:cubicBezTo>
                    <a:pt x="364" y="50"/>
                    <a:pt x="365" y="48"/>
                    <a:pt x="367" y="49"/>
                  </a:cubicBezTo>
                  <a:cubicBezTo>
                    <a:pt x="366" y="49"/>
                    <a:pt x="366" y="49"/>
                    <a:pt x="366" y="49"/>
                  </a:cubicBezTo>
                  <a:cubicBezTo>
                    <a:pt x="367" y="49"/>
                    <a:pt x="367" y="49"/>
                    <a:pt x="367" y="49"/>
                  </a:cubicBezTo>
                  <a:cubicBezTo>
                    <a:pt x="367" y="49"/>
                    <a:pt x="367" y="49"/>
                    <a:pt x="367" y="49"/>
                  </a:cubicBezTo>
                  <a:cubicBezTo>
                    <a:pt x="368" y="49"/>
                    <a:pt x="368" y="49"/>
                    <a:pt x="368" y="49"/>
                  </a:cubicBezTo>
                  <a:cubicBezTo>
                    <a:pt x="383" y="49"/>
                    <a:pt x="383" y="49"/>
                    <a:pt x="383" y="49"/>
                  </a:cubicBezTo>
                  <a:cubicBezTo>
                    <a:pt x="387" y="48"/>
                    <a:pt x="387" y="48"/>
                    <a:pt x="387" y="48"/>
                  </a:cubicBezTo>
                  <a:cubicBezTo>
                    <a:pt x="381" y="48"/>
                    <a:pt x="375" y="48"/>
                    <a:pt x="369" y="48"/>
                  </a:cubicBezTo>
                  <a:cubicBezTo>
                    <a:pt x="368" y="47"/>
                    <a:pt x="368" y="47"/>
                    <a:pt x="368" y="47"/>
                  </a:cubicBezTo>
                  <a:cubicBezTo>
                    <a:pt x="372" y="46"/>
                    <a:pt x="378" y="47"/>
                    <a:pt x="381" y="46"/>
                  </a:cubicBezTo>
                  <a:cubicBezTo>
                    <a:pt x="376" y="45"/>
                    <a:pt x="373" y="46"/>
                    <a:pt x="368" y="46"/>
                  </a:cubicBezTo>
                  <a:cubicBezTo>
                    <a:pt x="368" y="45"/>
                    <a:pt x="368" y="45"/>
                    <a:pt x="368" y="45"/>
                  </a:cubicBezTo>
                  <a:cubicBezTo>
                    <a:pt x="368" y="45"/>
                    <a:pt x="369" y="45"/>
                    <a:pt x="370" y="45"/>
                  </a:cubicBezTo>
                  <a:cubicBezTo>
                    <a:pt x="372" y="43"/>
                    <a:pt x="375" y="44"/>
                    <a:pt x="378" y="44"/>
                  </a:cubicBezTo>
                  <a:cubicBezTo>
                    <a:pt x="382" y="44"/>
                    <a:pt x="385" y="44"/>
                    <a:pt x="388" y="44"/>
                  </a:cubicBezTo>
                  <a:cubicBezTo>
                    <a:pt x="391" y="43"/>
                    <a:pt x="397" y="44"/>
                    <a:pt x="400" y="44"/>
                  </a:cubicBezTo>
                  <a:cubicBezTo>
                    <a:pt x="400" y="44"/>
                    <a:pt x="399" y="44"/>
                    <a:pt x="399" y="44"/>
                  </a:cubicBezTo>
                  <a:cubicBezTo>
                    <a:pt x="400" y="43"/>
                    <a:pt x="400" y="42"/>
                    <a:pt x="402" y="42"/>
                  </a:cubicBezTo>
                  <a:cubicBezTo>
                    <a:pt x="403" y="42"/>
                    <a:pt x="404" y="42"/>
                    <a:pt x="404" y="43"/>
                  </a:cubicBezTo>
                  <a:cubicBezTo>
                    <a:pt x="405" y="43"/>
                    <a:pt x="407" y="43"/>
                    <a:pt x="408" y="43"/>
                  </a:cubicBezTo>
                  <a:cubicBezTo>
                    <a:pt x="408" y="42"/>
                    <a:pt x="408" y="42"/>
                    <a:pt x="408" y="42"/>
                  </a:cubicBezTo>
                  <a:cubicBezTo>
                    <a:pt x="409" y="43"/>
                    <a:pt x="411" y="42"/>
                    <a:pt x="412" y="43"/>
                  </a:cubicBezTo>
                  <a:cubicBezTo>
                    <a:pt x="412" y="43"/>
                    <a:pt x="412" y="43"/>
                    <a:pt x="412" y="43"/>
                  </a:cubicBezTo>
                  <a:cubicBezTo>
                    <a:pt x="419" y="43"/>
                    <a:pt x="428" y="44"/>
                    <a:pt x="435" y="43"/>
                  </a:cubicBezTo>
                  <a:cubicBezTo>
                    <a:pt x="437" y="43"/>
                    <a:pt x="445" y="43"/>
                    <a:pt x="450" y="43"/>
                  </a:cubicBezTo>
                  <a:cubicBezTo>
                    <a:pt x="451" y="42"/>
                    <a:pt x="451" y="42"/>
                    <a:pt x="451" y="42"/>
                  </a:cubicBezTo>
                  <a:cubicBezTo>
                    <a:pt x="435" y="42"/>
                    <a:pt x="435" y="42"/>
                    <a:pt x="435" y="42"/>
                  </a:cubicBezTo>
                  <a:cubicBezTo>
                    <a:pt x="434" y="42"/>
                    <a:pt x="434" y="42"/>
                    <a:pt x="434" y="42"/>
                  </a:cubicBezTo>
                  <a:cubicBezTo>
                    <a:pt x="424" y="42"/>
                    <a:pt x="424" y="42"/>
                    <a:pt x="424" y="42"/>
                  </a:cubicBezTo>
                  <a:cubicBezTo>
                    <a:pt x="414" y="40"/>
                    <a:pt x="402" y="40"/>
                    <a:pt x="391" y="40"/>
                  </a:cubicBezTo>
                  <a:cubicBezTo>
                    <a:pt x="385" y="39"/>
                    <a:pt x="379" y="39"/>
                    <a:pt x="373" y="38"/>
                  </a:cubicBezTo>
                  <a:cubicBezTo>
                    <a:pt x="380" y="36"/>
                    <a:pt x="388" y="37"/>
                    <a:pt x="396" y="36"/>
                  </a:cubicBezTo>
                  <a:cubicBezTo>
                    <a:pt x="390" y="35"/>
                    <a:pt x="382" y="36"/>
                    <a:pt x="376" y="35"/>
                  </a:cubicBezTo>
                  <a:cubicBezTo>
                    <a:pt x="402" y="35"/>
                    <a:pt x="431" y="37"/>
                    <a:pt x="459" y="36"/>
                  </a:cubicBezTo>
                  <a:cubicBezTo>
                    <a:pt x="460" y="35"/>
                    <a:pt x="460" y="35"/>
                    <a:pt x="460" y="35"/>
                  </a:cubicBezTo>
                  <a:cubicBezTo>
                    <a:pt x="452" y="34"/>
                    <a:pt x="443" y="35"/>
                    <a:pt x="435" y="34"/>
                  </a:cubicBezTo>
                  <a:cubicBezTo>
                    <a:pt x="435" y="33"/>
                    <a:pt x="435" y="33"/>
                    <a:pt x="435" y="33"/>
                  </a:cubicBezTo>
                  <a:cubicBezTo>
                    <a:pt x="445" y="33"/>
                    <a:pt x="445" y="33"/>
                    <a:pt x="445" y="33"/>
                  </a:cubicBezTo>
                  <a:cubicBezTo>
                    <a:pt x="429" y="32"/>
                    <a:pt x="414" y="31"/>
                    <a:pt x="397" y="32"/>
                  </a:cubicBezTo>
                  <a:cubicBezTo>
                    <a:pt x="395" y="31"/>
                    <a:pt x="393" y="31"/>
                    <a:pt x="391" y="30"/>
                  </a:cubicBezTo>
                  <a:cubicBezTo>
                    <a:pt x="410" y="30"/>
                    <a:pt x="428" y="32"/>
                    <a:pt x="445" y="31"/>
                  </a:cubicBezTo>
                  <a:cubicBezTo>
                    <a:pt x="439" y="31"/>
                    <a:pt x="434" y="30"/>
                    <a:pt x="428" y="30"/>
                  </a:cubicBezTo>
                  <a:cubicBezTo>
                    <a:pt x="426" y="30"/>
                    <a:pt x="426" y="30"/>
                    <a:pt x="426" y="30"/>
                  </a:cubicBezTo>
                  <a:cubicBezTo>
                    <a:pt x="428" y="29"/>
                    <a:pt x="428" y="29"/>
                    <a:pt x="428" y="29"/>
                  </a:cubicBezTo>
                  <a:cubicBezTo>
                    <a:pt x="449" y="29"/>
                    <a:pt x="449" y="29"/>
                    <a:pt x="449" y="29"/>
                  </a:cubicBezTo>
                  <a:cubicBezTo>
                    <a:pt x="449" y="29"/>
                    <a:pt x="449" y="29"/>
                    <a:pt x="449" y="29"/>
                  </a:cubicBezTo>
                  <a:cubicBezTo>
                    <a:pt x="432" y="28"/>
                    <a:pt x="415" y="28"/>
                    <a:pt x="398" y="27"/>
                  </a:cubicBezTo>
                  <a:cubicBezTo>
                    <a:pt x="399" y="26"/>
                    <a:pt x="399" y="26"/>
                    <a:pt x="399" y="26"/>
                  </a:cubicBezTo>
                  <a:cubicBezTo>
                    <a:pt x="417" y="24"/>
                    <a:pt x="432" y="30"/>
                    <a:pt x="449" y="27"/>
                  </a:cubicBezTo>
                  <a:cubicBezTo>
                    <a:pt x="444" y="26"/>
                    <a:pt x="440" y="27"/>
                    <a:pt x="436" y="26"/>
                  </a:cubicBezTo>
                  <a:cubicBezTo>
                    <a:pt x="445" y="26"/>
                    <a:pt x="455" y="25"/>
                    <a:pt x="464" y="25"/>
                  </a:cubicBezTo>
                  <a:cubicBezTo>
                    <a:pt x="463" y="23"/>
                    <a:pt x="471" y="25"/>
                    <a:pt x="474" y="23"/>
                  </a:cubicBezTo>
                  <a:cubicBezTo>
                    <a:pt x="461" y="23"/>
                    <a:pt x="447" y="23"/>
                    <a:pt x="435" y="22"/>
                  </a:cubicBezTo>
                  <a:cubicBezTo>
                    <a:pt x="438" y="21"/>
                    <a:pt x="441" y="21"/>
                    <a:pt x="444" y="21"/>
                  </a:cubicBezTo>
                  <a:cubicBezTo>
                    <a:pt x="443" y="21"/>
                    <a:pt x="443" y="21"/>
                    <a:pt x="443" y="20"/>
                  </a:cubicBezTo>
                  <a:cubicBezTo>
                    <a:pt x="443" y="20"/>
                    <a:pt x="443" y="20"/>
                    <a:pt x="443" y="20"/>
                  </a:cubicBezTo>
                  <a:cubicBezTo>
                    <a:pt x="452" y="20"/>
                    <a:pt x="460" y="21"/>
                    <a:pt x="468" y="19"/>
                  </a:cubicBezTo>
                  <a:cubicBezTo>
                    <a:pt x="464" y="19"/>
                    <a:pt x="460" y="19"/>
                    <a:pt x="457" y="18"/>
                  </a:cubicBezTo>
                  <a:cubicBezTo>
                    <a:pt x="457" y="18"/>
                    <a:pt x="458" y="17"/>
                    <a:pt x="458" y="17"/>
                  </a:cubicBezTo>
                  <a:cubicBezTo>
                    <a:pt x="457" y="17"/>
                    <a:pt x="455" y="17"/>
                    <a:pt x="454" y="16"/>
                  </a:cubicBezTo>
                  <a:cubicBezTo>
                    <a:pt x="455" y="15"/>
                    <a:pt x="455" y="15"/>
                    <a:pt x="455" y="15"/>
                  </a:cubicBezTo>
                  <a:cubicBezTo>
                    <a:pt x="459" y="17"/>
                    <a:pt x="463" y="15"/>
                    <a:pt x="467" y="15"/>
                  </a:cubicBezTo>
                  <a:cubicBezTo>
                    <a:pt x="446" y="13"/>
                    <a:pt x="446" y="13"/>
                    <a:pt x="446" y="13"/>
                  </a:cubicBezTo>
                  <a:cubicBezTo>
                    <a:pt x="457" y="13"/>
                    <a:pt x="467" y="13"/>
                    <a:pt x="478" y="13"/>
                  </a:cubicBezTo>
                  <a:close/>
                  <a:moveTo>
                    <a:pt x="20" y="46"/>
                  </a:moveTo>
                  <a:cubicBezTo>
                    <a:pt x="22" y="46"/>
                    <a:pt x="22" y="46"/>
                    <a:pt x="22" y="46"/>
                  </a:cubicBezTo>
                  <a:cubicBezTo>
                    <a:pt x="22" y="46"/>
                    <a:pt x="22" y="46"/>
                    <a:pt x="22" y="46"/>
                  </a:cubicBezTo>
                  <a:lnTo>
                    <a:pt x="20" y="46"/>
                  </a:lnTo>
                  <a:close/>
                  <a:moveTo>
                    <a:pt x="224" y="74"/>
                  </a:moveTo>
                  <a:cubicBezTo>
                    <a:pt x="214" y="74"/>
                    <a:pt x="214" y="74"/>
                    <a:pt x="214" y="74"/>
                  </a:cubicBezTo>
                  <a:cubicBezTo>
                    <a:pt x="213" y="74"/>
                    <a:pt x="213" y="74"/>
                    <a:pt x="212" y="74"/>
                  </a:cubicBezTo>
                  <a:cubicBezTo>
                    <a:pt x="214" y="74"/>
                    <a:pt x="214" y="74"/>
                    <a:pt x="214" y="74"/>
                  </a:cubicBezTo>
                  <a:cubicBezTo>
                    <a:pt x="216" y="74"/>
                    <a:pt x="217" y="73"/>
                    <a:pt x="218" y="73"/>
                  </a:cubicBezTo>
                  <a:cubicBezTo>
                    <a:pt x="234" y="73"/>
                    <a:pt x="234" y="73"/>
                    <a:pt x="234" y="73"/>
                  </a:cubicBezTo>
                  <a:cubicBezTo>
                    <a:pt x="234" y="73"/>
                    <a:pt x="234" y="73"/>
                    <a:pt x="235" y="73"/>
                  </a:cubicBezTo>
                  <a:cubicBezTo>
                    <a:pt x="234" y="73"/>
                    <a:pt x="234" y="73"/>
                    <a:pt x="234" y="73"/>
                  </a:cubicBezTo>
                  <a:cubicBezTo>
                    <a:pt x="230" y="73"/>
                    <a:pt x="227" y="73"/>
                    <a:pt x="224" y="74"/>
                  </a:cubicBezTo>
                  <a:close/>
                  <a:moveTo>
                    <a:pt x="380" y="69"/>
                  </a:moveTo>
                  <a:cubicBezTo>
                    <a:pt x="379" y="69"/>
                    <a:pt x="378" y="69"/>
                    <a:pt x="377" y="69"/>
                  </a:cubicBezTo>
                  <a:cubicBezTo>
                    <a:pt x="377" y="69"/>
                    <a:pt x="379" y="69"/>
                    <a:pt x="380" y="69"/>
                  </a:cubicBezTo>
                  <a:close/>
                  <a:moveTo>
                    <a:pt x="367" y="70"/>
                  </a:moveTo>
                  <a:cubicBezTo>
                    <a:pt x="364" y="70"/>
                    <a:pt x="364" y="70"/>
                    <a:pt x="364" y="70"/>
                  </a:cubicBezTo>
                  <a:cubicBezTo>
                    <a:pt x="364" y="70"/>
                    <a:pt x="364" y="70"/>
                    <a:pt x="364" y="70"/>
                  </a:cubicBezTo>
                  <a:cubicBezTo>
                    <a:pt x="364" y="70"/>
                    <a:pt x="364" y="70"/>
                    <a:pt x="364" y="70"/>
                  </a:cubicBezTo>
                  <a:cubicBezTo>
                    <a:pt x="365" y="70"/>
                    <a:pt x="366" y="69"/>
                    <a:pt x="367" y="70"/>
                  </a:cubicBezTo>
                  <a:close/>
                  <a:moveTo>
                    <a:pt x="415" y="11"/>
                  </a:moveTo>
                  <a:cubicBezTo>
                    <a:pt x="410" y="11"/>
                    <a:pt x="410" y="11"/>
                    <a:pt x="410" y="11"/>
                  </a:cubicBezTo>
                  <a:cubicBezTo>
                    <a:pt x="411" y="11"/>
                    <a:pt x="413" y="11"/>
                    <a:pt x="415" y="11"/>
                  </a:cubicBezTo>
                  <a:cubicBezTo>
                    <a:pt x="419" y="11"/>
                    <a:pt x="419" y="11"/>
                    <a:pt x="419" y="11"/>
                  </a:cubicBezTo>
                  <a:cubicBezTo>
                    <a:pt x="417" y="12"/>
                    <a:pt x="416" y="11"/>
                    <a:pt x="415" y="11"/>
                  </a:cubicBezTo>
                  <a:close/>
                  <a:moveTo>
                    <a:pt x="422" y="12"/>
                  </a:moveTo>
                  <a:cubicBezTo>
                    <a:pt x="428" y="12"/>
                    <a:pt x="433" y="12"/>
                    <a:pt x="439" y="13"/>
                  </a:cubicBezTo>
                  <a:cubicBezTo>
                    <a:pt x="433" y="12"/>
                    <a:pt x="428" y="12"/>
                    <a:pt x="422" y="12"/>
                  </a:cubicBezTo>
                  <a:close/>
                </a:path>
              </a:pathLst>
            </a:custGeom>
            <a:solidFill>
              <a:srgbClr val="D32F2F"/>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 name="组合 8"/>
          <p:cNvGrpSpPr/>
          <p:nvPr/>
        </p:nvGrpSpPr>
        <p:grpSpPr>
          <a:xfrm>
            <a:off x="1968160" y="1961766"/>
            <a:ext cx="4864399" cy="677256"/>
            <a:chOff x="1968160" y="1961766"/>
            <a:chExt cx="4864399" cy="677256"/>
          </a:xfrm>
        </p:grpSpPr>
        <p:sp>
          <p:nvSpPr>
            <p:cNvPr id="10" name="文本框 9"/>
            <p:cNvSpPr txBox="1"/>
            <p:nvPr/>
          </p:nvSpPr>
          <p:spPr>
            <a:xfrm>
              <a:off x="1968160" y="1961766"/>
              <a:ext cx="4864399"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功  动能定理</a:t>
              </a:r>
            </a:p>
          </p:txBody>
        </p:sp>
        <p:sp>
          <p:nvSpPr>
            <p:cNvPr id="11" name="Freeform 304"/>
            <p:cNvSpPr>
              <a:spLocks noEditPoints="1"/>
            </p:cNvSpPr>
            <p:nvPr/>
          </p:nvSpPr>
          <p:spPr bwMode="auto">
            <a:xfrm>
              <a:off x="2104635" y="2458047"/>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2" name="组合 11"/>
          <p:cNvGrpSpPr/>
          <p:nvPr/>
        </p:nvGrpSpPr>
        <p:grpSpPr>
          <a:xfrm>
            <a:off x="2779404" y="2914080"/>
            <a:ext cx="6409020" cy="640991"/>
            <a:chOff x="2715904" y="3066480"/>
            <a:chExt cx="6409020" cy="640991"/>
          </a:xfrm>
        </p:grpSpPr>
        <p:sp>
          <p:nvSpPr>
            <p:cNvPr id="13" name="文本框 12"/>
            <p:cNvSpPr txBox="1"/>
            <p:nvPr/>
          </p:nvSpPr>
          <p:spPr>
            <a:xfrm>
              <a:off x="2715904" y="3066480"/>
              <a:ext cx="6409020"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保守力  势能</a:t>
              </a:r>
            </a:p>
          </p:txBody>
        </p:sp>
        <p:sp>
          <p:nvSpPr>
            <p:cNvPr id="14" name="Freeform 304"/>
            <p:cNvSpPr>
              <a:spLocks noEditPoints="1"/>
            </p:cNvSpPr>
            <p:nvPr/>
          </p:nvSpPr>
          <p:spPr bwMode="auto">
            <a:xfrm>
              <a:off x="2822528" y="3526496"/>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5" name="组合 14"/>
          <p:cNvGrpSpPr/>
          <p:nvPr/>
        </p:nvGrpSpPr>
        <p:grpSpPr>
          <a:xfrm>
            <a:off x="3565327" y="3815594"/>
            <a:ext cx="3753135" cy="639107"/>
            <a:chOff x="3844727" y="4171194"/>
            <a:chExt cx="3753135" cy="639107"/>
          </a:xfrm>
        </p:grpSpPr>
        <p:sp>
          <p:nvSpPr>
            <p:cNvPr id="16" name="文本框 15"/>
            <p:cNvSpPr txBox="1"/>
            <p:nvPr/>
          </p:nvSpPr>
          <p:spPr>
            <a:xfrm>
              <a:off x="3844727" y="4171194"/>
              <a:ext cx="3753135"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功能原理  机械能守恒</a:t>
              </a:r>
            </a:p>
          </p:txBody>
        </p:sp>
        <p:sp>
          <p:nvSpPr>
            <p:cNvPr id="17" name="Freeform 304"/>
            <p:cNvSpPr>
              <a:spLocks noEditPoints="1"/>
            </p:cNvSpPr>
            <p:nvPr/>
          </p:nvSpPr>
          <p:spPr bwMode="auto">
            <a:xfrm>
              <a:off x="3996241" y="4629326"/>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8" name="组合 17"/>
          <p:cNvGrpSpPr/>
          <p:nvPr/>
        </p:nvGrpSpPr>
        <p:grpSpPr>
          <a:xfrm>
            <a:off x="4343089" y="4704406"/>
            <a:ext cx="5778432" cy="639154"/>
            <a:chOff x="5371789" y="5275906"/>
            <a:chExt cx="5778432" cy="639154"/>
          </a:xfrm>
        </p:grpSpPr>
        <p:sp>
          <p:nvSpPr>
            <p:cNvPr id="19" name="文本框 18"/>
            <p:cNvSpPr txBox="1"/>
            <p:nvPr/>
          </p:nvSpPr>
          <p:spPr>
            <a:xfrm>
              <a:off x="5371789" y="5275906"/>
              <a:ext cx="5778432"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冲量  动量定理</a:t>
              </a:r>
            </a:p>
          </p:txBody>
        </p:sp>
        <p:sp>
          <p:nvSpPr>
            <p:cNvPr id="20" name="Freeform 304"/>
            <p:cNvSpPr>
              <a:spLocks noEditPoints="1"/>
            </p:cNvSpPr>
            <p:nvPr/>
          </p:nvSpPr>
          <p:spPr bwMode="auto">
            <a:xfrm>
              <a:off x="5537506" y="5734085"/>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3" name="图片 2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4465158" y="5691118"/>
            <a:ext cx="406176" cy="406176"/>
          </a:xfrm>
          <a:prstGeom prst="rect">
            <a:avLst/>
          </a:prstGeom>
        </p:spPr>
      </p:pic>
      <p:grpSp>
        <p:nvGrpSpPr>
          <p:cNvPr id="24" name="组合 23"/>
          <p:cNvGrpSpPr/>
          <p:nvPr/>
        </p:nvGrpSpPr>
        <p:grpSpPr>
          <a:xfrm>
            <a:off x="5077680" y="5516484"/>
            <a:ext cx="5778432" cy="639154"/>
            <a:chOff x="5371789" y="5275906"/>
            <a:chExt cx="5778432" cy="639154"/>
          </a:xfrm>
        </p:grpSpPr>
        <p:sp>
          <p:nvSpPr>
            <p:cNvPr id="25" name="文本框 24"/>
            <p:cNvSpPr txBox="1"/>
            <p:nvPr/>
          </p:nvSpPr>
          <p:spPr>
            <a:xfrm>
              <a:off x="5371789" y="5275906"/>
              <a:ext cx="5778432"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动量守恒定律</a:t>
              </a:r>
            </a:p>
          </p:txBody>
        </p:sp>
        <p:sp>
          <p:nvSpPr>
            <p:cNvPr id="26" name="Freeform 304"/>
            <p:cNvSpPr>
              <a:spLocks noEditPoints="1"/>
            </p:cNvSpPr>
            <p:nvPr/>
          </p:nvSpPr>
          <p:spPr bwMode="auto">
            <a:xfrm>
              <a:off x="5537506" y="5734085"/>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32851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entr" presetSubtype="0" fill="hold" nodeType="withEffect">
                                  <p:stCondLst>
                                    <p:cond delay="5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anim calcmode="lin" valueType="num">
                                      <p:cBhvr>
                                        <p:cTn id="11" dur="500" fill="hold"/>
                                        <p:tgtEl>
                                          <p:spTgt spid="2"/>
                                        </p:tgtEl>
                                        <p:attrNameLst>
                                          <p:attrName>ppt_x</p:attrName>
                                        </p:attrNameLst>
                                      </p:cBhvr>
                                      <p:tavLst>
                                        <p:tav tm="0">
                                          <p:val>
                                            <p:strVal val="#ppt_x"/>
                                          </p:val>
                                        </p:tav>
                                        <p:tav tm="100000">
                                          <p:val>
                                            <p:strVal val="#ppt_x"/>
                                          </p:val>
                                        </p:tav>
                                      </p:tavLst>
                                    </p:anim>
                                    <p:anim calcmode="lin" valueType="num">
                                      <p:cBhvr>
                                        <p:cTn id="12" dur="500" fill="hold"/>
                                        <p:tgtEl>
                                          <p:spTgt spid="2"/>
                                        </p:tgtEl>
                                        <p:attrNameLst>
                                          <p:attrName>ppt_y</p:attrName>
                                        </p:attrNameLst>
                                      </p:cBhvr>
                                      <p:tavLst>
                                        <p:tav tm="0">
                                          <p:val>
                                            <p:strVal val="#ppt_y+.1"/>
                                          </p:val>
                                        </p:tav>
                                        <p:tav tm="100000">
                                          <p:val>
                                            <p:strVal val="#ppt_y"/>
                                          </p:val>
                                        </p:tav>
                                      </p:tavLst>
                                    </p:anim>
                                  </p:childTnLst>
                                </p:cTn>
                              </p:par>
                              <p:par>
                                <p:cTn id="13" presetID="22" presetClass="entr" presetSubtype="8" fill="hold" nodeType="withEffect">
                                  <p:stCondLst>
                                    <p:cond delay="90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par>
                                <p:cTn id="16" presetID="42" presetClass="entr" presetSubtype="0" fill="hold" nodeType="withEffect">
                                  <p:stCondLst>
                                    <p:cond delay="120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anim calcmode="lin" valueType="num">
                                      <p:cBhvr>
                                        <p:cTn id="19" dur="500" fill="hold"/>
                                        <p:tgtEl>
                                          <p:spTgt spid="3"/>
                                        </p:tgtEl>
                                        <p:attrNameLst>
                                          <p:attrName>ppt_x</p:attrName>
                                        </p:attrNameLst>
                                      </p:cBhvr>
                                      <p:tavLst>
                                        <p:tav tm="0">
                                          <p:val>
                                            <p:strVal val="#ppt_x"/>
                                          </p:val>
                                        </p:tav>
                                        <p:tav tm="100000">
                                          <p:val>
                                            <p:strVal val="#ppt_x"/>
                                          </p:val>
                                        </p:tav>
                                      </p:tavLst>
                                    </p:anim>
                                    <p:anim calcmode="lin" valueType="num">
                                      <p:cBhvr>
                                        <p:cTn id="20" dur="500" fill="hold"/>
                                        <p:tgtEl>
                                          <p:spTgt spid="3"/>
                                        </p:tgtEl>
                                        <p:attrNameLst>
                                          <p:attrName>ppt_y</p:attrName>
                                        </p:attrNameLst>
                                      </p:cBhvr>
                                      <p:tavLst>
                                        <p:tav tm="0">
                                          <p:val>
                                            <p:strVal val="#ppt_y+.1"/>
                                          </p:val>
                                        </p:tav>
                                        <p:tav tm="100000">
                                          <p:val>
                                            <p:strVal val="#ppt_y"/>
                                          </p:val>
                                        </p:tav>
                                      </p:tavLst>
                                    </p:anim>
                                  </p:childTnLst>
                                </p:cTn>
                              </p:par>
                              <p:par>
                                <p:cTn id="21" presetID="22" presetClass="entr" presetSubtype="8" fill="hold" nodeType="withEffect">
                                  <p:stCondLst>
                                    <p:cond delay="160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1000"/>
                                        <p:tgtEl>
                                          <p:spTgt spid="12"/>
                                        </p:tgtEl>
                                      </p:cBhvr>
                                    </p:animEffect>
                                  </p:childTnLst>
                                </p:cTn>
                              </p:par>
                              <p:par>
                                <p:cTn id="24" presetID="42" presetClass="entr" presetSubtype="0" fill="hold" nodeType="withEffect">
                                  <p:stCondLst>
                                    <p:cond delay="190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anim calcmode="lin" valueType="num">
                                      <p:cBhvr>
                                        <p:cTn id="27" dur="500" fill="hold"/>
                                        <p:tgtEl>
                                          <p:spTgt spid="4"/>
                                        </p:tgtEl>
                                        <p:attrNameLst>
                                          <p:attrName>ppt_x</p:attrName>
                                        </p:attrNameLst>
                                      </p:cBhvr>
                                      <p:tavLst>
                                        <p:tav tm="0">
                                          <p:val>
                                            <p:strVal val="#ppt_x"/>
                                          </p:val>
                                        </p:tav>
                                        <p:tav tm="100000">
                                          <p:val>
                                            <p:strVal val="#ppt_x"/>
                                          </p:val>
                                        </p:tav>
                                      </p:tavLst>
                                    </p:anim>
                                    <p:anim calcmode="lin" valueType="num">
                                      <p:cBhvr>
                                        <p:cTn id="28" dur="500" fill="hold"/>
                                        <p:tgtEl>
                                          <p:spTgt spid="4"/>
                                        </p:tgtEl>
                                        <p:attrNameLst>
                                          <p:attrName>ppt_y</p:attrName>
                                        </p:attrNameLst>
                                      </p:cBhvr>
                                      <p:tavLst>
                                        <p:tav tm="0">
                                          <p:val>
                                            <p:strVal val="#ppt_y+.1"/>
                                          </p:val>
                                        </p:tav>
                                        <p:tav tm="100000">
                                          <p:val>
                                            <p:strVal val="#ppt_y"/>
                                          </p:val>
                                        </p:tav>
                                      </p:tavLst>
                                    </p:anim>
                                  </p:childTnLst>
                                </p:cTn>
                              </p:par>
                              <p:par>
                                <p:cTn id="29" presetID="22" presetClass="entr" presetSubtype="8" fill="hold" nodeType="withEffect">
                                  <p:stCondLst>
                                    <p:cond delay="230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1000"/>
                                        <p:tgtEl>
                                          <p:spTgt spid="15"/>
                                        </p:tgtEl>
                                      </p:cBhvr>
                                    </p:animEffect>
                                  </p:childTnLst>
                                </p:cTn>
                              </p:par>
                              <p:par>
                                <p:cTn id="32" presetID="42" presetClass="entr" presetSubtype="0" fill="hold" nodeType="withEffect">
                                  <p:stCondLst>
                                    <p:cond delay="260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anim calcmode="lin" valueType="num">
                                      <p:cBhvr>
                                        <p:cTn id="35" dur="500" fill="hold"/>
                                        <p:tgtEl>
                                          <p:spTgt spid="5"/>
                                        </p:tgtEl>
                                        <p:attrNameLst>
                                          <p:attrName>ppt_x</p:attrName>
                                        </p:attrNameLst>
                                      </p:cBhvr>
                                      <p:tavLst>
                                        <p:tav tm="0">
                                          <p:val>
                                            <p:strVal val="#ppt_x"/>
                                          </p:val>
                                        </p:tav>
                                        <p:tav tm="100000">
                                          <p:val>
                                            <p:strVal val="#ppt_x"/>
                                          </p:val>
                                        </p:tav>
                                      </p:tavLst>
                                    </p:anim>
                                    <p:anim calcmode="lin" valueType="num">
                                      <p:cBhvr>
                                        <p:cTn id="36" dur="500" fill="hold"/>
                                        <p:tgtEl>
                                          <p:spTgt spid="5"/>
                                        </p:tgtEl>
                                        <p:attrNameLst>
                                          <p:attrName>ppt_y</p:attrName>
                                        </p:attrNameLst>
                                      </p:cBhvr>
                                      <p:tavLst>
                                        <p:tav tm="0">
                                          <p:val>
                                            <p:strVal val="#ppt_y+.1"/>
                                          </p:val>
                                        </p:tav>
                                        <p:tav tm="100000">
                                          <p:val>
                                            <p:strVal val="#ppt_y"/>
                                          </p:val>
                                        </p:tav>
                                      </p:tavLst>
                                    </p:anim>
                                  </p:childTnLst>
                                </p:cTn>
                              </p:par>
                              <p:par>
                                <p:cTn id="37" presetID="22" presetClass="entr" presetSubtype="8" fill="hold" nodeType="withEffect">
                                  <p:stCondLst>
                                    <p:cond delay="3000"/>
                                  </p:stCondLst>
                                  <p:childTnLst>
                                    <p:set>
                                      <p:cBhvr>
                                        <p:cTn id="38" dur="1" fill="hold">
                                          <p:stCondLst>
                                            <p:cond delay="0"/>
                                          </p:stCondLst>
                                        </p:cTn>
                                        <p:tgtEl>
                                          <p:spTgt spid="18"/>
                                        </p:tgtEl>
                                        <p:attrNameLst>
                                          <p:attrName>style.visibility</p:attrName>
                                        </p:attrNameLst>
                                      </p:cBhvr>
                                      <p:to>
                                        <p:strVal val="visible"/>
                                      </p:to>
                                    </p:set>
                                    <p:animEffect transition="in" filter="wipe(left)">
                                      <p:cBhvr>
                                        <p:cTn id="39" dur="1000"/>
                                        <p:tgtEl>
                                          <p:spTgt spid="18"/>
                                        </p:tgtEl>
                                      </p:cBhvr>
                                    </p:animEffect>
                                  </p:childTnLst>
                                </p:cTn>
                              </p:par>
                              <p:par>
                                <p:cTn id="40" presetID="42" presetClass="entr" presetSubtype="0" fill="hold" nodeType="withEffect">
                                  <p:stCondLst>
                                    <p:cond delay="330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anim calcmode="lin" valueType="num">
                                      <p:cBhvr>
                                        <p:cTn id="43" dur="500" fill="hold"/>
                                        <p:tgtEl>
                                          <p:spTgt spid="23"/>
                                        </p:tgtEl>
                                        <p:attrNameLst>
                                          <p:attrName>ppt_x</p:attrName>
                                        </p:attrNameLst>
                                      </p:cBhvr>
                                      <p:tavLst>
                                        <p:tav tm="0">
                                          <p:val>
                                            <p:strVal val="#ppt_x"/>
                                          </p:val>
                                        </p:tav>
                                        <p:tav tm="100000">
                                          <p:val>
                                            <p:strVal val="#ppt_x"/>
                                          </p:val>
                                        </p:tav>
                                      </p:tavLst>
                                    </p:anim>
                                    <p:anim calcmode="lin" valueType="num">
                                      <p:cBhvr>
                                        <p:cTn id="44" dur="500" fill="hold"/>
                                        <p:tgtEl>
                                          <p:spTgt spid="23"/>
                                        </p:tgtEl>
                                        <p:attrNameLst>
                                          <p:attrName>ppt_y</p:attrName>
                                        </p:attrNameLst>
                                      </p:cBhvr>
                                      <p:tavLst>
                                        <p:tav tm="0">
                                          <p:val>
                                            <p:strVal val="#ppt_y+.1"/>
                                          </p:val>
                                        </p:tav>
                                        <p:tav tm="100000">
                                          <p:val>
                                            <p:strVal val="#ppt_y"/>
                                          </p:val>
                                        </p:tav>
                                      </p:tavLst>
                                    </p:anim>
                                  </p:childTnLst>
                                </p:cTn>
                              </p:par>
                              <p:par>
                                <p:cTn id="45" presetID="22" presetClass="entr" presetSubtype="8" fill="hold" nodeType="withEffect">
                                  <p:stCondLst>
                                    <p:cond delay="3700"/>
                                  </p:stCondLst>
                                  <p:childTnLst>
                                    <p:set>
                                      <p:cBhvr>
                                        <p:cTn id="46" dur="1" fill="hold">
                                          <p:stCondLst>
                                            <p:cond delay="0"/>
                                          </p:stCondLst>
                                        </p:cTn>
                                        <p:tgtEl>
                                          <p:spTgt spid="24"/>
                                        </p:tgtEl>
                                        <p:attrNameLst>
                                          <p:attrName>style.visibility</p:attrName>
                                        </p:attrNameLst>
                                      </p:cBhvr>
                                      <p:to>
                                        <p:strVal val="visible"/>
                                      </p:to>
                                    </p:set>
                                    <p:animEffect transition="in" filter="wipe(left)">
                                      <p:cBhvr>
                                        <p:cTn id="47"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317" name="矩形 1"/>
              <p:cNvSpPr>
                <a:spLocks noChangeArrowheads="1"/>
              </p:cNvSpPr>
              <p:nvPr/>
            </p:nvSpPr>
            <p:spPr bwMode="auto">
              <a:xfrm>
                <a:off x="1952626" y="642939"/>
                <a:ext cx="9729858" cy="225651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lt"/>
                    <a:ea typeface="+mn-ea"/>
                  </a:rPr>
                  <a:t>例</a:t>
                </a:r>
                <a:r>
                  <a:rPr lang="en-US" altLang="zh-CN" sz="2800" dirty="0">
                    <a:solidFill>
                      <a:srgbClr val="0000FF"/>
                    </a:solidFill>
                    <a:latin typeface="+mn-lt"/>
                    <a:ea typeface="+mn-ea"/>
                  </a:rPr>
                  <a:t>1.3  </a:t>
                </a:r>
                <a:r>
                  <a:rPr lang="zh-CN" altLang="en-US" sz="2800" dirty="0">
                    <a:solidFill>
                      <a:srgbClr val="0000FF"/>
                    </a:solidFill>
                    <a:latin typeface="+mn-lt"/>
                    <a:ea typeface="+mn-ea"/>
                  </a:rPr>
                  <a:t>一质点沿半径为</a:t>
                </a:r>
                <a14:m>
                  <m:oMath xmlns:m="http://schemas.openxmlformats.org/officeDocument/2006/math">
                    <m:r>
                      <a:rPr lang="en-US" altLang="zh-CN" sz="2800">
                        <a:solidFill>
                          <a:srgbClr val="0000FF"/>
                        </a:solidFill>
                        <a:latin typeface="Cambria Math" panose="02040503050406030204" pitchFamily="18" charset="0"/>
                        <a:ea typeface="+mn-ea"/>
                      </a:rPr>
                      <m:t>𝑅</m:t>
                    </m:r>
                  </m:oMath>
                </a14:m>
                <a:r>
                  <a:rPr lang="zh-CN" altLang="en-US" sz="2800" dirty="0">
                    <a:solidFill>
                      <a:srgbClr val="0000FF"/>
                    </a:solidFill>
                    <a:latin typeface="+mn-lt"/>
                    <a:ea typeface="+mn-ea"/>
                  </a:rPr>
                  <a:t>的圆周运动，其路程用弧长</a:t>
                </a:r>
                <a14:m>
                  <m:oMath xmlns:m="http://schemas.openxmlformats.org/officeDocument/2006/math">
                    <m:r>
                      <a:rPr lang="en-US" altLang="zh-CN" sz="2800" smtClean="0">
                        <a:solidFill>
                          <a:srgbClr val="0000FF"/>
                        </a:solidFill>
                        <a:latin typeface="Cambria Math" panose="02040503050406030204" pitchFamily="18" charset="0"/>
                        <a:ea typeface="+mn-ea"/>
                      </a:rPr>
                      <m:t>𝑠</m:t>
                    </m:r>
                  </m:oMath>
                </a14:m>
                <a:r>
                  <a:rPr lang="zh-CN" altLang="en-US" sz="2800" dirty="0">
                    <a:solidFill>
                      <a:srgbClr val="0000FF"/>
                    </a:solidFill>
                    <a:latin typeface="+mn-lt"/>
                    <a:ea typeface="+mn-ea"/>
                  </a:rPr>
                  <a:t>表示，</a:t>
                </a:r>
                <a14:m>
                  <m:oMath xmlns:m="http://schemas.openxmlformats.org/officeDocument/2006/math">
                    <m:r>
                      <a:rPr lang="en-US" altLang="zh-CN" sz="2800">
                        <a:solidFill>
                          <a:srgbClr val="0000FF"/>
                        </a:solidFill>
                        <a:latin typeface="Cambria Math" panose="02040503050406030204" pitchFamily="18" charset="0"/>
                        <a:ea typeface="+mn-ea"/>
                      </a:rPr>
                      <m:t>𝑠</m:t>
                    </m:r>
                  </m:oMath>
                </a14:m>
                <a:r>
                  <a:rPr lang="zh-CN" altLang="en-US" sz="2800" dirty="0">
                    <a:solidFill>
                      <a:srgbClr val="0000FF"/>
                    </a:solidFill>
                    <a:latin typeface="+mn-lt"/>
                    <a:ea typeface="+mn-ea"/>
                  </a:rPr>
                  <a:t>随时间</a:t>
                </a:r>
                <a14:m>
                  <m:oMath xmlns:m="http://schemas.openxmlformats.org/officeDocument/2006/math">
                    <m:r>
                      <a:rPr lang="en-US" altLang="zh-CN" sz="2800" smtClean="0">
                        <a:solidFill>
                          <a:srgbClr val="0000FF"/>
                        </a:solidFill>
                        <a:latin typeface="Cambria Math" panose="02040503050406030204" pitchFamily="18" charset="0"/>
                        <a:ea typeface="+mn-ea"/>
                      </a:rPr>
                      <m:t>𝑡</m:t>
                    </m:r>
                  </m:oMath>
                </a14:m>
                <a:r>
                  <a:rPr lang="zh-CN" altLang="en-US" sz="2800" dirty="0">
                    <a:solidFill>
                      <a:srgbClr val="0000FF"/>
                    </a:solidFill>
                    <a:latin typeface="+mn-lt"/>
                    <a:ea typeface="+mn-ea"/>
                  </a:rPr>
                  <a:t>的变化规律</a:t>
                </a:r>
                <a14:m>
                  <m:oMath xmlns:m="http://schemas.openxmlformats.org/officeDocument/2006/math">
                    <m:r>
                      <a:rPr lang="en-US" altLang="zh-CN" sz="2800" smtClean="0">
                        <a:solidFill>
                          <a:srgbClr val="0000FF"/>
                        </a:solidFill>
                        <a:latin typeface="Cambria Math" panose="02040503050406030204" pitchFamily="18" charset="0"/>
                        <a:ea typeface="+mn-ea"/>
                      </a:rPr>
                      <m:t>𝑠</m:t>
                    </m:r>
                    <m:r>
                      <a:rPr lang="en-US" altLang="zh-CN" sz="2800"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ea typeface="+mn-ea"/>
                          </a:rPr>
                        </m:ctrlPr>
                      </m:sSubPr>
                      <m:e>
                        <m:r>
                          <a:rPr lang="en-US" altLang="zh-CN" sz="2800">
                            <a:solidFill>
                              <a:srgbClr val="0000FF"/>
                            </a:solidFill>
                            <a:latin typeface="Cambria Math" panose="02040503050406030204" pitchFamily="18" charset="0"/>
                            <a:ea typeface="+mn-ea"/>
                          </a:rPr>
                          <m:t>𝑣</m:t>
                        </m:r>
                      </m:e>
                      <m:sub>
                        <m:r>
                          <a:rPr lang="en-US" altLang="zh-CN" sz="2800">
                            <a:solidFill>
                              <a:srgbClr val="0000FF"/>
                            </a:solidFill>
                            <a:latin typeface="Cambria Math" panose="02040503050406030204" pitchFamily="18" charset="0"/>
                            <a:ea typeface="+mn-ea"/>
                          </a:rPr>
                          <m:t>0</m:t>
                        </m:r>
                      </m:sub>
                    </m:sSub>
                    <m:r>
                      <a:rPr lang="en-US" altLang="zh-CN" sz="2800">
                        <a:solidFill>
                          <a:srgbClr val="0000FF"/>
                        </a:solidFill>
                        <a:latin typeface="Cambria Math" panose="02040503050406030204" pitchFamily="18" charset="0"/>
                        <a:ea typeface="+mn-ea"/>
                      </a:rPr>
                      <m:t>𝑡</m:t>
                    </m:r>
                    <m:r>
                      <a:rPr lang="en-US" altLang="zh-CN" sz="2800">
                        <a:solidFill>
                          <a:srgbClr val="0000FF"/>
                        </a:solidFill>
                        <a:latin typeface="Cambria Math" panose="02040503050406030204" pitchFamily="18" charset="0"/>
                        <a:ea typeface="+mn-ea"/>
                      </a:rPr>
                      <m:t>−</m:t>
                    </m:r>
                    <m:r>
                      <a:rPr lang="en-US" altLang="zh-CN" sz="2800" smtClean="0">
                        <a:solidFill>
                          <a:srgbClr val="0000FF"/>
                        </a:solidFill>
                        <a:latin typeface="Cambria Math" panose="02040503050406030204" pitchFamily="18" charset="0"/>
                        <a:ea typeface="+mn-ea"/>
                      </a:rPr>
                      <m:t>𝑏</m:t>
                    </m:r>
                    <m:sSup>
                      <m:sSupPr>
                        <m:ctrlPr>
                          <a:rPr lang="en-US" altLang="zh-CN" sz="2800" i="1" smtClean="0">
                            <a:solidFill>
                              <a:srgbClr val="0000FF"/>
                            </a:solidFill>
                            <a:latin typeface="Cambria Math" panose="02040503050406030204" pitchFamily="18" charset="0"/>
                            <a:ea typeface="+mn-ea"/>
                          </a:rPr>
                        </m:ctrlPr>
                      </m:sSupPr>
                      <m:e>
                        <m:r>
                          <a:rPr lang="en-US" altLang="zh-CN" sz="2800" smtClean="0">
                            <a:solidFill>
                              <a:srgbClr val="0000FF"/>
                            </a:solidFill>
                            <a:latin typeface="Cambria Math" panose="02040503050406030204" pitchFamily="18" charset="0"/>
                            <a:ea typeface="+mn-ea"/>
                          </a:rPr>
                          <m:t>𝑡</m:t>
                        </m:r>
                      </m:e>
                      <m:sup>
                        <m:r>
                          <a:rPr lang="en-US" altLang="zh-CN" sz="2800">
                            <a:solidFill>
                              <a:srgbClr val="0000FF"/>
                            </a:solidFill>
                            <a:latin typeface="Cambria Math" panose="02040503050406030204" pitchFamily="18" charset="0"/>
                            <a:ea typeface="+mn-ea"/>
                          </a:rPr>
                          <m:t>2</m:t>
                        </m:r>
                      </m:sup>
                    </m:sSup>
                    <m:r>
                      <a:rPr lang="en-US" altLang="zh-CN" sz="2800" smtClean="0">
                        <a:solidFill>
                          <a:srgbClr val="0000FF"/>
                        </a:solidFill>
                        <a:latin typeface="Cambria Math" panose="02040503050406030204" pitchFamily="18" charset="0"/>
                        <a:ea typeface="+mn-ea"/>
                      </a:rPr>
                      <m:t>/2</m:t>
                    </m:r>
                  </m:oMath>
                </a14:m>
                <a:r>
                  <a:rPr lang="zh-CN" altLang="en-US" sz="2800" dirty="0">
                    <a:solidFill>
                      <a:srgbClr val="0000FF"/>
                    </a:solidFill>
                    <a:latin typeface="+mn-lt"/>
                    <a:ea typeface="+mn-ea"/>
                  </a:rPr>
                  <a:t>，其中，</a:t>
                </a:r>
                <a14:m>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r>
                          <a:rPr lang="en-US" altLang="zh-CN" sz="2800" smtClean="0">
                            <a:solidFill>
                              <a:srgbClr val="0000FF"/>
                            </a:solidFill>
                            <a:latin typeface="Cambria Math" panose="02040503050406030204" pitchFamily="18" charset="0"/>
                            <a:ea typeface="+mn-ea"/>
                          </a:rPr>
                          <m:t>𝑣</m:t>
                        </m:r>
                      </m:e>
                      <m:sub>
                        <m:r>
                          <a:rPr lang="en-US" altLang="zh-CN" sz="2800" smtClean="0">
                            <a:solidFill>
                              <a:srgbClr val="0000FF"/>
                            </a:solidFill>
                            <a:latin typeface="Cambria Math" panose="02040503050406030204" pitchFamily="18" charset="0"/>
                            <a:ea typeface="+mn-ea"/>
                          </a:rPr>
                          <m:t>0</m:t>
                        </m:r>
                      </m:sub>
                    </m:sSub>
                  </m:oMath>
                </a14:m>
                <a:r>
                  <a:rPr lang="zh-CN" altLang="en-US" sz="2800" dirty="0">
                    <a:solidFill>
                      <a:srgbClr val="0000FF"/>
                    </a:solidFill>
                    <a:latin typeface="+mn-lt"/>
                    <a:ea typeface="+mn-ea"/>
                  </a:rPr>
                  <a:t>、</a:t>
                </a:r>
                <a14:m>
                  <m:oMath xmlns:m="http://schemas.openxmlformats.org/officeDocument/2006/math">
                    <m:r>
                      <a:rPr lang="en-US" altLang="zh-CN" sz="2800">
                        <a:solidFill>
                          <a:srgbClr val="0000FF"/>
                        </a:solidFill>
                        <a:latin typeface="Cambria Math" panose="02040503050406030204" pitchFamily="18" charset="0"/>
                        <a:ea typeface="+mn-ea"/>
                      </a:rPr>
                      <m:t>𝑏</m:t>
                    </m:r>
                  </m:oMath>
                </a14:m>
                <a:r>
                  <a:rPr lang="zh-CN" altLang="en-US" sz="2800" dirty="0">
                    <a:solidFill>
                      <a:srgbClr val="0000FF"/>
                    </a:solidFill>
                    <a:latin typeface="+mn-lt"/>
                    <a:ea typeface="+mn-ea"/>
                  </a:rPr>
                  <a:t>都是正常数，求：</a:t>
                </a:r>
              </a:p>
              <a:p>
                <a:pPr algn="just" eaLnBrk="1" hangingPunct="1"/>
                <a:r>
                  <a:rPr lang="en-US" altLang="zh-CN" sz="2800" dirty="0">
                    <a:solidFill>
                      <a:srgbClr val="0000FF"/>
                    </a:solidFill>
                    <a:latin typeface="+mn-lt"/>
                    <a:ea typeface="+mn-ea"/>
                  </a:rPr>
                  <a:t>(1)</a:t>
                </a:r>
                <a14:m>
                  <m:oMath xmlns:m="http://schemas.openxmlformats.org/officeDocument/2006/math">
                    <m:r>
                      <a:rPr lang="en-US" altLang="zh-CN" sz="2800" smtClean="0">
                        <a:solidFill>
                          <a:srgbClr val="0000FF"/>
                        </a:solidFill>
                        <a:latin typeface="Cambria Math" panose="02040503050406030204" pitchFamily="18" charset="0"/>
                        <a:ea typeface="+mn-ea"/>
                      </a:rPr>
                      <m:t>𝑡</m:t>
                    </m:r>
                  </m:oMath>
                </a14:m>
                <a:r>
                  <a:rPr lang="zh-CN" altLang="en-US" sz="2800" dirty="0">
                    <a:solidFill>
                      <a:srgbClr val="0000FF"/>
                    </a:solidFill>
                    <a:latin typeface="+mn-lt"/>
                    <a:ea typeface="+mn-ea"/>
                  </a:rPr>
                  <a:t>时刻质点的总加速度；</a:t>
                </a:r>
              </a:p>
              <a:p>
                <a:pPr algn="just" eaLnBrk="1" hangingPunct="1"/>
                <a:r>
                  <a:rPr lang="en-US" altLang="zh-CN" sz="2800" dirty="0">
                    <a:solidFill>
                      <a:srgbClr val="0000FF"/>
                    </a:solidFill>
                    <a:latin typeface="+mn-lt"/>
                    <a:ea typeface="+mn-ea"/>
                  </a:rPr>
                  <a:t>(2)</a:t>
                </a:r>
                <a:r>
                  <a:rPr lang="zh-CN" altLang="en-US" sz="2800" dirty="0">
                    <a:solidFill>
                      <a:srgbClr val="0000FF"/>
                    </a:solidFill>
                    <a:latin typeface="+mn-lt"/>
                    <a:ea typeface="+mn-ea"/>
                  </a:rPr>
                  <a:t>总加速度的大小达到</a:t>
                </a:r>
                <a14:m>
                  <m:oMath xmlns:m="http://schemas.openxmlformats.org/officeDocument/2006/math">
                    <m:r>
                      <a:rPr lang="en-US" altLang="zh-CN" sz="2800" smtClean="0">
                        <a:solidFill>
                          <a:srgbClr val="0000FF"/>
                        </a:solidFill>
                        <a:latin typeface="Cambria Math" panose="02040503050406030204" pitchFamily="18" charset="0"/>
                        <a:ea typeface="+mn-ea"/>
                      </a:rPr>
                      <m:t>𝑏</m:t>
                    </m:r>
                  </m:oMath>
                </a14:m>
                <a:r>
                  <a:rPr lang="zh-CN" altLang="en-US" sz="2800" dirty="0">
                    <a:solidFill>
                      <a:srgbClr val="0000FF"/>
                    </a:solidFill>
                    <a:latin typeface="+mn-lt"/>
                    <a:ea typeface="+mn-ea"/>
                  </a:rPr>
                  <a:t>值时，质点沿圆周已运行的圈数。</a:t>
                </a:r>
                <a:r>
                  <a:rPr lang="en-US" altLang="zh-CN" sz="2800" dirty="0">
                    <a:solidFill>
                      <a:srgbClr val="0000FF"/>
                    </a:solidFill>
                    <a:latin typeface="+mn-lt"/>
                    <a:ea typeface="+mn-ea"/>
                  </a:rPr>
                  <a:t>     </a:t>
                </a:r>
                <a:endParaRPr lang="zh-CN" altLang="en-US" sz="2800" dirty="0">
                  <a:solidFill>
                    <a:srgbClr val="0000FF"/>
                  </a:solidFill>
                  <a:latin typeface="+mn-lt"/>
                  <a:ea typeface="+mn-ea"/>
                </a:endParaRPr>
              </a:p>
            </p:txBody>
          </p:sp>
        </mc:Choice>
        <mc:Fallback xmlns="">
          <p:sp>
            <p:nvSpPr>
              <p:cNvPr id="13317" name="矩形 1"/>
              <p:cNvSpPr>
                <a:spLocks noRot="1" noChangeAspect="1" noMove="1" noResize="1" noEditPoints="1" noAdjustHandles="1" noChangeArrowheads="1" noChangeShapeType="1" noTextEdit="1"/>
              </p:cNvSpPr>
              <p:nvPr/>
            </p:nvSpPr>
            <p:spPr bwMode="auto">
              <a:xfrm>
                <a:off x="1952626" y="642939"/>
                <a:ext cx="9729858" cy="2256515"/>
              </a:xfrm>
              <a:prstGeom prst="rect">
                <a:avLst/>
              </a:prstGeom>
              <a:blipFill>
                <a:blip r:embed="rId2"/>
                <a:stretch>
                  <a:fillRect l="-1253" t="-2695" r="-1316" b="-593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3318" name="矩形 5"/>
          <p:cNvSpPr>
            <a:spLocks noChangeArrowheads="1"/>
          </p:cNvSpPr>
          <p:nvPr/>
        </p:nvSpPr>
        <p:spPr bwMode="auto">
          <a:xfrm>
            <a:off x="1952626" y="3040252"/>
            <a:ext cx="71437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lt"/>
                <a:ea typeface="+mn-ea"/>
              </a:rPr>
              <a:t>解：</a:t>
            </a:r>
            <a:r>
              <a:rPr lang="en-US" altLang="zh-CN" sz="2800" dirty="0">
                <a:solidFill>
                  <a:srgbClr val="0000FF"/>
                </a:solidFill>
                <a:latin typeface="+mn-lt"/>
                <a:ea typeface="+mn-ea"/>
              </a:rPr>
              <a:t>(1)</a:t>
            </a:r>
            <a:r>
              <a:rPr lang="zh-CN" altLang="en-US" sz="2800" dirty="0">
                <a:solidFill>
                  <a:srgbClr val="0000FF"/>
                </a:solidFill>
                <a:latin typeface="+mn-lt"/>
                <a:ea typeface="+mn-ea"/>
              </a:rPr>
              <a:t>质点沿圆周运动的速率为                           </a:t>
            </a:r>
          </a:p>
        </p:txBody>
      </p:sp>
      <mc:AlternateContent xmlns:mc="http://schemas.openxmlformats.org/markup-compatibility/2006" xmlns:a14="http://schemas.microsoft.com/office/drawing/2010/main">
        <mc:Choice Requires="a14">
          <p:sp>
            <p:nvSpPr>
              <p:cNvPr id="7" name="矩形 6"/>
              <p:cNvSpPr/>
              <p:nvPr/>
            </p:nvSpPr>
            <p:spPr>
              <a:xfrm>
                <a:off x="3170672" y="3766713"/>
                <a:ext cx="1328632"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𝑣</m:t>
                      </m:r>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𝑑</m:t>
                          </m:r>
                          <m:r>
                            <a:rPr lang="en-US" altLang="zh-CN" sz="2800" b="0" i="1" smtClean="0">
                              <a:solidFill>
                                <a:srgbClr val="0000FF"/>
                              </a:solidFill>
                              <a:latin typeface="Cambria Math" panose="02040503050406030204" pitchFamily="18" charset="0"/>
                            </a:rPr>
                            <m:t>𝑠</m:t>
                          </m:r>
                        </m:num>
                        <m:den>
                          <m:r>
                            <a:rPr lang="en-US" altLang="zh-CN" sz="2800" i="1">
                              <a:solidFill>
                                <a:srgbClr val="0000FF"/>
                              </a:solidFill>
                              <a:latin typeface="Cambria Math" panose="02040503050406030204" pitchFamily="18" charset="0"/>
                            </a:rPr>
                            <m:t>𝑑𝑡</m:t>
                          </m:r>
                        </m:den>
                      </m:f>
                    </m:oMath>
                  </m:oMathPara>
                </a14:m>
                <a:endParaRPr lang="zh-CN" altLang="en-US" sz="2800" dirty="0">
                  <a:latin typeface="+mn-lt"/>
                  <a:ea typeface="+mn-ea"/>
                </a:endParaRPr>
              </a:p>
            </p:txBody>
          </p:sp>
        </mc:Choice>
        <mc:Fallback xmlns="">
          <p:sp>
            <p:nvSpPr>
              <p:cNvPr id="7" name="矩形 6"/>
              <p:cNvSpPr>
                <a:spLocks noRot="1" noChangeAspect="1" noMove="1" noResize="1" noEditPoints="1" noAdjustHandles="1" noChangeArrowheads="1" noChangeShapeType="1" noTextEdit="1"/>
              </p:cNvSpPr>
              <p:nvPr/>
            </p:nvSpPr>
            <p:spPr>
              <a:xfrm>
                <a:off x="3170672" y="3766713"/>
                <a:ext cx="1328632" cy="91037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4419646" y="3724085"/>
                <a:ext cx="3189271" cy="10604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𝑑</m:t>
                          </m:r>
                        </m:num>
                        <m:den>
                          <m:r>
                            <a:rPr lang="en-US" altLang="zh-CN" sz="2800" i="1">
                              <a:solidFill>
                                <a:srgbClr val="0000FF"/>
                              </a:solidFill>
                              <a:latin typeface="Cambria Math" panose="02040503050406030204" pitchFamily="18" charset="0"/>
                            </a:rPr>
                            <m:t>𝑑𝑡</m:t>
                          </m:r>
                        </m:den>
                      </m:f>
                      <m:d>
                        <m:dPr>
                          <m:ctrlPr>
                            <a:rPr lang="en-US" altLang="zh-CN" sz="2800" i="1" smtClean="0">
                              <a:solidFill>
                                <a:srgbClr val="0000FF"/>
                              </a:solidFill>
                              <a:latin typeface="Cambria Math" panose="02040503050406030204" pitchFamily="18" charset="0"/>
                            </a:rPr>
                          </m:ctrlPr>
                        </m:dPr>
                        <m:e>
                          <m:sSub>
                            <m:sSubPr>
                              <m:ctrlPr>
                                <a:rPr lang="en-US" altLang="zh-CN" sz="2800" i="1">
                                  <a:solidFill>
                                    <a:srgbClr val="0000FF"/>
                                  </a:solidFill>
                                  <a:latin typeface="Cambria Math" panose="02040503050406030204" pitchFamily="18" charset="0"/>
                                </a:rPr>
                              </m:ctrlPr>
                            </m:sSubPr>
                            <m:e>
                              <m:r>
                                <a:rPr lang="en-US" altLang="zh-CN" sz="2800">
                                  <a:solidFill>
                                    <a:srgbClr val="0000FF"/>
                                  </a:solidFill>
                                  <a:latin typeface="Cambria Math" panose="02040503050406030204" pitchFamily="18" charset="0"/>
                                </a:rPr>
                                <m:t>𝑣</m:t>
                              </m:r>
                            </m:e>
                            <m:sub>
                              <m:r>
                                <a:rPr lang="en-US" altLang="zh-CN" sz="2800">
                                  <a:solidFill>
                                    <a:srgbClr val="0000FF"/>
                                  </a:solidFill>
                                  <a:latin typeface="Cambria Math" panose="02040503050406030204" pitchFamily="18" charset="0"/>
                                </a:rPr>
                                <m:t>0</m:t>
                              </m:r>
                            </m:sub>
                          </m:sSub>
                          <m:r>
                            <a:rPr lang="en-US" altLang="zh-CN" sz="2800">
                              <a:solidFill>
                                <a:srgbClr val="0000FF"/>
                              </a:solidFill>
                              <a:latin typeface="Cambria Math" panose="02040503050406030204" pitchFamily="18" charset="0"/>
                            </a:rPr>
                            <m:t>𝑡</m:t>
                          </m:r>
                          <m:r>
                            <a:rPr lang="en-US" altLang="zh-CN" sz="2800">
                              <a:solidFill>
                                <a:srgbClr val="0000FF"/>
                              </a:solidFill>
                              <a:latin typeface="Cambria Math" panose="02040503050406030204" pitchFamily="18" charset="0"/>
                            </a:rPr>
                            <m:t>−</m:t>
                          </m:r>
                          <m:f>
                            <m:fPr>
                              <m:ctrlPr>
                                <a:rPr lang="en-US" altLang="zh-CN" sz="2800" i="1" smtClean="0">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1</m:t>
                              </m:r>
                            </m:num>
                            <m:den>
                              <m:r>
                                <a:rPr lang="en-US" altLang="zh-CN" sz="2800" b="0" i="1" smtClean="0">
                                  <a:solidFill>
                                    <a:srgbClr val="0000FF"/>
                                  </a:solidFill>
                                  <a:latin typeface="Cambria Math" panose="02040503050406030204" pitchFamily="18" charset="0"/>
                                </a:rPr>
                                <m:t>2</m:t>
                              </m:r>
                            </m:den>
                          </m:f>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𝑏𝑡</m:t>
                              </m:r>
                            </m:e>
                            <m:sup>
                              <m:r>
                                <a:rPr lang="en-US" altLang="zh-CN" sz="2800" i="1">
                                  <a:solidFill>
                                    <a:srgbClr val="0000FF"/>
                                  </a:solidFill>
                                  <a:latin typeface="Cambria Math" panose="02040503050406030204" pitchFamily="18" charset="0"/>
                                </a:rPr>
                                <m:t>2</m:t>
                              </m:r>
                            </m:sup>
                          </m:sSup>
                        </m:e>
                      </m:d>
                    </m:oMath>
                  </m:oMathPara>
                </a14:m>
                <a:endParaRPr lang="zh-CN" altLang="en-US" sz="2800" dirty="0">
                  <a:latin typeface="+mn-lt"/>
                  <a:ea typeface="+mn-ea"/>
                </a:endParaRPr>
              </a:p>
            </p:txBody>
          </p:sp>
        </mc:Choice>
        <mc:Fallback xmlns="">
          <p:sp>
            <p:nvSpPr>
              <p:cNvPr id="8" name="矩形 7"/>
              <p:cNvSpPr>
                <a:spLocks noRot="1" noChangeAspect="1" noMove="1" noResize="1" noEditPoints="1" noAdjustHandles="1" noChangeArrowheads="1" noChangeShapeType="1" noTextEdit="1"/>
              </p:cNvSpPr>
              <p:nvPr/>
            </p:nvSpPr>
            <p:spPr>
              <a:xfrm>
                <a:off x="4419646" y="3724085"/>
                <a:ext cx="3189271" cy="106048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7608917" y="4019553"/>
                <a:ext cx="177215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rPr>
                          </m:ctrlPr>
                        </m:sSubPr>
                        <m:e>
                          <m:r>
                            <a:rPr lang="en-US" altLang="zh-CN" sz="2800">
                              <a:solidFill>
                                <a:srgbClr val="0000FF"/>
                              </a:solidFill>
                              <a:latin typeface="Cambria Math" panose="02040503050406030204" pitchFamily="18" charset="0"/>
                            </a:rPr>
                            <m:t>𝑣</m:t>
                          </m:r>
                        </m:e>
                        <m:sub>
                          <m:r>
                            <a:rPr lang="en-US" altLang="zh-CN" sz="2800">
                              <a:solidFill>
                                <a:srgbClr val="0000FF"/>
                              </a:solidFill>
                              <a:latin typeface="Cambria Math" panose="02040503050406030204" pitchFamily="18" charset="0"/>
                            </a:rPr>
                            <m:t>0</m:t>
                          </m:r>
                        </m:sub>
                      </m:sSub>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ea typeface="+mn-ea"/>
                        </a:rPr>
                        <m:t>𝑏𝑡</m:t>
                      </m:r>
                    </m:oMath>
                  </m:oMathPara>
                </a14:m>
                <a:endParaRPr lang="zh-CN" altLang="en-US" sz="2800" dirty="0">
                  <a:latin typeface="+mn-lt"/>
                  <a:ea typeface="+mn-ea"/>
                </a:endParaRPr>
              </a:p>
            </p:txBody>
          </p:sp>
        </mc:Choice>
        <mc:Fallback xmlns="">
          <p:sp>
            <p:nvSpPr>
              <p:cNvPr id="9" name="矩形 8"/>
              <p:cNvSpPr>
                <a:spLocks noRot="1" noChangeAspect="1" noMove="1" noResize="1" noEditPoints="1" noAdjustHandles="1" noChangeArrowheads="1" noChangeShapeType="1" noTextEdit="1"/>
              </p:cNvSpPr>
              <p:nvPr/>
            </p:nvSpPr>
            <p:spPr>
              <a:xfrm>
                <a:off x="7608917" y="4019553"/>
                <a:ext cx="1772152"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1"/>
              <p:cNvSpPr>
                <a:spLocks noChangeArrowheads="1"/>
              </p:cNvSpPr>
              <p:nvPr/>
            </p:nvSpPr>
            <p:spPr bwMode="auto">
              <a:xfrm>
                <a:off x="1952626" y="4945181"/>
                <a:ext cx="9372671"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lt"/>
                    <a:ea typeface="+mn-ea"/>
                  </a:rPr>
                  <a:t>速率随</a:t>
                </a:r>
                <a14:m>
                  <m:oMath xmlns:m="http://schemas.openxmlformats.org/officeDocument/2006/math">
                    <m:r>
                      <a:rPr lang="en-US" altLang="zh-CN" sz="2800">
                        <a:solidFill>
                          <a:srgbClr val="0000FF"/>
                        </a:solidFill>
                        <a:latin typeface="Cambria Math" panose="02040503050406030204" pitchFamily="18" charset="0"/>
                      </a:rPr>
                      <m:t>𝑡</m:t>
                    </m:r>
                  </m:oMath>
                </a14:m>
                <a:r>
                  <a:rPr lang="zh-CN" altLang="en-US" sz="2800" dirty="0">
                    <a:solidFill>
                      <a:srgbClr val="0000FF"/>
                    </a:solidFill>
                    <a:latin typeface="+mn-lt"/>
                    <a:ea typeface="+mn-ea"/>
                  </a:rPr>
                  <a:t>变化，说明质点作变速率圆周运动。</a:t>
                </a:r>
              </a:p>
            </p:txBody>
          </p:sp>
        </mc:Choice>
        <mc:Fallback xmlns="">
          <p:sp>
            <p:nvSpPr>
              <p:cNvPr id="10" name="矩形 1"/>
              <p:cNvSpPr>
                <a:spLocks noRot="1" noChangeAspect="1" noMove="1" noResize="1" noEditPoints="1" noAdjustHandles="1" noChangeArrowheads="1" noChangeShapeType="1" noTextEdit="1"/>
              </p:cNvSpPr>
              <p:nvPr/>
            </p:nvSpPr>
            <p:spPr bwMode="auto">
              <a:xfrm>
                <a:off x="1952626" y="4945181"/>
                <a:ext cx="9372671" cy="523220"/>
              </a:xfrm>
              <a:prstGeom prst="rect">
                <a:avLst/>
              </a:prstGeom>
              <a:blipFill>
                <a:blip r:embed="rId6"/>
                <a:stretch>
                  <a:fillRect l="-1300"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292471243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317"/>
                                        </p:tgtEl>
                                        <p:attrNameLst>
                                          <p:attrName>style.visibility</p:attrName>
                                        </p:attrNameLst>
                                      </p:cBhvr>
                                      <p:to>
                                        <p:strVal val="visible"/>
                                      </p:to>
                                    </p:set>
                                    <p:animEffect transition="in" filter="wipe(left)">
                                      <p:cBhvr>
                                        <p:cTn id="7" dur="500"/>
                                        <p:tgtEl>
                                          <p:spTgt spid="133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318"/>
                                        </p:tgtEl>
                                        <p:attrNameLst>
                                          <p:attrName>style.visibility</p:attrName>
                                        </p:attrNameLst>
                                      </p:cBhvr>
                                      <p:to>
                                        <p:strVal val="visible"/>
                                      </p:to>
                                    </p:set>
                                    <p:animEffect transition="in" filter="wipe(left)">
                                      <p:cBhvr>
                                        <p:cTn id="12" dur="500"/>
                                        <p:tgtEl>
                                          <p:spTgt spid="133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7" grpId="0"/>
      <p:bldP spid="13318" grpId="0"/>
      <p:bldP spid="7" grpId="0"/>
      <p:bldP spid="8" grpId="0"/>
      <p:bldP spid="9" grpId="0"/>
      <p:bldP spid="1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矩形 2"/>
          <p:cNvSpPr>
            <a:spLocks noChangeArrowheads="1"/>
          </p:cNvSpPr>
          <p:nvPr/>
        </p:nvSpPr>
        <p:spPr bwMode="auto">
          <a:xfrm>
            <a:off x="2309813" y="1559148"/>
            <a:ext cx="82153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lt"/>
                <a:ea typeface="+mn-ea"/>
              </a:rPr>
              <a:t>负号表示切向加速度的方向与速度方向相反。</a:t>
            </a:r>
            <a:endParaRPr lang="en-US" altLang="zh-CN" sz="2800" dirty="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6" name="矩形 2"/>
              <p:cNvSpPr>
                <a:spLocks noChangeArrowheads="1"/>
              </p:cNvSpPr>
              <p:nvPr/>
            </p:nvSpPr>
            <p:spPr bwMode="auto">
              <a:xfrm>
                <a:off x="2309814" y="3301880"/>
                <a:ext cx="520133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14:m>
                  <m:oMath xmlns:m="http://schemas.openxmlformats.org/officeDocument/2006/math">
                    <m:r>
                      <a:rPr lang="en-US" altLang="zh-CN" sz="2800">
                        <a:solidFill>
                          <a:srgbClr val="0000FF"/>
                        </a:solidFill>
                        <a:latin typeface="Cambria Math" panose="02040503050406030204" pitchFamily="18" charset="0"/>
                      </a:rPr>
                      <m:t>𝑡</m:t>
                    </m:r>
                  </m:oMath>
                </a14:m>
                <a:r>
                  <a:rPr lang="zh-CN" altLang="en-US" sz="2800" dirty="0">
                    <a:solidFill>
                      <a:srgbClr val="0000FF"/>
                    </a:solidFill>
                    <a:latin typeface="+mn-lt"/>
                    <a:ea typeface="+mn-ea"/>
                  </a:rPr>
                  <a:t>时刻质点的总加速度的大小为</a:t>
                </a:r>
              </a:p>
            </p:txBody>
          </p:sp>
        </mc:Choice>
        <mc:Fallback xmlns="">
          <p:sp>
            <p:nvSpPr>
              <p:cNvPr id="6" name="矩形 2"/>
              <p:cNvSpPr>
                <a:spLocks noRot="1" noChangeAspect="1" noMove="1" noResize="1" noEditPoints="1" noAdjustHandles="1" noChangeArrowheads="1" noChangeShapeType="1" noTextEdit="1"/>
              </p:cNvSpPr>
              <p:nvPr/>
            </p:nvSpPr>
            <p:spPr bwMode="auto">
              <a:xfrm>
                <a:off x="2309814" y="3301880"/>
                <a:ext cx="5201330" cy="523220"/>
              </a:xfrm>
              <a:prstGeom prst="rect">
                <a:avLst/>
              </a:prstGeom>
              <a:blipFill>
                <a:blip r:embed="rId2"/>
                <a:stretch>
                  <a:fillRect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4902189" y="450219"/>
                <a:ext cx="1526123" cy="91037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𝑎</m:t>
                          </m:r>
                        </m:e>
                        <m:sub>
                          <m:r>
                            <a:rPr lang="zh-CN" altLang="en-US" sz="2800" i="1">
                              <a:solidFill>
                                <a:srgbClr val="0000FF"/>
                              </a:solidFill>
                              <a:latin typeface="Cambria Math" panose="02040503050406030204" pitchFamily="18" charset="0"/>
                            </a:rPr>
                            <m:t>𝜏</m:t>
                          </m:r>
                        </m:sub>
                      </m:sSub>
                      <m:r>
                        <a:rPr lang="en-US" altLang="zh-CN" sz="2800"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𝑑</m:t>
                          </m:r>
                          <m:r>
                            <a:rPr lang="en-US" altLang="zh-CN" sz="2800" i="1">
                              <a:solidFill>
                                <a:srgbClr val="0000FF"/>
                              </a:solidFill>
                              <a:latin typeface="Cambria Math" panose="02040503050406030204" pitchFamily="18" charset="0"/>
                              <a:ea typeface="Cambria Math" panose="02040503050406030204" pitchFamily="18" charset="0"/>
                            </a:rPr>
                            <m:t>𝑣</m:t>
                          </m:r>
                        </m:num>
                        <m:den>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rPr>
                            <m:t>𝑡</m:t>
                          </m:r>
                        </m:den>
                      </m:f>
                    </m:oMath>
                  </m:oMathPara>
                </a14:m>
                <a:endParaRPr lang="zh-CN" altLang="en-US" sz="2800" dirty="0">
                  <a:solidFill>
                    <a:srgbClr val="0000FF"/>
                  </a:solidFill>
                  <a:latin typeface="+mj-ea"/>
                  <a:ea typeface="+mj-ea"/>
                </a:endParaRPr>
              </a:p>
            </p:txBody>
          </p:sp>
        </mc:Choice>
        <mc:Fallback xmlns="">
          <p:sp>
            <p:nvSpPr>
              <p:cNvPr id="7" name="矩形 6"/>
              <p:cNvSpPr>
                <a:spLocks noRot="1" noChangeAspect="1" noMove="1" noResize="1" noEditPoints="1" noAdjustHandles="1" noChangeArrowheads="1" noChangeShapeType="1" noTextEdit="1"/>
              </p:cNvSpPr>
              <p:nvPr/>
            </p:nvSpPr>
            <p:spPr>
              <a:xfrm>
                <a:off x="4902189" y="450219"/>
                <a:ext cx="1526123" cy="91037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4902189" y="2107694"/>
                <a:ext cx="1556003" cy="95410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𝑎</m:t>
                          </m:r>
                        </m:e>
                        <m:sub>
                          <m:r>
                            <a:rPr lang="en-US" altLang="zh-CN" sz="2800" i="1">
                              <a:solidFill>
                                <a:srgbClr val="0000FF"/>
                              </a:solidFill>
                              <a:latin typeface="Cambria Math" panose="02040503050406030204" pitchFamily="18" charset="0"/>
                            </a:rPr>
                            <m:t>𝑛</m:t>
                          </m:r>
                        </m:sub>
                      </m:sSub>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num>
                        <m:den>
                          <m:r>
                            <a:rPr lang="en-US" altLang="zh-CN" sz="2800" b="0" i="1" smtClean="0">
                              <a:solidFill>
                                <a:srgbClr val="0000FF"/>
                              </a:solidFill>
                              <a:latin typeface="Cambria Math" panose="02040503050406030204" pitchFamily="18" charset="0"/>
                            </a:rPr>
                            <m:t>𝑅</m:t>
                          </m:r>
                        </m:den>
                      </m:f>
                    </m:oMath>
                  </m:oMathPara>
                </a14:m>
                <a:endParaRPr lang="zh-CN" altLang="en-US" sz="2800" dirty="0">
                  <a:solidFill>
                    <a:srgbClr val="0000FF"/>
                  </a:solidFill>
                  <a:latin typeface="+mj-ea"/>
                  <a:ea typeface="+mj-ea"/>
                </a:endParaRPr>
              </a:p>
            </p:txBody>
          </p:sp>
        </mc:Choice>
        <mc:Fallback xmlns="">
          <p:sp>
            <p:nvSpPr>
              <p:cNvPr id="8" name="矩形 7"/>
              <p:cNvSpPr>
                <a:spLocks noRot="1" noChangeAspect="1" noMove="1" noResize="1" noEditPoints="1" noAdjustHandles="1" noChangeArrowheads="1" noChangeShapeType="1" noTextEdit="1"/>
              </p:cNvSpPr>
              <p:nvPr/>
            </p:nvSpPr>
            <p:spPr>
              <a:xfrm>
                <a:off x="4902189" y="2107694"/>
                <a:ext cx="1556003" cy="95410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8632299" y="674281"/>
                <a:ext cx="11114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𝑏</m:t>
                      </m:r>
                    </m:oMath>
                  </m:oMathPara>
                </a14:m>
                <a:endParaRPr lang="zh-CN" altLang="en-US" sz="2800" dirty="0">
                  <a:latin typeface="+mn-lt"/>
                  <a:ea typeface="+mn-ea"/>
                </a:endParaRPr>
              </a:p>
            </p:txBody>
          </p:sp>
        </mc:Choice>
        <mc:Fallback xmlns="">
          <p:sp>
            <p:nvSpPr>
              <p:cNvPr id="9" name="矩形 8"/>
              <p:cNvSpPr>
                <a:spLocks noRot="1" noChangeAspect="1" noMove="1" noResize="1" noEditPoints="1" noAdjustHandles="1" noChangeArrowheads="1" noChangeShapeType="1" noTextEdit="1"/>
              </p:cNvSpPr>
              <p:nvPr/>
            </p:nvSpPr>
            <p:spPr>
              <a:xfrm>
                <a:off x="8632299" y="674281"/>
                <a:ext cx="1111458"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6335869" y="2134408"/>
                <a:ext cx="2253374" cy="95410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sSup>
                            <m:sSupPr>
                              <m:ctrlPr>
                                <a:rPr lang="en-US" altLang="zh-CN" sz="2800" i="1">
                                  <a:solidFill>
                                    <a:srgbClr val="0000FF"/>
                                  </a:solidFill>
                                  <a:latin typeface="Cambria Math" panose="02040503050406030204" pitchFamily="18" charset="0"/>
                                </a:rPr>
                              </m:ctrlPr>
                            </m:sSupPr>
                            <m:e>
                              <m:d>
                                <m:dPr>
                                  <m:ctrlPr>
                                    <a:rPr lang="en-US" altLang="zh-CN" sz="2800" i="1" smtClean="0">
                                      <a:solidFill>
                                        <a:srgbClr val="0000FF"/>
                                      </a:solidFill>
                                      <a:latin typeface="Cambria Math" panose="02040503050406030204" pitchFamily="18" charset="0"/>
                                    </a:rPr>
                                  </m:ctrlPr>
                                </m:dPr>
                                <m:e>
                                  <m:sSub>
                                    <m:sSubPr>
                                      <m:ctrlPr>
                                        <a:rPr lang="en-US" altLang="zh-CN" sz="2800" i="1">
                                          <a:solidFill>
                                            <a:srgbClr val="0000FF"/>
                                          </a:solidFill>
                                          <a:latin typeface="Cambria Math" panose="02040503050406030204" pitchFamily="18" charset="0"/>
                                        </a:rPr>
                                      </m:ctrlPr>
                                    </m:sSubPr>
                                    <m:e>
                                      <m:r>
                                        <a:rPr lang="en-US" altLang="zh-CN" sz="2800">
                                          <a:solidFill>
                                            <a:srgbClr val="0000FF"/>
                                          </a:solidFill>
                                          <a:latin typeface="Cambria Math" panose="02040503050406030204" pitchFamily="18" charset="0"/>
                                        </a:rPr>
                                        <m:t>𝑣</m:t>
                                      </m:r>
                                    </m:e>
                                    <m:sub>
                                      <m:r>
                                        <a:rPr lang="en-US" altLang="zh-CN" sz="2800">
                                          <a:solidFill>
                                            <a:srgbClr val="0000FF"/>
                                          </a:solidFill>
                                          <a:latin typeface="Cambria Math" panose="02040503050406030204" pitchFamily="18" charset="0"/>
                                        </a:rPr>
                                        <m:t>0</m:t>
                                      </m:r>
                                    </m:sub>
                                  </m:sSub>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𝑏𝑡</m:t>
                                  </m:r>
                                </m:e>
                              </m:d>
                            </m:e>
                            <m:sup>
                              <m:r>
                                <a:rPr lang="en-US" altLang="zh-CN" sz="2800" i="1">
                                  <a:solidFill>
                                    <a:srgbClr val="0000FF"/>
                                  </a:solidFill>
                                  <a:latin typeface="Cambria Math" panose="02040503050406030204" pitchFamily="18" charset="0"/>
                                </a:rPr>
                                <m:t>2</m:t>
                              </m:r>
                            </m:sup>
                          </m:sSup>
                        </m:num>
                        <m:den>
                          <m:r>
                            <a:rPr lang="en-US" altLang="zh-CN" sz="2800" b="0" i="1" smtClean="0">
                              <a:solidFill>
                                <a:srgbClr val="0000FF"/>
                              </a:solidFill>
                              <a:latin typeface="Cambria Math" panose="02040503050406030204" pitchFamily="18" charset="0"/>
                            </a:rPr>
                            <m:t>𝑅</m:t>
                          </m:r>
                        </m:den>
                      </m:f>
                    </m:oMath>
                  </m:oMathPara>
                </a14:m>
                <a:endParaRPr lang="zh-CN" altLang="en-US" sz="2800" dirty="0">
                  <a:solidFill>
                    <a:srgbClr val="0000FF"/>
                  </a:solidFill>
                  <a:latin typeface="+mj-ea"/>
                  <a:ea typeface="+mj-ea"/>
                </a:endParaRPr>
              </a:p>
            </p:txBody>
          </p:sp>
        </mc:Choice>
        <mc:Fallback xmlns="">
          <p:sp>
            <p:nvSpPr>
              <p:cNvPr id="10" name="矩形 9"/>
              <p:cNvSpPr>
                <a:spLocks noRot="1" noChangeAspect="1" noMove="1" noResize="1" noEditPoints="1" noAdjustHandles="1" noChangeArrowheads="1" noChangeShapeType="1" noTextEdit="1"/>
              </p:cNvSpPr>
              <p:nvPr/>
            </p:nvSpPr>
            <p:spPr>
              <a:xfrm>
                <a:off x="6335869" y="2134408"/>
                <a:ext cx="2253374" cy="95410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6300033" y="440974"/>
                <a:ext cx="2488245"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𝑑</m:t>
                          </m:r>
                        </m:num>
                        <m:den>
                          <m:r>
                            <a:rPr lang="en-US" altLang="zh-CN" sz="2800" i="1">
                              <a:solidFill>
                                <a:srgbClr val="0000FF"/>
                              </a:solidFill>
                              <a:latin typeface="Cambria Math" panose="02040503050406030204" pitchFamily="18" charset="0"/>
                            </a:rPr>
                            <m:t>𝑑𝑡</m:t>
                          </m:r>
                        </m:den>
                      </m:f>
                      <m:d>
                        <m:dPr>
                          <m:ctrlPr>
                            <a:rPr lang="en-US" altLang="zh-CN" sz="2800" i="1" smtClean="0">
                              <a:solidFill>
                                <a:srgbClr val="0000FF"/>
                              </a:solidFill>
                              <a:latin typeface="Cambria Math" panose="02040503050406030204" pitchFamily="18" charset="0"/>
                            </a:rPr>
                          </m:ctrlPr>
                        </m:dPr>
                        <m:e>
                          <m:sSub>
                            <m:sSubPr>
                              <m:ctrlPr>
                                <a:rPr lang="en-US" altLang="zh-CN" sz="2800" i="1">
                                  <a:solidFill>
                                    <a:srgbClr val="0000FF"/>
                                  </a:solidFill>
                                  <a:latin typeface="Cambria Math" panose="02040503050406030204" pitchFamily="18" charset="0"/>
                                </a:rPr>
                              </m:ctrlPr>
                            </m:sSubPr>
                            <m:e>
                              <m:r>
                                <a:rPr lang="en-US" altLang="zh-CN" sz="2800">
                                  <a:solidFill>
                                    <a:srgbClr val="0000FF"/>
                                  </a:solidFill>
                                  <a:latin typeface="Cambria Math" panose="02040503050406030204" pitchFamily="18" charset="0"/>
                                </a:rPr>
                                <m:t>𝑣</m:t>
                              </m:r>
                            </m:e>
                            <m:sub>
                              <m:r>
                                <a:rPr lang="en-US" altLang="zh-CN" sz="2800">
                                  <a:solidFill>
                                    <a:srgbClr val="0000FF"/>
                                  </a:solidFill>
                                  <a:latin typeface="Cambria Math" panose="02040503050406030204" pitchFamily="18" charset="0"/>
                                </a:rPr>
                                <m:t>0</m:t>
                              </m:r>
                            </m:sub>
                          </m:sSub>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𝑏𝑡</m:t>
                          </m:r>
                        </m:e>
                      </m:d>
                    </m:oMath>
                  </m:oMathPara>
                </a14:m>
                <a:endParaRPr lang="zh-CN" altLang="en-US" sz="2800" dirty="0">
                  <a:latin typeface="+mn-lt"/>
                  <a:ea typeface="+mn-ea"/>
                </a:endParaRPr>
              </a:p>
            </p:txBody>
          </p:sp>
        </mc:Choice>
        <mc:Fallback xmlns="">
          <p:sp>
            <p:nvSpPr>
              <p:cNvPr id="11" name="矩形 10"/>
              <p:cNvSpPr>
                <a:spLocks noRot="1" noChangeAspect="1" noMove="1" noResize="1" noEditPoints="1" noAdjustHandles="1" noChangeArrowheads="1" noChangeShapeType="1" noTextEdit="1"/>
              </p:cNvSpPr>
              <p:nvPr/>
            </p:nvSpPr>
            <p:spPr>
              <a:xfrm>
                <a:off x="6300033" y="440974"/>
                <a:ext cx="2488245" cy="910377"/>
              </a:xfrm>
              <a:prstGeom prst="rect">
                <a:avLst/>
              </a:prstGeom>
              <a:blipFill>
                <a:blip r:embed="rId7"/>
                <a:stretch>
                  <a:fillRect/>
                </a:stretch>
              </a:blipFill>
            </p:spPr>
            <p:txBody>
              <a:bodyPr/>
              <a:lstStyle/>
              <a:p>
                <a:r>
                  <a:rPr lang="zh-CN" altLang="en-US">
                    <a:noFill/>
                  </a:rPr>
                  <a:t> </a:t>
                </a:r>
              </a:p>
            </p:txBody>
          </p:sp>
        </mc:Fallback>
      </mc:AlternateContent>
      <p:sp>
        <p:nvSpPr>
          <p:cNvPr id="13" name="矩形 1"/>
          <p:cNvSpPr>
            <a:spLocks noChangeArrowheads="1"/>
          </p:cNvSpPr>
          <p:nvPr/>
        </p:nvSpPr>
        <p:spPr bwMode="auto">
          <a:xfrm>
            <a:off x="2309813" y="674281"/>
            <a:ext cx="26932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lt"/>
                <a:ea typeface="+mn-ea"/>
              </a:rPr>
              <a:t>切向加速度为</a:t>
            </a:r>
          </a:p>
        </p:txBody>
      </p:sp>
      <p:sp>
        <p:nvSpPr>
          <p:cNvPr id="14" name="矩形 2"/>
          <p:cNvSpPr>
            <a:spLocks noChangeArrowheads="1"/>
          </p:cNvSpPr>
          <p:nvPr/>
        </p:nvSpPr>
        <p:spPr bwMode="auto">
          <a:xfrm>
            <a:off x="2320656" y="2443177"/>
            <a:ext cx="25815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lt"/>
                <a:ea typeface="+mn-ea"/>
              </a:rPr>
              <a:t>法向加速度为</a:t>
            </a:r>
          </a:p>
        </p:txBody>
      </p:sp>
      <mc:AlternateContent xmlns:mc="http://schemas.openxmlformats.org/markup-compatibility/2006" xmlns:a14="http://schemas.microsoft.com/office/drawing/2010/main">
        <mc:Choice Requires="a14">
          <p:sp>
            <p:nvSpPr>
              <p:cNvPr id="15" name="矩形 3"/>
              <p:cNvSpPr>
                <a:spLocks noChangeArrowheads="1"/>
              </p:cNvSpPr>
              <p:nvPr/>
            </p:nvSpPr>
            <p:spPr bwMode="auto">
              <a:xfrm>
                <a:off x="2320655" y="4985179"/>
                <a:ext cx="4916168"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lt"/>
                    <a:ea typeface="+mn-ea"/>
                  </a:rPr>
                  <a:t>其方向与速度方向的夹角</a:t>
                </a:r>
                <a14:m>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α</m:t>
                    </m:r>
                  </m:oMath>
                </a14:m>
                <a:r>
                  <a:rPr lang="zh-CN" altLang="en-US" sz="2800" dirty="0">
                    <a:solidFill>
                      <a:srgbClr val="0000FF"/>
                    </a:solidFill>
                    <a:latin typeface="+mn-lt"/>
                    <a:ea typeface="+mn-ea"/>
                  </a:rPr>
                  <a:t>为</a:t>
                </a:r>
              </a:p>
            </p:txBody>
          </p:sp>
        </mc:Choice>
        <mc:Fallback xmlns="">
          <p:sp>
            <p:nvSpPr>
              <p:cNvPr id="15" name="矩形 3"/>
              <p:cNvSpPr>
                <a:spLocks noRot="1" noChangeAspect="1" noMove="1" noResize="1" noEditPoints="1" noAdjustHandles="1" noChangeArrowheads="1" noChangeShapeType="1" noTextEdit="1"/>
              </p:cNvSpPr>
              <p:nvPr/>
            </p:nvSpPr>
            <p:spPr bwMode="auto">
              <a:xfrm>
                <a:off x="2320655" y="4985179"/>
                <a:ext cx="4916168" cy="523220"/>
              </a:xfrm>
              <a:prstGeom prst="rect">
                <a:avLst/>
              </a:prstGeom>
              <a:blipFill>
                <a:blip r:embed="rId8"/>
                <a:stretch>
                  <a:fillRect l="-2605"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2960735" y="3882708"/>
                <a:ext cx="2413546" cy="9691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r>
                        <a:rPr lang="en-US" altLang="zh-CN" sz="2800" b="0" i="1" smtClean="0">
                          <a:solidFill>
                            <a:srgbClr val="0000FF"/>
                          </a:solidFill>
                          <a:latin typeface="Cambria Math" panose="02040503050406030204" pitchFamily="18" charset="0"/>
                          <a:ea typeface="+mn-ea"/>
                        </a:rPr>
                        <m:t>=</m:t>
                      </m:r>
                      <m:rad>
                        <m:radPr>
                          <m:degHide m:val="on"/>
                          <m:ctrlPr>
                            <a:rPr lang="en-US" altLang="zh-CN" sz="2800" i="1" smtClean="0">
                              <a:solidFill>
                                <a:srgbClr val="0000FF"/>
                              </a:solidFill>
                              <a:latin typeface="Cambria Math" panose="02040503050406030204" pitchFamily="18" charset="0"/>
                              <a:ea typeface="+mn-ea"/>
                            </a:rPr>
                          </m:ctrlPr>
                        </m:radPr>
                        <m:deg/>
                        <m:e>
                          <m:sSubSup>
                            <m:sSubSupPr>
                              <m:ctrlPr>
                                <a:rPr lang="en-US" altLang="zh-CN" sz="2800" i="1">
                                  <a:solidFill>
                                    <a:srgbClr val="0000FF"/>
                                  </a:solidFill>
                                  <a:latin typeface="Cambria Math" panose="02040503050406030204" pitchFamily="18" charset="0"/>
                                </a:rPr>
                              </m:ctrlPr>
                            </m:sSubSupPr>
                            <m:e>
                              <m:r>
                                <a:rPr lang="en-US" altLang="zh-CN" sz="2800" i="1">
                                  <a:solidFill>
                                    <a:srgbClr val="0000FF"/>
                                  </a:solidFill>
                                  <a:latin typeface="Cambria Math" panose="02040503050406030204" pitchFamily="18" charset="0"/>
                                </a:rPr>
                                <m:t>𝑎</m:t>
                              </m:r>
                            </m:e>
                            <m:sub>
                              <m:r>
                                <a:rPr lang="zh-CN" altLang="en-US" sz="2800" i="1">
                                  <a:solidFill>
                                    <a:srgbClr val="0000FF"/>
                                  </a:solidFill>
                                  <a:latin typeface="Cambria Math" panose="02040503050406030204" pitchFamily="18" charset="0"/>
                                </a:rPr>
                                <m:t>𝜏</m:t>
                              </m:r>
                            </m:sub>
                            <m:sup>
                              <m:r>
                                <a:rPr lang="en-US" altLang="zh-CN" sz="2800" i="1">
                                  <a:solidFill>
                                    <a:srgbClr val="0000FF"/>
                                  </a:solidFill>
                                  <a:latin typeface="Cambria Math" panose="02040503050406030204" pitchFamily="18" charset="0"/>
                                </a:rPr>
                                <m:t>2</m:t>
                              </m:r>
                            </m:sup>
                          </m:sSubSup>
                          <m:r>
                            <a:rPr lang="en-US" altLang="zh-CN" sz="2800" b="0" i="1" smtClean="0">
                              <a:solidFill>
                                <a:srgbClr val="0000FF"/>
                              </a:solidFill>
                              <a:latin typeface="Cambria Math" panose="02040503050406030204" pitchFamily="18" charset="0"/>
                              <a:ea typeface="+mn-ea"/>
                            </a:rPr>
                            <m:t>+</m:t>
                          </m:r>
                          <m:sSubSup>
                            <m:sSubSupPr>
                              <m:ctrlPr>
                                <a:rPr lang="en-US" altLang="zh-CN" sz="2800" i="1">
                                  <a:solidFill>
                                    <a:srgbClr val="0000FF"/>
                                  </a:solidFill>
                                  <a:latin typeface="Cambria Math" panose="02040503050406030204" pitchFamily="18" charset="0"/>
                                </a:rPr>
                              </m:ctrlPr>
                            </m:sSubSupPr>
                            <m:e>
                              <m:r>
                                <a:rPr lang="en-US" altLang="zh-CN" sz="2800" i="1">
                                  <a:solidFill>
                                    <a:srgbClr val="0000FF"/>
                                  </a:solidFill>
                                  <a:latin typeface="Cambria Math" panose="02040503050406030204" pitchFamily="18" charset="0"/>
                                </a:rPr>
                                <m:t>𝑎</m:t>
                              </m:r>
                            </m:e>
                            <m:sub>
                              <m:r>
                                <a:rPr lang="en-US" altLang="zh-CN" sz="2800" i="1">
                                  <a:solidFill>
                                    <a:srgbClr val="0000FF"/>
                                  </a:solidFill>
                                  <a:latin typeface="Cambria Math" panose="02040503050406030204" pitchFamily="18" charset="0"/>
                                </a:rPr>
                                <m:t>𝑛</m:t>
                              </m:r>
                            </m:sub>
                            <m:sup>
                              <m:r>
                                <a:rPr lang="en-US" altLang="zh-CN" sz="2800" i="1">
                                  <a:solidFill>
                                    <a:srgbClr val="0000FF"/>
                                  </a:solidFill>
                                  <a:latin typeface="Cambria Math" panose="02040503050406030204" pitchFamily="18" charset="0"/>
                                </a:rPr>
                                <m:t>2</m:t>
                              </m:r>
                            </m:sup>
                          </m:sSubSup>
                        </m:e>
                      </m:rad>
                    </m:oMath>
                  </m:oMathPara>
                </a14:m>
                <a:endParaRPr lang="zh-CN" altLang="en-US" sz="2800" dirty="0">
                  <a:latin typeface="+mn-lt"/>
                  <a:ea typeface="+mn-ea"/>
                </a:endParaRPr>
              </a:p>
            </p:txBody>
          </p:sp>
        </mc:Choice>
        <mc:Fallback xmlns="">
          <p:sp>
            <p:nvSpPr>
              <p:cNvPr id="16" name="矩形 15"/>
              <p:cNvSpPr>
                <a:spLocks noRot="1" noChangeAspect="1" noMove="1" noResize="1" noEditPoints="1" noAdjustHandles="1" noChangeArrowheads="1" noChangeShapeType="1" noTextEdit="1"/>
              </p:cNvSpPr>
              <p:nvPr/>
            </p:nvSpPr>
            <p:spPr>
              <a:xfrm>
                <a:off x="2960735" y="3882708"/>
                <a:ext cx="2413546" cy="969176"/>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3945172" y="5701033"/>
                <a:ext cx="2268826" cy="903068"/>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m:rPr>
                          <m:sty m:val="p"/>
                        </m:rPr>
                        <a:rPr lang="el-GR" altLang="zh-CN" sz="2800" i="1" smtClean="0">
                          <a:solidFill>
                            <a:srgbClr val="0000FF"/>
                          </a:solidFill>
                          <a:latin typeface="Cambria Math" panose="02040503050406030204" pitchFamily="18" charset="0"/>
                          <a:ea typeface="Cambria Math" panose="02040503050406030204" pitchFamily="18" charset="0"/>
                        </a:rPr>
                        <m:t>α</m:t>
                      </m:r>
                      <m:r>
                        <a:rPr lang="en-US" altLang="zh-CN" sz="2800" smtClean="0">
                          <a:solidFill>
                            <a:srgbClr val="0000FF"/>
                          </a:solidFill>
                          <a:latin typeface="Cambria Math" panose="02040503050406030204" pitchFamily="18" charset="0"/>
                        </a:rPr>
                        <m:t>=</m:t>
                      </m:r>
                      <m:func>
                        <m:funcPr>
                          <m:ctrlPr>
                            <a:rPr lang="en-US" altLang="zh-CN" sz="2800" i="1" smtClean="0">
                              <a:solidFill>
                                <a:srgbClr val="0000FF"/>
                              </a:solidFill>
                              <a:latin typeface="Cambria Math" panose="02040503050406030204" pitchFamily="18" charset="0"/>
                            </a:rPr>
                          </m:ctrlPr>
                        </m:funcPr>
                        <m:fName>
                          <m:sSup>
                            <m:sSupPr>
                              <m:ctrlPr>
                                <a:rPr lang="en-US" altLang="zh-CN" sz="2800" i="1" smtClean="0">
                                  <a:solidFill>
                                    <a:srgbClr val="0000FF"/>
                                  </a:solidFill>
                                  <a:latin typeface="Cambria Math" panose="02040503050406030204" pitchFamily="18" charset="0"/>
                                </a:rPr>
                              </m:ctrlPr>
                            </m:sSupPr>
                            <m:e>
                              <m:r>
                                <m:rPr>
                                  <m:sty m:val="p"/>
                                </m:rPr>
                                <a:rPr lang="en-US" altLang="zh-CN" sz="2800" i="0" smtClean="0">
                                  <a:solidFill>
                                    <a:srgbClr val="0000FF"/>
                                  </a:solidFill>
                                  <a:latin typeface="Cambria Math" panose="02040503050406030204" pitchFamily="18" charset="0"/>
                                </a:rPr>
                                <m:t>tan</m:t>
                              </m:r>
                            </m:e>
                            <m:sup>
                              <m:r>
                                <a:rPr lang="en-US" altLang="zh-CN" sz="2800" i="1" smtClean="0">
                                  <a:solidFill>
                                    <a:srgbClr val="0000FF"/>
                                  </a:solidFill>
                                  <a:latin typeface="Cambria Math" panose="02040503050406030204" pitchFamily="18" charset="0"/>
                                </a:rPr>
                                <m:t>−1</m:t>
                              </m:r>
                            </m:sup>
                          </m:sSup>
                        </m:fName>
                        <m:e>
                          <m:f>
                            <m:fPr>
                              <m:ctrlPr>
                                <a:rPr lang="en-US" altLang="zh-CN" sz="2800" i="1">
                                  <a:solidFill>
                                    <a:srgbClr val="0000FF"/>
                                  </a:solidFill>
                                  <a:latin typeface="Cambria Math" panose="02040503050406030204" pitchFamily="18" charset="0"/>
                                </a:rPr>
                              </m:ctrlPr>
                            </m:fPr>
                            <m:num>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𝑎</m:t>
                                  </m:r>
                                </m:e>
                                <m:sub>
                                  <m:r>
                                    <a:rPr lang="en-US" altLang="zh-CN" sz="2800" i="1">
                                      <a:solidFill>
                                        <a:srgbClr val="0000FF"/>
                                      </a:solidFill>
                                      <a:latin typeface="Cambria Math" panose="02040503050406030204" pitchFamily="18" charset="0"/>
                                    </a:rPr>
                                    <m:t>𝑛</m:t>
                                  </m:r>
                                </m:sub>
                              </m:sSub>
                            </m:num>
                            <m:den>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𝑎</m:t>
                                  </m:r>
                                </m:e>
                                <m:sub>
                                  <m:r>
                                    <a:rPr lang="zh-CN" altLang="en-US" sz="2800" i="1">
                                      <a:solidFill>
                                        <a:srgbClr val="0000FF"/>
                                      </a:solidFill>
                                      <a:latin typeface="Cambria Math" panose="02040503050406030204" pitchFamily="18" charset="0"/>
                                    </a:rPr>
                                    <m:t>𝜏</m:t>
                                  </m:r>
                                </m:sub>
                              </m:sSub>
                            </m:den>
                          </m:f>
                        </m:e>
                      </m:func>
                    </m:oMath>
                  </m:oMathPara>
                </a14:m>
                <a:endParaRPr lang="zh-CN" altLang="en-US" sz="2800" dirty="0">
                  <a:solidFill>
                    <a:srgbClr val="0000FF"/>
                  </a:solidFill>
                  <a:latin typeface="+mj-ea"/>
                  <a:ea typeface="+mj-ea"/>
                </a:endParaRPr>
              </a:p>
            </p:txBody>
          </p:sp>
        </mc:Choice>
        <mc:Fallback xmlns="">
          <p:sp>
            <p:nvSpPr>
              <p:cNvPr id="17" name="矩形 16"/>
              <p:cNvSpPr>
                <a:spLocks noRot="1" noChangeAspect="1" noMove="1" noResize="1" noEditPoints="1" noAdjustHandles="1" noChangeArrowheads="1" noChangeShapeType="1" noTextEdit="1"/>
              </p:cNvSpPr>
              <p:nvPr/>
            </p:nvSpPr>
            <p:spPr>
              <a:xfrm>
                <a:off x="3945172" y="5701033"/>
                <a:ext cx="2268826" cy="903068"/>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5223676" y="3916600"/>
                <a:ext cx="4026294" cy="89896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1</m:t>
                          </m:r>
                        </m:num>
                        <m:den>
                          <m:r>
                            <a:rPr lang="en-US" altLang="zh-CN" sz="2800" b="0" i="1" smtClean="0">
                              <a:solidFill>
                                <a:srgbClr val="0000FF"/>
                              </a:solidFill>
                              <a:latin typeface="Cambria Math" panose="02040503050406030204" pitchFamily="18" charset="0"/>
                            </a:rPr>
                            <m:t>𝑅</m:t>
                          </m:r>
                        </m:den>
                      </m:f>
                      <m:rad>
                        <m:radPr>
                          <m:degHide m:val="on"/>
                          <m:ctrlPr>
                            <a:rPr lang="en-US" altLang="zh-CN" sz="2800" b="0" i="1" smtClean="0">
                              <a:solidFill>
                                <a:srgbClr val="0000FF"/>
                              </a:solidFill>
                              <a:latin typeface="Cambria Math" panose="02040503050406030204" pitchFamily="18" charset="0"/>
                            </a:rPr>
                          </m:ctrlPr>
                        </m:radPr>
                        <m:deg/>
                        <m:e>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𝑏</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d>
                                <m:dPr>
                                  <m:ctrlPr>
                                    <a:rPr lang="en-US" altLang="zh-CN" sz="2800" i="1">
                                      <a:solidFill>
                                        <a:srgbClr val="0000FF"/>
                                      </a:solidFill>
                                      <a:latin typeface="Cambria Math" panose="02040503050406030204" pitchFamily="18" charset="0"/>
                                    </a:rPr>
                                  </m:ctrlPr>
                                </m:dPr>
                                <m:e>
                                  <m:sSub>
                                    <m:sSubPr>
                                      <m:ctrlPr>
                                        <a:rPr lang="en-US" altLang="zh-CN" sz="2800" i="1">
                                          <a:solidFill>
                                            <a:srgbClr val="0000FF"/>
                                          </a:solidFill>
                                          <a:latin typeface="Cambria Math" panose="02040503050406030204" pitchFamily="18" charset="0"/>
                                        </a:rPr>
                                      </m:ctrlPr>
                                    </m:sSubPr>
                                    <m:e>
                                      <m:r>
                                        <a:rPr lang="en-US" altLang="zh-CN" sz="2800">
                                          <a:solidFill>
                                            <a:srgbClr val="0000FF"/>
                                          </a:solidFill>
                                          <a:latin typeface="Cambria Math" panose="02040503050406030204" pitchFamily="18" charset="0"/>
                                        </a:rPr>
                                        <m:t>𝑣</m:t>
                                      </m:r>
                                    </m:e>
                                    <m:sub>
                                      <m:r>
                                        <a:rPr lang="en-US" altLang="zh-CN" sz="2800">
                                          <a:solidFill>
                                            <a:srgbClr val="0000FF"/>
                                          </a:solidFill>
                                          <a:latin typeface="Cambria Math" panose="02040503050406030204" pitchFamily="18" charset="0"/>
                                        </a:rPr>
                                        <m:t>0</m:t>
                                      </m:r>
                                    </m:sub>
                                  </m:sSub>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𝑏𝑡</m:t>
                                  </m:r>
                                </m:e>
                              </m:d>
                            </m:e>
                            <m:sup>
                              <m:r>
                                <a:rPr lang="en-US" altLang="zh-CN" sz="2800" i="1">
                                  <a:solidFill>
                                    <a:srgbClr val="0000FF"/>
                                  </a:solidFill>
                                  <a:latin typeface="Cambria Math" panose="02040503050406030204" pitchFamily="18" charset="0"/>
                                </a:rPr>
                                <m:t>2</m:t>
                              </m:r>
                            </m:sup>
                          </m:sSup>
                        </m:e>
                      </m:rad>
                    </m:oMath>
                  </m:oMathPara>
                </a14:m>
                <a:endParaRPr lang="zh-CN" altLang="en-US" sz="2800" dirty="0">
                  <a:solidFill>
                    <a:srgbClr val="0000FF"/>
                  </a:solidFill>
                  <a:latin typeface="+mj-ea"/>
                  <a:ea typeface="+mj-ea"/>
                </a:endParaRPr>
              </a:p>
            </p:txBody>
          </p:sp>
        </mc:Choice>
        <mc:Fallback xmlns="">
          <p:sp>
            <p:nvSpPr>
              <p:cNvPr id="18" name="矩形 17"/>
              <p:cNvSpPr>
                <a:spLocks noRot="1" noChangeAspect="1" noMove="1" noResize="1" noEditPoints="1" noAdjustHandles="1" noChangeArrowheads="1" noChangeShapeType="1" noTextEdit="1"/>
              </p:cNvSpPr>
              <p:nvPr/>
            </p:nvSpPr>
            <p:spPr>
              <a:xfrm>
                <a:off x="5223676" y="3916600"/>
                <a:ext cx="4026294" cy="898964"/>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6057244" y="5628631"/>
                <a:ext cx="3495572" cy="95692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unc>
                        <m:funcPr>
                          <m:ctrlPr>
                            <a:rPr lang="en-US" altLang="zh-CN" sz="2800" i="1">
                              <a:solidFill>
                                <a:srgbClr val="0000FF"/>
                              </a:solidFill>
                              <a:latin typeface="Cambria Math" panose="02040503050406030204" pitchFamily="18" charset="0"/>
                            </a:rPr>
                          </m:ctrlPr>
                        </m:funcPr>
                        <m:fName>
                          <m:sSup>
                            <m:sSupPr>
                              <m:ctrlPr>
                                <a:rPr lang="en-US" altLang="zh-CN" sz="2800" i="1">
                                  <a:solidFill>
                                    <a:srgbClr val="0000FF"/>
                                  </a:solidFill>
                                  <a:latin typeface="Cambria Math" panose="02040503050406030204" pitchFamily="18" charset="0"/>
                                </a:rPr>
                              </m:ctrlPr>
                            </m:sSupPr>
                            <m:e>
                              <m:r>
                                <m:rPr>
                                  <m:sty m:val="p"/>
                                </m:rPr>
                                <a:rPr lang="en-US" altLang="zh-CN" sz="2800">
                                  <a:solidFill>
                                    <a:srgbClr val="0000FF"/>
                                  </a:solidFill>
                                  <a:latin typeface="Cambria Math" panose="02040503050406030204" pitchFamily="18" charset="0"/>
                                </a:rPr>
                                <m:t>tan</m:t>
                              </m:r>
                            </m:e>
                            <m:sup>
                              <m:r>
                                <a:rPr lang="en-US" altLang="zh-CN" sz="2800" i="1">
                                  <a:solidFill>
                                    <a:srgbClr val="0000FF"/>
                                  </a:solidFill>
                                  <a:latin typeface="Cambria Math" panose="02040503050406030204" pitchFamily="18" charset="0"/>
                                </a:rPr>
                                <m:t>−1</m:t>
                              </m:r>
                            </m:sup>
                          </m:sSup>
                        </m:fName>
                        <m:e>
                          <m:r>
                            <a:rPr lang="en-US" altLang="zh-CN" sz="2800" i="1">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sSup>
                                <m:sSupPr>
                                  <m:ctrlPr>
                                    <a:rPr lang="en-US" altLang="zh-CN" sz="2800" i="1">
                                      <a:solidFill>
                                        <a:srgbClr val="0000FF"/>
                                      </a:solidFill>
                                      <a:latin typeface="Cambria Math" panose="02040503050406030204" pitchFamily="18" charset="0"/>
                                    </a:rPr>
                                  </m:ctrlPr>
                                </m:sSupPr>
                                <m:e>
                                  <m:d>
                                    <m:dPr>
                                      <m:ctrlPr>
                                        <a:rPr lang="en-US" altLang="zh-CN" sz="2800" i="1">
                                          <a:solidFill>
                                            <a:srgbClr val="0000FF"/>
                                          </a:solidFill>
                                          <a:latin typeface="Cambria Math" panose="02040503050406030204" pitchFamily="18" charset="0"/>
                                        </a:rPr>
                                      </m:ctrlPr>
                                    </m:dPr>
                                    <m:e>
                                      <m:sSub>
                                        <m:sSubPr>
                                          <m:ctrlPr>
                                            <a:rPr lang="en-US" altLang="zh-CN" sz="2800" i="1">
                                              <a:solidFill>
                                                <a:srgbClr val="0000FF"/>
                                              </a:solidFill>
                                              <a:latin typeface="Cambria Math" panose="02040503050406030204" pitchFamily="18" charset="0"/>
                                            </a:rPr>
                                          </m:ctrlPr>
                                        </m:sSubPr>
                                        <m:e>
                                          <m:r>
                                            <a:rPr lang="en-US" altLang="zh-CN" sz="2800">
                                              <a:solidFill>
                                                <a:srgbClr val="0000FF"/>
                                              </a:solidFill>
                                              <a:latin typeface="Cambria Math" panose="02040503050406030204" pitchFamily="18" charset="0"/>
                                            </a:rPr>
                                            <m:t>𝑣</m:t>
                                          </m:r>
                                        </m:e>
                                        <m:sub>
                                          <m:r>
                                            <a:rPr lang="en-US" altLang="zh-CN" sz="2800">
                                              <a:solidFill>
                                                <a:srgbClr val="0000FF"/>
                                              </a:solidFill>
                                              <a:latin typeface="Cambria Math" panose="02040503050406030204" pitchFamily="18" charset="0"/>
                                            </a:rPr>
                                            <m:t>0</m:t>
                                          </m:r>
                                        </m:sub>
                                      </m:sSub>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𝑏𝑡</m:t>
                                      </m:r>
                                    </m:e>
                                  </m:d>
                                </m:e>
                                <m:sup>
                                  <m:r>
                                    <a:rPr lang="en-US" altLang="zh-CN" sz="2800" i="1">
                                      <a:solidFill>
                                        <a:srgbClr val="0000FF"/>
                                      </a:solidFill>
                                      <a:latin typeface="Cambria Math" panose="02040503050406030204" pitchFamily="18" charset="0"/>
                                    </a:rPr>
                                    <m:t>2</m:t>
                                  </m:r>
                                </m:sup>
                              </m:sSup>
                            </m:num>
                            <m:den>
                              <m:r>
                                <a:rPr lang="en-US" altLang="zh-CN" sz="2800" i="1">
                                  <a:solidFill>
                                    <a:srgbClr val="0000FF"/>
                                  </a:solidFill>
                                  <a:latin typeface="Cambria Math" panose="02040503050406030204" pitchFamily="18" charset="0"/>
                                </a:rPr>
                                <m:t>𝑅𝑏</m:t>
                              </m:r>
                            </m:den>
                          </m:f>
                        </m:e>
                      </m:func>
                    </m:oMath>
                  </m:oMathPara>
                </a14:m>
                <a:endParaRPr lang="zh-CN" altLang="en-US" sz="2800" dirty="0">
                  <a:solidFill>
                    <a:srgbClr val="0000FF"/>
                  </a:solidFill>
                  <a:latin typeface="+mj-ea"/>
                  <a:ea typeface="+mj-ea"/>
                </a:endParaRPr>
              </a:p>
            </p:txBody>
          </p:sp>
        </mc:Choice>
        <mc:Fallback xmlns="">
          <p:sp>
            <p:nvSpPr>
              <p:cNvPr id="19" name="矩形 18"/>
              <p:cNvSpPr>
                <a:spLocks noRot="1" noChangeAspect="1" noMove="1" noResize="1" noEditPoints="1" noAdjustHandles="1" noChangeArrowheads="1" noChangeShapeType="1" noTextEdit="1"/>
              </p:cNvSpPr>
              <p:nvPr/>
            </p:nvSpPr>
            <p:spPr>
              <a:xfrm>
                <a:off x="6057244" y="5628631"/>
                <a:ext cx="3495572" cy="956929"/>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8074761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341"/>
                                        </p:tgtEl>
                                        <p:attrNameLst>
                                          <p:attrName>style.visibility</p:attrName>
                                        </p:attrNameLst>
                                      </p:cBhvr>
                                      <p:to>
                                        <p:strVal val="visible"/>
                                      </p:to>
                                    </p:set>
                                    <p:animEffect transition="in" filter="wipe(left)">
                                      <p:cBhvr>
                                        <p:cTn id="27" dur="500"/>
                                        <p:tgtEl>
                                          <p:spTgt spid="1434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left)">
                                      <p:cBhvr>
                                        <p:cTn id="47" dur="5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left)">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wipe(left)">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ipe(left)">
                                      <p:cBhvr>
                                        <p:cTn id="62" dur="500"/>
                                        <p:tgtEl>
                                          <p:spTgt spid="1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wipe(left)">
                                      <p:cBhvr>
                                        <p:cTn id="67" dur="500"/>
                                        <p:tgtEl>
                                          <p:spTgt spid="1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wipe(left)">
                                      <p:cBhvr>
                                        <p:cTn id="7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1" grpId="0"/>
      <p:bldP spid="6" grpId="0"/>
      <p:bldP spid="7" grpId="0"/>
      <p:bldP spid="8" grpId="0"/>
      <p:bldP spid="9" grpId="0"/>
      <p:bldP spid="10" grpId="0"/>
      <p:bldP spid="11" grpId="0"/>
      <p:bldP spid="13" grpId="0"/>
      <p:bldP spid="14" grpId="0"/>
      <p:bldP spid="15" grpId="0"/>
      <p:bldP spid="16" grpId="0"/>
      <p:bldP spid="17" grpId="0"/>
      <p:bldP spid="18" grpId="0"/>
      <p:bldP spid="1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367" name="矩形 5"/>
              <p:cNvSpPr>
                <a:spLocks noChangeArrowheads="1"/>
              </p:cNvSpPr>
              <p:nvPr/>
            </p:nvSpPr>
            <p:spPr bwMode="auto">
              <a:xfrm>
                <a:off x="2202656" y="465091"/>
                <a:ext cx="7215188"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800" dirty="0">
                    <a:solidFill>
                      <a:srgbClr val="0000FF"/>
                    </a:solidFill>
                    <a:latin typeface="+mn-lt"/>
                    <a:ea typeface="+mn-ea"/>
                  </a:rPr>
                  <a:t>(2)</a:t>
                </a:r>
                <a14:m>
                  <m:oMath xmlns:m="http://schemas.openxmlformats.org/officeDocument/2006/math">
                    <m:r>
                      <a:rPr lang="en-US" altLang="zh-CN" sz="2800" i="1">
                        <a:solidFill>
                          <a:srgbClr val="0000FF"/>
                        </a:solidFill>
                        <a:latin typeface="Cambria Math" panose="02040503050406030204" pitchFamily="18" charset="0"/>
                      </a:rPr>
                      <m:t>𝑎</m:t>
                    </m:r>
                  </m:oMath>
                </a14:m>
                <a:r>
                  <a:rPr lang="zh-CN" altLang="en-US" sz="2800" dirty="0">
                    <a:solidFill>
                      <a:srgbClr val="0000FF"/>
                    </a:solidFill>
                    <a:latin typeface="+mn-lt"/>
                    <a:ea typeface="+mn-ea"/>
                  </a:rPr>
                  <a:t>达到</a:t>
                </a:r>
                <a14:m>
                  <m:oMath xmlns:m="http://schemas.openxmlformats.org/officeDocument/2006/math">
                    <m:r>
                      <a:rPr lang="en-US" altLang="zh-CN" sz="2800" i="1">
                        <a:solidFill>
                          <a:srgbClr val="0000FF"/>
                        </a:solidFill>
                        <a:latin typeface="Cambria Math" panose="02040503050406030204" pitchFamily="18" charset="0"/>
                      </a:rPr>
                      <m:t>𝑏</m:t>
                    </m:r>
                  </m:oMath>
                </a14:m>
                <a:r>
                  <a:rPr lang="zh-CN" altLang="en-US" sz="2800" dirty="0">
                    <a:solidFill>
                      <a:srgbClr val="0000FF"/>
                    </a:solidFill>
                    <a:latin typeface="+mn-lt"/>
                    <a:ea typeface="+mn-ea"/>
                  </a:rPr>
                  <a:t>值时用的时间</a:t>
                </a:r>
                <a14:m>
                  <m:oMath xmlns:m="http://schemas.openxmlformats.org/officeDocument/2006/math">
                    <m:r>
                      <a:rPr lang="en-US" altLang="zh-CN" sz="2800">
                        <a:solidFill>
                          <a:srgbClr val="0000FF"/>
                        </a:solidFill>
                        <a:latin typeface="Cambria Math" panose="02040503050406030204" pitchFamily="18" charset="0"/>
                      </a:rPr>
                      <m:t>𝑡</m:t>
                    </m:r>
                  </m:oMath>
                </a14:m>
                <a:r>
                  <a:rPr lang="zh-CN" altLang="en-US" sz="2800" dirty="0">
                    <a:solidFill>
                      <a:srgbClr val="0000FF"/>
                    </a:solidFill>
                    <a:latin typeface="+mn-lt"/>
                    <a:ea typeface="+mn-ea"/>
                  </a:rPr>
                  <a:t>可由下式求出：</a:t>
                </a:r>
              </a:p>
            </p:txBody>
          </p:sp>
        </mc:Choice>
        <mc:Fallback xmlns="">
          <p:sp>
            <p:nvSpPr>
              <p:cNvPr id="15367" name="矩形 5"/>
              <p:cNvSpPr>
                <a:spLocks noRot="1" noChangeAspect="1" noMove="1" noResize="1" noEditPoints="1" noAdjustHandles="1" noChangeArrowheads="1" noChangeShapeType="1" noTextEdit="1"/>
              </p:cNvSpPr>
              <p:nvPr/>
            </p:nvSpPr>
            <p:spPr bwMode="auto">
              <a:xfrm>
                <a:off x="2202656" y="465091"/>
                <a:ext cx="7215188" cy="523220"/>
              </a:xfrm>
              <a:prstGeom prst="rect">
                <a:avLst/>
              </a:prstGeom>
              <a:blipFill>
                <a:blip r:embed="rId2"/>
                <a:stretch>
                  <a:fillRect l="-1689"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5368" name="矩形 7"/>
          <p:cNvSpPr>
            <a:spLocks noChangeArrowheads="1"/>
          </p:cNvSpPr>
          <p:nvPr/>
        </p:nvSpPr>
        <p:spPr bwMode="auto">
          <a:xfrm>
            <a:off x="2202656" y="2264193"/>
            <a:ext cx="75723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lt"/>
                <a:ea typeface="+mn-ea"/>
              </a:rPr>
              <a:t>解出</a:t>
            </a:r>
          </a:p>
        </p:txBody>
      </p:sp>
      <mc:AlternateContent xmlns:mc="http://schemas.openxmlformats.org/markup-compatibility/2006" xmlns:a14="http://schemas.microsoft.com/office/drawing/2010/main">
        <mc:Choice Requires="a14">
          <p:sp>
            <p:nvSpPr>
              <p:cNvPr id="13" name="矩形 12"/>
              <p:cNvSpPr/>
              <p:nvPr/>
            </p:nvSpPr>
            <p:spPr>
              <a:xfrm>
                <a:off x="3302273" y="1131878"/>
                <a:ext cx="5004319" cy="89896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𝑎</m:t>
                      </m:r>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1</m:t>
                          </m:r>
                        </m:num>
                        <m:den>
                          <m:r>
                            <a:rPr lang="en-US" altLang="zh-CN" sz="2800" b="0" i="1" smtClean="0">
                              <a:solidFill>
                                <a:srgbClr val="0000FF"/>
                              </a:solidFill>
                              <a:latin typeface="Cambria Math" panose="02040503050406030204" pitchFamily="18" charset="0"/>
                            </a:rPr>
                            <m:t>𝑅</m:t>
                          </m:r>
                        </m:den>
                      </m:f>
                      <m:rad>
                        <m:radPr>
                          <m:degHide m:val="on"/>
                          <m:ctrlPr>
                            <a:rPr lang="en-US" altLang="zh-CN" sz="2800" b="0" i="1" smtClean="0">
                              <a:solidFill>
                                <a:srgbClr val="0000FF"/>
                              </a:solidFill>
                              <a:latin typeface="Cambria Math" panose="02040503050406030204" pitchFamily="18" charset="0"/>
                            </a:rPr>
                          </m:ctrlPr>
                        </m:radPr>
                        <m:deg/>
                        <m:e>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𝑏</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d>
                                <m:dPr>
                                  <m:ctrlPr>
                                    <a:rPr lang="en-US" altLang="zh-CN" sz="2800" i="1">
                                      <a:solidFill>
                                        <a:srgbClr val="0000FF"/>
                                      </a:solidFill>
                                      <a:latin typeface="Cambria Math" panose="02040503050406030204" pitchFamily="18" charset="0"/>
                                    </a:rPr>
                                  </m:ctrlPr>
                                </m:dPr>
                                <m:e>
                                  <m:sSub>
                                    <m:sSubPr>
                                      <m:ctrlPr>
                                        <a:rPr lang="en-US" altLang="zh-CN" sz="2800" i="1">
                                          <a:solidFill>
                                            <a:srgbClr val="0000FF"/>
                                          </a:solidFill>
                                          <a:latin typeface="Cambria Math" panose="02040503050406030204" pitchFamily="18" charset="0"/>
                                        </a:rPr>
                                      </m:ctrlPr>
                                    </m:sSubPr>
                                    <m:e>
                                      <m:r>
                                        <a:rPr lang="en-US" altLang="zh-CN" sz="2800">
                                          <a:solidFill>
                                            <a:srgbClr val="0000FF"/>
                                          </a:solidFill>
                                          <a:latin typeface="Cambria Math" panose="02040503050406030204" pitchFamily="18" charset="0"/>
                                        </a:rPr>
                                        <m:t>𝑣</m:t>
                                      </m:r>
                                    </m:e>
                                    <m:sub>
                                      <m:r>
                                        <a:rPr lang="en-US" altLang="zh-CN" sz="2800">
                                          <a:solidFill>
                                            <a:srgbClr val="0000FF"/>
                                          </a:solidFill>
                                          <a:latin typeface="Cambria Math" panose="02040503050406030204" pitchFamily="18" charset="0"/>
                                        </a:rPr>
                                        <m:t>0</m:t>
                                      </m:r>
                                    </m:sub>
                                  </m:sSub>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𝑏𝑡</m:t>
                                  </m:r>
                                </m:e>
                              </m:d>
                            </m:e>
                            <m:sup>
                              <m:r>
                                <a:rPr lang="en-US" altLang="zh-CN" sz="2800" i="1">
                                  <a:solidFill>
                                    <a:srgbClr val="0000FF"/>
                                  </a:solidFill>
                                  <a:latin typeface="Cambria Math" panose="02040503050406030204" pitchFamily="18" charset="0"/>
                                </a:rPr>
                                <m:t>2</m:t>
                              </m:r>
                            </m:sup>
                          </m:sSup>
                        </m:e>
                      </m:rad>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𝑏</m:t>
                      </m:r>
                    </m:oMath>
                  </m:oMathPara>
                </a14:m>
                <a:endParaRPr lang="zh-CN" altLang="en-US" sz="2800" dirty="0">
                  <a:solidFill>
                    <a:srgbClr val="0000FF"/>
                  </a:solidFill>
                  <a:latin typeface="+mj-ea"/>
                  <a:ea typeface="+mj-ea"/>
                </a:endParaRPr>
              </a:p>
            </p:txBody>
          </p:sp>
        </mc:Choice>
        <mc:Fallback xmlns="">
          <p:sp>
            <p:nvSpPr>
              <p:cNvPr id="13" name="矩形 12"/>
              <p:cNvSpPr>
                <a:spLocks noRot="1" noChangeAspect="1" noMove="1" noResize="1" noEditPoints="1" noAdjustHandles="1" noChangeArrowheads="1" noChangeShapeType="1" noTextEdit="1"/>
              </p:cNvSpPr>
              <p:nvPr/>
            </p:nvSpPr>
            <p:spPr>
              <a:xfrm>
                <a:off x="3302273" y="1131878"/>
                <a:ext cx="5004319" cy="89896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7"/>
              <p:cNvSpPr>
                <a:spLocks noChangeArrowheads="1"/>
              </p:cNvSpPr>
              <p:nvPr/>
            </p:nvSpPr>
            <p:spPr bwMode="auto">
              <a:xfrm>
                <a:off x="2202656" y="3540075"/>
                <a:ext cx="9479828"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lt"/>
                    <a:ea typeface="+mn-ea"/>
                  </a:rPr>
                  <a:t>代入路程</a:t>
                </a:r>
                <a14:m>
                  <m:oMath xmlns:m="http://schemas.openxmlformats.org/officeDocument/2006/math">
                    <m:r>
                      <a:rPr lang="en-US" altLang="zh-CN" sz="2800" b="0" i="1" smtClean="0">
                        <a:solidFill>
                          <a:srgbClr val="0000FF"/>
                        </a:solidFill>
                        <a:latin typeface="Cambria Math" panose="02040503050406030204" pitchFamily="18" charset="0"/>
                      </a:rPr>
                      <m:t>𝑠</m:t>
                    </m:r>
                  </m:oMath>
                </a14:m>
                <a:r>
                  <a:rPr lang="zh-CN" altLang="en-US" sz="2800" dirty="0">
                    <a:solidFill>
                      <a:srgbClr val="0000FF"/>
                    </a:solidFill>
                    <a:latin typeface="+mn-lt"/>
                    <a:ea typeface="+mn-ea"/>
                  </a:rPr>
                  <a:t>随</a:t>
                </a:r>
                <a14:m>
                  <m:oMath xmlns:m="http://schemas.openxmlformats.org/officeDocument/2006/math">
                    <m:r>
                      <a:rPr lang="en-US" altLang="zh-CN" sz="2800" i="1">
                        <a:solidFill>
                          <a:srgbClr val="0000FF"/>
                        </a:solidFill>
                        <a:latin typeface="Cambria Math" panose="02040503050406030204" pitchFamily="18" charset="0"/>
                      </a:rPr>
                      <m:t>𝑡</m:t>
                    </m:r>
                  </m:oMath>
                </a14:m>
                <a:r>
                  <a:rPr lang="zh-CN" altLang="en-US" sz="2800" dirty="0">
                    <a:solidFill>
                      <a:srgbClr val="0000FF"/>
                    </a:solidFill>
                    <a:latin typeface="+mn-lt"/>
                    <a:ea typeface="+mn-ea"/>
                  </a:rPr>
                  <a:t>变化的方程式，从而求出质点转过的圈数为</a:t>
                </a:r>
              </a:p>
            </p:txBody>
          </p:sp>
        </mc:Choice>
        <mc:Fallback xmlns="">
          <p:sp>
            <p:nvSpPr>
              <p:cNvPr id="14" name="矩形 7"/>
              <p:cNvSpPr>
                <a:spLocks noRot="1" noChangeAspect="1" noMove="1" noResize="1" noEditPoints="1" noAdjustHandles="1" noChangeArrowheads="1" noChangeShapeType="1" noTextEdit="1"/>
              </p:cNvSpPr>
              <p:nvPr/>
            </p:nvSpPr>
            <p:spPr bwMode="auto">
              <a:xfrm>
                <a:off x="2202656" y="3540075"/>
                <a:ext cx="9479828" cy="523220"/>
              </a:xfrm>
              <a:prstGeom prst="rect">
                <a:avLst/>
              </a:prstGeom>
              <a:blipFill>
                <a:blip r:embed="rId4"/>
                <a:stretch>
                  <a:fillRect l="-1286"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4065152" y="2605297"/>
                <a:ext cx="1266757" cy="830933"/>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𝑡</m:t>
                      </m:r>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panose="02040503050406030204" pitchFamily="18" charset="0"/>
                            </a:rPr>
                          </m:ctrlPr>
                        </m:fPr>
                        <m:num>
                          <m:sSub>
                            <m:sSubPr>
                              <m:ctrlPr>
                                <a:rPr lang="en-US" altLang="zh-CN" sz="2800" i="1">
                                  <a:solidFill>
                                    <a:srgbClr val="0000FF"/>
                                  </a:solidFill>
                                  <a:latin typeface="Cambria Math" panose="02040503050406030204" pitchFamily="18" charset="0"/>
                                </a:rPr>
                              </m:ctrlPr>
                            </m:sSubPr>
                            <m:e>
                              <m:r>
                                <a:rPr lang="en-US" altLang="zh-CN" sz="2800">
                                  <a:solidFill>
                                    <a:srgbClr val="0000FF"/>
                                  </a:solidFill>
                                  <a:latin typeface="Cambria Math" panose="02040503050406030204" pitchFamily="18" charset="0"/>
                                </a:rPr>
                                <m:t>𝑣</m:t>
                              </m:r>
                            </m:e>
                            <m:sub>
                              <m:r>
                                <a:rPr lang="en-US" altLang="zh-CN" sz="2800">
                                  <a:solidFill>
                                    <a:srgbClr val="0000FF"/>
                                  </a:solidFill>
                                  <a:latin typeface="Cambria Math" panose="02040503050406030204" pitchFamily="18" charset="0"/>
                                </a:rPr>
                                <m:t>0</m:t>
                              </m:r>
                            </m:sub>
                          </m:sSub>
                        </m:num>
                        <m:den>
                          <m:r>
                            <a:rPr lang="en-US" altLang="zh-CN" sz="2800" b="0" i="1" smtClean="0">
                              <a:solidFill>
                                <a:srgbClr val="0000FF"/>
                              </a:solidFill>
                              <a:latin typeface="Cambria Math" panose="02040503050406030204" pitchFamily="18" charset="0"/>
                            </a:rPr>
                            <m:t>𝑏</m:t>
                          </m:r>
                        </m:den>
                      </m:f>
                    </m:oMath>
                  </m:oMathPara>
                </a14:m>
                <a:endParaRPr lang="zh-CN" altLang="en-US" sz="2800" dirty="0">
                  <a:solidFill>
                    <a:srgbClr val="0000FF"/>
                  </a:solidFill>
                  <a:latin typeface="+mj-ea"/>
                  <a:ea typeface="+mj-ea"/>
                </a:endParaRPr>
              </a:p>
            </p:txBody>
          </p:sp>
        </mc:Choice>
        <mc:Fallback xmlns="">
          <p:sp>
            <p:nvSpPr>
              <p:cNvPr id="15" name="矩形 14"/>
              <p:cNvSpPr>
                <a:spLocks noRot="1" noChangeAspect="1" noMove="1" noResize="1" noEditPoints="1" noAdjustHandles="1" noChangeArrowheads="1" noChangeShapeType="1" noTextEdit="1"/>
              </p:cNvSpPr>
              <p:nvPr/>
            </p:nvSpPr>
            <p:spPr>
              <a:xfrm>
                <a:off x="4065152" y="2605297"/>
                <a:ext cx="1266757" cy="83093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3302273" y="4849570"/>
                <a:ext cx="1681101" cy="83009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𝑁</m:t>
                      </m:r>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𝑠</m:t>
                          </m:r>
                        </m:num>
                        <m:den>
                          <m:r>
                            <a:rPr lang="en-US" altLang="zh-CN" sz="2800" b="0" i="1" smtClean="0">
                              <a:solidFill>
                                <a:srgbClr val="0000FF"/>
                              </a:solidFill>
                              <a:latin typeface="Cambria Math" panose="02040503050406030204" pitchFamily="18" charset="0"/>
                            </a:rPr>
                            <m:t>2</m:t>
                          </m:r>
                          <m:r>
                            <a:rPr lang="zh-CN" altLang="en-US" sz="2800" b="0" i="1" smtClean="0">
                              <a:solidFill>
                                <a:srgbClr val="0000FF"/>
                              </a:solidFill>
                              <a:latin typeface="Cambria Math" panose="02040503050406030204" pitchFamily="18" charset="0"/>
                            </a:rPr>
                            <m:t>𝜋</m:t>
                          </m:r>
                          <m:r>
                            <a:rPr lang="en-US" altLang="zh-CN" sz="2800" b="0" i="1" smtClean="0">
                              <a:solidFill>
                                <a:srgbClr val="0000FF"/>
                              </a:solidFill>
                              <a:latin typeface="Cambria Math" panose="02040503050406030204" pitchFamily="18" charset="0"/>
                            </a:rPr>
                            <m:t>𝑅</m:t>
                          </m:r>
                        </m:den>
                      </m:f>
                    </m:oMath>
                  </m:oMathPara>
                </a14:m>
                <a:endParaRPr lang="zh-CN" altLang="en-US" sz="2800" dirty="0">
                  <a:solidFill>
                    <a:srgbClr val="0000FF"/>
                  </a:solidFill>
                  <a:latin typeface="+mj-ea"/>
                  <a:ea typeface="+mj-ea"/>
                </a:endParaRPr>
              </a:p>
            </p:txBody>
          </p:sp>
        </mc:Choice>
        <mc:Fallback xmlns="">
          <p:sp>
            <p:nvSpPr>
              <p:cNvPr id="17" name="矩形 16"/>
              <p:cNvSpPr>
                <a:spLocks noRot="1" noChangeAspect="1" noMove="1" noResize="1" noEditPoints="1" noAdjustHandles="1" noChangeArrowheads="1" noChangeShapeType="1" noTextEdit="1"/>
              </p:cNvSpPr>
              <p:nvPr/>
            </p:nvSpPr>
            <p:spPr>
              <a:xfrm>
                <a:off x="3302273" y="4849570"/>
                <a:ext cx="1681101" cy="83009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4966500" y="4393548"/>
                <a:ext cx="3886192" cy="1286121"/>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d>
                            <m:dPr>
                              <m:begChr m:val="["/>
                              <m:endChr m:val="]"/>
                              <m:ctrlPr>
                                <a:rPr lang="en-US" altLang="zh-CN" sz="2800" i="1" smtClean="0">
                                  <a:solidFill>
                                    <a:srgbClr val="0000FF"/>
                                  </a:solidFill>
                                  <a:latin typeface="Cambria Math" panose="02040503050406030204" pitchFamily="18" charset="0"/>
                                </a:rPr>
                              </m:ctrlPr>
                            </m:dPr>
                            <m:e>
                              <m:sSub>
                                <m:sSubPr>
                                  <m:ctrlPr>
                                    <a:rPr lang="en-US" altLang="zh-CN" sz="2800" i="1">
                                      <a:solidFill>
                                        <a:srgbClr val="0000FF"/>
                                      </a:solidFill>
                                      <a:latin typeface="Cambria Math" panose="02040503050406030204" pitchFamily="18" charset="0"/>
                                    </a:rPr>
                                  </m:ctrlPr>
                                </m:sSubPr>
                                <m:e>
                                  <m:r>
                                    <a:rPr lang="en-US" altLang="zh-CN" sz="2800">
                                      <a:solidFill>
                                        <a:srgbClr val="0000FF"/>
                                      </a:solidFill>
                                      <a:latin typeface="Cambria Math" panose="02040503050406030204" pitchFamily="18" charset="0"/>
                                    </a:rPr>
                                    <m:t>𝑣</m:t>
                                  </m:r>
                                </m:e>
                                <m:sub>
                                  <m:r>
                                    <a:rPr lang="en-US" altLang="zh-CN" sz="2800">
                                      <a:solidFill>
                                        <a:srgbClr val="0000FF"/>
                                      </a:solidFill>
                                      <a:latin typeface="Cambria Math" panose="02040503050406030204" pitchFamily="18" charset="0"/>
                                    </a:rPr>
                                    <m:t>0</m:t>
                                  </m:r>
                                </m:sub>
                              </m:sSub>
                              <m:d>
                                <m:dPr>
                                  <m:ctrlPr>
                                    <a:rPr lang="en-US" altLang="zh-CN" sz="2800" i="1" smtClean="0">
                                      <a:solidFill>
                                        <a:srgbClr val="0000FF"/>
                                      </a:solidFill>
                                      <a:latin typeface="Cambria Math" panose="02040503050406030204" pitchFamily="18" charset="0"/>
                                    </a:rPr>
                                  </m:ctrlPr>
                                </m:dPr>
                                <m:e>
                                  <m:f>
                                    <m:fPr>
                                      <m:ctrlPr>
                                        <a:rPr lang="en-US" altLang="zh-CN" sz="2800" i="1">
                                          <a:solidFill>
                                            <a:srgbClr val="0000FF"/>
                                          </a:solidFill>
                                          <a:latin typeface="Cambria Math" panose="02040503050406030204" pitchFamily="18" charset="0"/>
                                        </a:rPr>
                                      </m:ctrlPr>
                                    </m:fPr>
                                    <m:num>
                                      <m:sSub>
                                        <m:sSubPr>
                                          <m:ctrlPr>
                                            <a:rPr lang="en-US" altLang="zh-CN" sz="2800" i="1">
                                              <a:solidFill>
                                                <a:srgbClr val="0000FF"/>
                                              </a:solidFill>
                                              <a:latin typeface="Cambria Math" panose="02040503050406030204" pitchFamily="18" charset="0"/>
                                            </a:rPr>
                                          </m:ctrlPr>
                                        </m:sSubPr>
                                        <m:e>
                                          <m:r>
                                            <a:rPr lang="en-US" altLang="zh-CN" sz="2800">
                                              <a:solidFill>
                                                <a:srgbClr val="0000FF"/>
                                              </a:solidFill>
                                              <a:latin typeface="Cambria Math" panose="02040503050406030204" pitchFamily="18" charset="0"/>
                                            </a:rPr>
                                            <m:t>𝑣</m:t>
                                          </m:r>
                                        </m:e>
                                        <m:sub>
                                          <m:r>
                                            <a:rPr lang="en-US" altLang="zh-CN" sz="2800">
                                              <a:solidFill>
                                                <a:srgbClr val="0000FF"/>
                                              </a:solidFill>
                                              <a:latin typeface="Cambria Math" panose="02040503050406030204" pitchFamily="18" charset="0"/>
                                            </a:rPr>
                                            <m:t>0</m:t>
                                          </m:r>
                                        </m:sub>
                                      </m:sSub>
                                    </m:num>
                                    <m:den>
                                      <m:r>
                                        <a:rPr lang="en-US" altLang="zh-CN" sz="2800" i="1">
                                          <a:solidFill>
                                            <a:srgbClr val="0000FF"/>
                                          </a:solidFill>
                                          <a:latin typeface="Cambria Math" panose="02040503050406030204" pitchFamily="18" charset="0"/>
                                        </a:rPr>
                                        <m:t>𝑏</m:t>
                                      </m:r>
                                    </m:den>
                                  </m:f>
                                </m:e>
                              </m:d>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1</m:t>
                                  </m:r>
                                </m:num>
                                <m:den>
                                  <m:r>
                                    <a:rPr lang="en-US" altLang="zh-CN" sz="2800" b="0" i="1" smtClean="0">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𝑏</m:t>
                              </m:r>
                              <m:sSup>
                                <m:sSupPr>
                                  <m:ctrlPr>
                                    <a:rPr lang="en-US" altLang="zh-CN" sz="2800" b="0" i="1" smtClean="0">
                                      <a:solidFill>
                                        <a:srgbClr val="0000FF"/>
                                      </a:solidFill>
                                      <a:latin typeface="Cambria Math" panose="02040503050406030204" pitchFamily="18" charset="0"/>
                                    </a:rPr>
                                  </m:ctrlPr>
                                </m:sSupPr>
                                <m:e>
                                  <m:d>
                                    <m:dPr>
                                      <m:ctrlPr>
                                        <a:rPr lang="en-US" altLang="zh-CN" sz="2800" i="1">
                                          <a:solidFill>
                                            <a:srgbClr val="0000FF"/>
                                          </a:solidFill>
                                          <a:latin typeface="Cambria Math" panose="02040503050406030204" pitchFamily="18" charset="0"/>
                                        </a:rPr>
                                      </m:ctrlPr>
                                    </m:dPr>
                                    <m:e>
                                      <m:f>
                                        <m:fPr>
                                          <m:ctrlPr>
                                            <a:rPr lang="en-US" altLang="zh-CN" sz="2800" i="1">
                                              <a:solidFill>
                                                <a:srgbClr val="0000FF"/>
                                              </a:solidFill>
                                              <a:latin typeface="Cambria Math" panose="02040503050406030204" pitchFamily="18" charset="0"/>
                                            </a:rPr>
                                          </m:ctrlPr>
                                        </m:fPr>
                                        <m:num>
                                          <m:sSub>
                                            <m:sSubPr>
                                              <m:ctrlPr>
                                                <a:rPr lang="en-US" altLang="zh-CN" sz="2800" i="1">
                                                  <a:solidFill>
                                                    <a:srgbClr val="0000FF"/>
                                                  </a:solidFill>
                                                  <a:latin typeface="Cambria Math" panose="02040503050406030204" pitchFamily="18" charset="0"/>
                                                </a:rPr>
                                              </m:ctrlPr>
                                            </m:sSubPr>
                                            <m:e>
                                              <m:r>
                                                <a:rPr lang="en-US" altLang="zh-CN" sz="2800">
                                                  <a:solidFill>
                                                    <a:srgbClr val="0000FF"/>
                                                  </a:solidFill>
                                                  <a:latin typeface="Cambria Math" panose="02040503050406030204" pitchFamily="18" charset="0"/>
                                                </a:rPr>
                                                <m:t>𝑣</m:t>
                                              </m:r>
                                            </m:e>
                                            <m:sub>
                                              <m:r>
                                                <a:rPr lang="en-US" altLang="zh-CN" sz="2800">
                                                  <a:solidFill>
                                                    <a:srgbClr val="0000FF"/>
                                                  </a:solidFill>
                                                  <a:latin typeface="Cambria Math" panose="02040503050406030204" pitchFamily="18" charset="0"/>
                                                </a:rPr>
                                                <m:t>0</m:t>
                                              </m:r>
                                            </m:sub>
                                          </m:sSub>
                                        </m:num>
                                        <m:den>
                                          <m:r>
                                            <a:rPr lang="en-US" altLang="zh-CN" sz="2800" i="1">
                                              <a:solidFill>
                                                <a:srgbClr val="0000FF"/>
                                              </a:solidFill>
                                              <a:latin typeface="Cambria Math" panose="02040503050406030204" pitchFamily="18" charset="0"/>
                                            </a:rPr>
                                            <m:t>𝑏</m:t>
                                          </m:r>
                                        </m:den>
                                      </m:f>
                                    </m:e>
                                  </m:d>
                                </m:e>
                                <m:sup>
                                  <m:r>
                                    <a:rPr lang="en-US" altLang="zh-CN" sz="2800" b="0" i="1" smtClean="0">
                                      <a:solidFill>
                                        <a:srgbClr val="0000FF"/>
                                      </a:solidFill>
                                      <a:latin typeface="Cambria Math" panose="02040503050406030204" pitchFamily="18" charset="0"/>
                                    </a:rPr>
                                    <m:t>2</m:t>
                                  </m:r>
                                </m:sup>
                              </m:sSup>
                            </m:e>
                          </m:d>
                        </m:num>
                        <m:den>
                          <m:r>
                            <a:rPr lang="en-US" altLang="zh-CN" sz="2800" i="1">
                              <a:solidFill>
                                <a:srgbClr val="0000FF"/>
                              </a:solidFill>
                              <a:latin typeface="Cambria Math" panose="02040503050406030204" pitchFamily="18" charset="0"/>
                            </a:rPr>
                            <m:t>2</m:t>
                          </m:r>
                          <m:r>
                            <a:rPr lang="zh-CN" altLang="en-US" sz="2800" i="1">
                              <a:solidFill>
                                <a:srgbClr val="0000FF"/>
                              </a:solidFill>
                              <a:latin typeface="Cambria Math" panose="02040503050406030204" pitchFamily="18" charset="0"/>
                            </a:rPr>
                            <m:t>𝜋</m:t>
                          </m:r>
                          <m:r>
                            <a:rPr lang="en-US" altLang="zh-CN" sz="2800" i="1">
                              <a:solidFill>
                                <a:srgbClr val="0000FF"/>
                              </a:solidFill>
                              <a:latin typeface="Cambria Math" panose="02040503050406030204" pitchFamily="18" charset="0"/>
                            </a:rPr>
                            <m:t>𝑅</m:t>
                          </m:r>
                        </m:den>
                      </m:f>
                    </m:oMath>
                  </m:oMathPara>
                </a14:m>
                <a:endParaRPr lang="zh-CN" altLang="en-US" sz="2800" dirty="0">
                  <a:solidFill>
                    <a:srgbClr val="0000FF"/>
                  </a:solidFill>
                  <a:latin typeface="+mj-ea"/>
                  <a:ea typeface="+mj-ea"/>
                </a:endParaRPr>
              </a:p>
            </p:txBody>
          </p:sp>
        </mc:Choice>
        <mc:Fallback xmlns="">
          <p:sp>
            <p:nvSpPr>
              <p:cNvPr id="18" name="矩形 17"/>
              <p:cNvSpPr>
                <a:spLocks noRot="1" noChangeAspect="1" noMove="1" noResize="1" noEditPoints="1" noAdjustHandles="1" noChangeArrowheads="1" noChangeShapeType="1" noTextEdit="1"/>
              </p:cNvSpPr>
              <p:nvPr/>
            </p:nvSpPr>
            <p:spPr>
              <a:xfrm>
                <a:off x="4966500" y="4393548"/>
                <a:ext cx="3886192" cy="1286121"/>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8820145" y="4716007"/>
                <a:ext cx="1500987" cy="963662"/>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panose="02040503050406030204" pitchFamily="18" charset="0"/>
                            </a:rPr>
                          </m:ctrlPr>
                        </m:fPr>
                        <m:num>
                          <m:sSubSup>
                            <m:sSubSupPr>
                              <m:ctrlPr>
                                <a:rPr lang="en-US" altLang="zh-CN" sz="2800" b="0" i="1" smtClean="0">
                                  <a:solidFill>
                                    <a:srgbClr val="0000FF"/>
                                  </a:solidFill>
                                  <a:latin typeface="Cambria Math" panose="02040503050406030204" pitchFamily="18" charset="0"/>
                                </a:rPr>
                              </m:ctrlPr>
                            </m:sSubSupPr>
                            <m:e>
                              <m:r>
                                <a:rPr lang="en-US" altLang="zh-CN" sz="2800" b="0" i="1" smtClean="0">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0</m:t>
                              </m:r>
                            </m:sub>
                            <m:sup>
                              <m:r>
                                <a:rPr lang="en-US" altLang="zh-CN" sz="2800" b="0" i="1" smtClean="0">
                                  <a:solidFill>
                                    <a:srgbClr val="0000FF"/>
                                  </a:solidFill>
                                  <a:latin typeface="Cambria Math" panose="02040503050406030204" pitchFamily="18" charset="0"/>
                                </a:rPr>
                                <m:t>2</m:t>
                              </m:r>
                            </m:sup>
                          </m:sSubSup>
                        </m:num>
                        <m:den>
                          <m:r>
                            <a:rPr lang="en-US" altLang="zh-CN" sz="2800" b="0" i="1" smtClean="0">
                              <a:solidFill>
                                <a:srgbClr val="0000FF"/>
                              </a:solidFill>
                              <a:latin typeface="Cambria Math" panose="02040503050406030204" pitchFamily="18" charset="0"/>
                            </a:rPr>
                            <m:t>4</m:t>
                          </m:r>
                          <m:r>
                            <a:rPr lang="zh-CN" altLang="en-US" sz="2800" b="0" i="1" smtClean="0">
                              <a:solidFill>
                                <a:srgbClr val="0000FF"/>
                              </a:solidFill>
                              <a:latin typeface="Cambria Math" panose="02040503050406030204" pitchFamily="18" charset="0"/>
                            </a:rPr>
                            <m:t>𝜋</m:t>
                          </m:r>
                          <m:r>
                            <a:rPr lang="en-US" altLang="zh-CN" sz="2800" b="0" i="1" smtClean="0">
                              <a:solidFill>
                                <a:srgbClr val="0000FF"/>
                              </a:solidFill>
                              <a:latin typeface="Cambria Math" panose="02040503050406030204" pitchFamily="18" charset="0"/>
                            </a:rPr>
                            <m:t>𝑅𝑏</m:t>
                          </m:r>
                        </m:den>
                      </m:f>
                    </m:oMath>
                  </m:oMathPara>
                </a14:m>
                <a:endParaRPr lang="zh-CN" altLang="en-US" sz="2800" dirty="0">
                  <a:solidFill>
                    <a:srgbClr val="0000FF"/>
                  </a:solidFill>
                  <a:latin typeface="+mj-ea"/>
                  <a:ea typeface="+mj-ea"/>
                </a:endParaRPr>
              </a:p>
            </p:txBody>
          </p:sp>
        </mc:Choice>
        <mc:Fallback xmlns="">
          <p:sp>
            <p:nvSpPr>
              <p:cNvPr id="19" name="矩形 18"/>
              <p:cNvSpPr>
                <a:spLocks noRot="1" noChangeAspect="1" noMove="1" noResize="1" noEditPoints="1" noAdjustHandles="1" noChangeArrowheads="1" noChangeShapeType="1" noTextEdit="1"/>
              </p:cNvSpPr>
              <p:nvPr/>
            </p:nvSpPr>
            <p:spPr>
              <a:xfrm>
                <a:off x="8820145" y="4716007"/>
                <a:ext cx="1500987" cy="963662"/>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808844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367"/>
                                        </p:tgtEl>
                                        <p:attrNameLst>
                                          <p:attrName>style.visibility</p:attrName>
                                        </p:attrNameLst>
                                      </p:cBhvr>
                                      <p:to>
                                        <p:strVal val="visible"/>
                                      </p:to>
                                    </p:set>
                                    <p:animEffect transition="in" filter="wipe(left)">
                                      <p:cBhvr>
                                        <p:cTn id="7" dur="500"/>
                                        <p:tgtEl>
                                          <p:spTgt spid="1536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368"/>
                                        </p:tgtEl>
                                        <p:attrNameLst>
                                          <p:attrName>style.visibility</p:attrName>
                                        </p:attrNameLst>
                                      </p:cBhvr>
                                      <p:to>
                                        <p:strVal val="visible"/>
                                      </p:to>
                                    </p:set>
                                    <p:animEffect transition="in" filter="wipe(left)">
                                      <p:cBhvr>
                                        <p:cTn id="17" dur="500"/>
                                        <p:tgtEl>
                                          <p:spTgt spid="1536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7" grpId="0"/>
      <p:bldP spid="15368" grpId="0"/>
      <p:bldP spid="13" grpId="0"/>
      <p:bldP spid="14" grpId="0"/>
      <p:bldP spid="15" grpId="0"/>
      <p:bldP spid="17" grpId="0"/>
      <p:bldP spid="18" grpId="0"/>
      <p:bldP spid="1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412" name="矩形 1"/>
              <p:cNvSpPr>
                <a:spLocks noChangeArrowheads="1"/>
              </p:cNvSpPr>
              <p:nvPr/>
            </p:nvSpPr>
            <p:spPr bwMode="auto">
              <a:xfrm>
                <a:off x="1782454" y="853282"/>
                <a:ext cx="9886382" cy="224676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lt"/>
                    <a:ea typeface="+mn-ea"/>
                  </a:rPr>
                  <a:t>例</a:t>
                </a:r>
                <a:r>
                  <a:rPr lang="en-US" altLang="zh-CN" sz="2800" dirty="0">
                    <a:solidFill>
                      <a:srgbClr val="0000FF"/>
                    </a:solidFill>
                    <a:latin typeface="+mn-lt"/>
                    <a:ea typeface="+mn-ea"/>
                  </a:rPr>
                  <a:t>1.4</a:t>
                </a:r>
                <a:r>
                  <a:rPr lang="zh-CN" altLang="en-US" sz="2800" dirty="0">
                    <a:solidFill>
                      <a:srgbClr val="0000FF"/>
                    </a:solidFill>
                    <a:latin typeface="+mn-lt"/>
                    <a:ea typeface="+mn-ea"/>
                  </a:rPr>
                  <a:t>：已知质点的运动方程为</a:t>
                </a:r>
                <a14:m>
                  <m:oMath xmlns:m="http://schemas.openxmlformats.org/officeDocument/2006/math">
                    <m:r>
                      <a:rPr lang="en-US" altLang="zh-CN" sz="2800" i="1">
                        <a:solidFill>
                          <a:srgbClr val="0000FF"/>
                        </a:solidFill>
                        <a:latin typeface="Cambria Math" panose="02040503050406030204" pitchFamily="18" charset="0"/>
                      </a:rPr>
                      <m:t>𝑥</m:t>
                    </m:r>
                    <m:r>
                      <a:rPr lang="en-US" altLang="zh-CN" sz="2800" i="1">
                        <a:solidFill>
                          <a:srgbClr val="0000FF"/>
                        </a:solidFill>
                        <a:latin typeface="Cambria Math" panose="02040503050406030204" pitchFamily="18" charset="0"/>
                      </a:rPr>
                      <m:t>=5+2</m:t>
                    </m:r>
                    <m:r>
                      <a:rPr lang="en-US" altLang="zh-CN" sz="2800" i="1">
                        <a:solidFill>
                          <a:srgbClr val="0000FF"/>
                        </a:solidFill>
                        <a:latin typeface="Cambria Math" panose="02040503050406030204" pitchFamily="18" charset="0"/>
                      </a:rPr>
                      <m:t>𝑡</m:t>
                    </m:r>
                    <m:r>
                      <a:rPr lang="en-US" altLang="zh-CN" sz="2800" i="1">
                        <a:solidFill>
                          <a:srgbClr val="0000FF"/>
                        </a:solidFill>
                        <a:latin typeface="Cambria Math" panose="02040503050406030204" pitchFamily="18" charset="0"/>
                      </a:rPr>
                      <m:t>−2</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𝑡</m:t>
                        </m:r>
                      </m:e>
                      <m:sup>
                        <m:r>
                          <a:rPr lang="en-US" altLang="zh-CN" sz="2800" b="0" i="1" smtClean="0">
                            <a:solidFill>
                              <a:srgbClr val="0000FF"/>
                            </a:solidFill>
                            <a:latin typeface="Cambria Math" panose="02040503050406030204" pitchFamily="18" charset="0"/>
                          </a:rPr>
                          <m:t>2</m:t>
                        </m:r>
                      </m:sup>
                    </m:sSup>
                  </m:oMath>
                </a14:m>
                <a:r>
                  <a:rPr lang="zh-CN" altLang="en-US" sz="2800" dirty="0">
                    <a:solidFill>
                      <a:srgbClr val="0000FF"/>
                    </a:solidFill>
                    <a:latin typeface="+mn-lt"/>
                    <a:ea typeface="+mn-ea"/>
                  </a:rPr>
                  <a:t>，式中，</a:t>
                </a:r>
                <a14:m>
                  <m:oMath xmlns:m="http://schemas.openxmlformats.org/officeDocument/2006/math">
                    <m:r>
                      <a:rPr lang="en-US" altLang="zh-CN" sz="2800" i="1">
                        <a:solidFill>
                          <a:srgbClr val="0000FF"/>
                        </a:solidFill>
                        <a:latin typeface="Cambria Math" panose="02040503050406030204" pitchFamily="18" charset="0"/>
                      </a:rPr>
                      <m:t>𝑡</m:t>
                    </m:r>
                  </m:oMath>
                </a14:m>
                <a:r>
                  <a:rPr lang="zh-CN" altLang="en-US" sz="2800" dirty="0">
                    <a:solidFill>
                      <a:srgbClr val="0000FF"/>
                    </a:solidFill>
                    <a:latin typeface="+mn-lt"/>
                    <a:ea typeface="+mn-ea"/>
                  </a:rPr>
                  <a:t>以秒</a:t>
                </a:r>
                <a:r>
                  <a:rPr lang="en-US" altLang="zh-CN" sz="2800" dirty="0">
                    <a:solidFill>
                      <a:srgbClr val="0000FF"/>
                    </a:solidFill>
                    <a:latin typeface="+mn-lt"/>
                    <a:ea typeface="+mn-ea"/>
                  </a:rPr>
                  <a:t>(</a:t>
                </a:r>
                <a14:m>
                  <m:oMath xmlns:m="http://schemas.openxmlformats.org/officeDocument/2006/math">
                    <m:r>
                      <a:rPr lang="en-US" altLang="zh-CN" sz="2800" b="0" i="1" smtClean="0">
                        <a:solidFill>
                          <a:srgbClr val="0000FF"/>
                        </a:solidFill>
                        <a:latin typeface="Cambria Math" panose="02040503050406030204" pitchFamily="18" charset="0"/>
                      </a:rPr>
                      <m:t>𝑠</m:t>
                    </m:r>
                  </m:oMath>
                </a14:m>
                <a:r>
                  <a:rPr lang="en-US" altLang="zh-CN" sz="2800" dirty="0">
                    <a:solidFill>
                      <a:srgbClr val="0000FF"/>
                    </a:solidFill>
                    <a:latin typeface="+mn-lt"/>
                    <a:ea typeface="+mn-ea"/>
                  </a:rPr>
                  <a:t>)</a:t>
                </a:r>
                <a:r>
                  <a:rPr lang="zh-CN" altLang="en-US" sz="2800" dirty="0">
                    <a:solidFill>
                      <a:srgbClr val="0000FF"/>
                    </a:solidFill>
                    <a:latin typeface="+mn-lt"/>
                    <a:ea typeface="+mn-ea"/>
                  </a:rPr>
                  <a:t>计，</a:t>
                </a:r>
                <a14:m>
                  <m:oMath xmlns:m="http://schemas.openxmlformats.org/officeDocument/2006/math">
                    <m:r>
                      <a:rPr lang="en-US" altLang="zh-CN" sz="2800" i="1">
                        <a:solidFill>
                          <a:srgbClr val="0000FF"/>
                        </a:solidFill>
                        <a:latin typeface="Cambria Math" panose="02040503050406030204" pitchFamily="18" charset="0"/>
                      </a:rPr>
                      <m:t>𝑥</m:t>
                    </m:r>
                  </m:oMath>
                </a14:m>
                <a:r>
                  <a:rPr lang="zh-CN" altLang="en-US" sz="2800" dirty="0">
                    <a:solidFill>
                      <a:srgbClr val="0000FF"/>
                    </a:solidFill>
                    <a:latin typeface="+mn-lt"/>
                    <a:ea typeface="+mn-ea"/>
                  </a:rPr>
                  <a:t>以米</a:t>
                </a:r>
                <a:r>
                  <a:rPr lang="en-US" altLang="zh-CN" sz="2800" dirty="0">
                    <a:solidFill>
                      <a:srgbClr val="0000FF"/>
                    </a:solidFill>
                    <a:latin typeface="+mn-lt"/>
                    <a:ea typeface="+mn-ea"/>
                  </a:rPr>
                  <a:t>(</a:t>
                </a:r>
                <a14:m>
                  <m:oMath xmlns:m="http://schemas.openxmlformats.org/officeDocument/2006/math">
                    <m:r>
                      <a:rPr lang="en-US" altLang="zh-CN" sz="2800" b="0" i="1" smtClean="0">
                        <a:solidFill>
                          <a:srgbClr val="0000FF"/>
                        </a:solidFill>
                        <a:latin typeface="Cambria Math" panose="02040503050406030204" pitchFamily="18" charset="0"/>
                      </a:rPr>
                      <m:t>𝑚</m:t>
                    </m:r>
                  </m:oMath>
                </a14:m>
                <a:r>
                  <a:rPr lang="en-US" altLang="zh-CN" sz="2800" dirty="0">
                    <a:solidFill>
                      <a:srgbClr val="0000FF"/>
                    </a:solidFill>
                    <a:latin typeface="+mn-lt"/>
                    <a:ea typeface="+mn-ea"/>
                  </a:rPr>
                  <a:t>)</a:t>
                </a:r>
                <a:r>
                  <a:rPr lang="zh-CN" altLang="en-US" sz="2800" dirty="0">
                    <a:solidFill>
                      <a:srgbClr val="0000FF"/>
                    </a:solidFill>
                    <a:latin typeface="+mn-lt"/>
                    <a:ea typeface="+mn-ea"/>
                  </a:rPr>
                  <a:t>计，试求：</a:t>
                </a:r>
              </a:p>
              <a:p>
                <a:pPr algn="just" eaLnBrk="1" hangingPunct="1"/>
                <a:r>
                  <a:rPr lang="en-US" altLang="zh-CN" sz="2800" dirty="0">
                    <a:solidFill>
                      <a:srgbClr val="0000FF"/>
                    </a:solidFill>
                    <a:latin typeface="+mn-lt"/>
                    <a:ea typeface="+mn-ea"/>
                  </a:rPr>
                  <a:t>(1)</a:t>
                </a:r>
                <a:r>
                  <a:rPr lang="zh-CN" altLang="en-US" sz="2800" dirty="0">
                    <a:solidFill>
                      <a:srgbClr val="0000FF"/>
                    </a:solidFill>
                    <a:latin typeface="+mn-lt"/>
                    <a:ea typeface="+mn-ea"/>
                  </a:rPr>
                  <a:t>质点在第</a:t>
                </a:r>
                <a14:m>
                  <m:oMath xmlns:m="http://schemas.openxmlformats.org/officeDocument/2006/math">
                    <m:r>
                      <a:rPr lang="en-US" altLang="zh-CN" sz="2800" b="0" i="0" smtClean="0">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rPr>
                      <m:t>𝑠</m:t>
                    </m:r>
                  </m:oMath>
                </a14:m>
                <a:r>
                  <a:rPr lang="zh-CN" altLang="en-US" sz="2800" dirty="0">
                    <a:solidFill>
                      <a:srgbClr val="0000FF"/>
                    </a:solidFill>
                    <a:latin typeface="+mn-lt"/>
                    <a:ea typeface="+mn-ea"/>
                  </a:rPr>
                  <a:t>末时的速度和加速度；</a:t>
                </a:r>
              </a:p>
              <a:p>
                <a:pPr algn="just" eaLnBrk="1" hangingPunct="1"/>
                <a:r>
                  <a:rPr lang="en-US" altLang="zh-CN" sz="2800" dirty="0">
                    <a:solidFill>
                      <a:srgbClr val="0000FF"/>
                    </a:solidFill>
                    <a:latin typeface="+mn-lt"/>
                    <a:ea typeface="+mn-ea"/>
                  </a:rPr>
                  <a:t>(2)</a:t>
                </a:r>
                <a:r>
                  <a:rPr lang="zh-CN" altLang="en-US" sz="2800" dirty="0">
                    <a:solidFill>
                      <a:srgbClr val="0000FF"/>
                    </a:solidFill>
                    <a:latin typeface="+mn-lt"/>
                    <a:ea typeface="+mn-ea"/>
                  </a:rPr>
                  <a:t>质点在第</a:t>
                </a:r>
                <a14:m>
                  <m:oMath xmlns:m="http://schemas.openxmlformats.org/officeDocument/2006/math">
                    <m:r>
                      <a:rPr lang="en-US" altLang="zh-CN" sz="2800">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rPr>
                      <m:t>𝑠</m:t>
                    </m:r>
                  </m:oMath>
                </a14:m>
                <a:r>
                  <a:rPr lang="zh-CN" altLang="en-US" sz="2800" dirty="0">
                    <a:solidFill>
                      <a:srgbClr val="0000FF"/>
                    </a:solidFill>
                    <a:latin typeface="+mn-lt"/>
                    <a:ea typeface="+mn-ea"/>
                  </a:rPr>
                  <a:t>内的位移；</a:t>
                </a:r>
              </a:p>
              <a:p>
                <a:pPr algn="just" eaLnBrk="1" hangingPunct="1"/>
                <a:r>
                  <a:rPr lang="en-US" altLang="zh-CN" sz="2800" dirty="0">
                    <a:solidFill>
                      <a:srgbClr val="0000FF"/>
                    </a:solidFill>
                    <a:latin typeface="+mn-lt"/>
                    <a:ea typeface="+mn-ea"/>
                  </a:rPr>
                  <a:t>(3)</a:t>
                </a:r>
                <a:r>
                  <a:rPr lang="zh-CN" altLang="en-US" sz="2800" dirty="0">
                    <a:solidFill>
                      <a:srgbClr val="0000FF"/>
                    </a:solidFill>
                    <a:latin typeface="+mn-lt"/>
                    <a:ea typeface="+mn-ea"/>
                  </a:rPr>
                  <a:t>质点作什么运动</a:t>
                </a:r>
                <a:r>
                  <a:rPr lang="en-US" altLang="zh-CN" sz="2800" dirty="0">
                    <a:solidFill>
                      <a:srgbClr val="0000FF"/>
                    </a:solidFill>
                    <a:latin typeface="+mn-lt"/>
                    <a:ea typeface="+mn-ea"/>
                  </a:rPr>
                  <a:t>?</a:t>
                </a:r>
                <a:endParaRPr lang="zh-CN" altLang="en-US" sz="2800" dirty="0">
                  <a:solidFill>
                    <a:srgbClr val="0000FF"/>
                  </a:solidFill>
                  <a:latin typeface="+mn-lt"/>
                  <a:ea typeface="+mn-ea"/>
                </a:endParaRPr>
              </a:p>
            </p:txBody>
          </p:sp>
        </mc:Choice>
        <mc:Fallback xmlns="">
          <p:sp>
            <p:nvSpPr>
              <p:cNvPr id="17412" name="矩形 1"/>
              <p:cNvSpPr>
                <a:spLocks noRot="1" noChangeAspect="1" noMove="1" noResize="1" noEditPoints="1" noAdjustHandles="1" noChangeArrowheads="1" noChangeShapeType="1" noTextEdit="1"/>
              </p:cNvSpPr>
              <p:nvPr/>
            </p:nvSpPr>
            <p:spPr bwMode="auto">
              <a:xfrm>
                <a:off x="1782454" y="853282"/>
                <a:ext cx="9886382" cy="2246769"/>
              </a:xfrm>
              <a:prstGeom prst="rect">
                <a:avLst/>
              </a:prstGeom>
              <a:blipFill>
                <a:blip r:embed="rId2"/>
                <a:stretch>
                  <a:fillRect l="-1233" t="-2981" r="-1295" b="-650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7413" name="矩形 3"/>
          <p:cNvSpPr>
            <a:spLocks noChangeArrowheads="1"/>
          </p:cNvSpPr>
          <p:nvPr/>
        </p:nvSpPr>
        <p:spPr bwMode="auto">
          <a:xfrm>
            <a:off x="1782454" y="3241368"/>
            <a:ext cx="77152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lt"/>
                <a:ea typeface="+mn-ea"/>
              </a:rPr>
              <a:t>解：先求出瞬时速度和加速度的表达式为</a:t>
            </a:r>
          </a:p>
        </p:txBody>
      </p:sp>
      <mc:AlternateContent xmlns:mc="http://schemas.openxmlformats.org/markup-compatibility/2006" xmlns:a14="http://schemas.microsoft.com/office/drawing/2010/main">
        <mc:Choice Requires="a14">
          <p:sp>
            <p:nvSpPr>
              <p:cNvPr id="6" name="矩形 5"/>
              <p:cNvSpPr/>
              <p:nvPr/>
            </p:nvSpPr>
            <p:spPr>
              <a:xfrm>
                <a:off x="3142517" y="4042382"/>
                <a:ext cx="1357808"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𝑣</m:t>
                      </m:r>
                      <m:r>
                        <a:rPr lang="en-US" altLang="zh-CN" sz="2800" b="0" i="1" smtClean="0">
                          <a:solidFill>
                            <a:srgbClr val="0000FF"/>
                          </a:solidFill>
                          <a:latin typeface="Cambria Math" panose="02040503050406030204" pitchFamily="18" charset="0"/>
                          <a:ea typeface="+mn-ea"/>
                        </a:rPr>
                        <m:t>=</m:t>
                      </m:r>
                      <m:f>
                        <m:fPr>
                          <m:ctrlPr>
                            <a:rPr lang="en-US" altLang="zh-CN" sz="280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𝑑</m:t>
                          </m:r>
                          <m:r>
                            <a:rPr lang="en-US" altLang="zh-CN" sz="2800" b="0" i="1">
                              <a:solidFill>
                                <a:srgbClr val="0000FF"/>
                              </a:solidFill>
                              <a:latin typeface="Cambria Math" panose="02040503050406030204" pitchFamily="18" charset="0"/>
                              <a:ea typeface="+mn-ea"/>
                            </a:rPr>
                            <m:t>𝑥</m:t>
                          </m:r>
                        </m:num>
                        <m:den>
                          <m:r>
                            <a:rPr lang="en-US" altLang="zh-CN" sz="2800" b="0" i="1" smtClean="0">
                              <a:solidFill>
                                <a:srgbClr val="0000FF"/>
                              </a:solidFill>
                              <a:latin typeface="Cambria Math" panose="02040503050406030204" pitchFamily="18" charset="0"/>
                              <a:ea typeface="+mn-ea"/>
                            </a:rPr>
                            <m:t>𝑑</m:t>
                          </m:r>
                          <m:r>
                            <a:rPr lang="en-US" altLang="zh-CN" sz="2800" b="0" i="1">
                              <a:solidFill>
                                <a:srgbClr val="0000FF"/>
                              </a:solidFill>
                              <a:latin typeface="Cambria Math" panose="02040503050406030204" pitchFamily="18" charset="0"/>
                              <a:ea typeface="+mn-ea"/>
                            </a:rPr>
                            <m:t>𝑡</m:t>
                          </m:r>
                        </m:den>
                      </m:f>
                    </m:oMath>
                  </m:oMathPara>
                </a14:m>
                <a:endParaRPr lang="zh-CN" altLang="en-US" sz="2800" dirty="0">
                  <a:solidFill>
                    <a:srgbClr val="0000FF"/>
                  </a:solidFill>
                  <a:latin typeface="+mn-lt"/>
                  <a:ea typeface="+mn-ea"/>
                </a:endParaRPr>
              </a:p>
            </p:txBody>
          </p:sp>
        </mc:Choice>
        <mc:Fallback xmlns="">
          <p:sp>
            <p:nvSpPr>
              <p:cNvPr id="6" name="矩形 5"/>
              <p:cNvSpPr>
                <a:spLocks noRot="1" noChangeAspect="1" noMove="1" noResize="1" noEditPoints="1" noAdjustHandles="1" noChangeArrowheads="1" noChangeShapeType="1" noTextEdit="1"/>
              </p:cNvSpPr>
              <p:nvPr/>
            </p:nvSpPr>
            <p:spPr>
              <a:xfrm>
                <a:off x="3142517" y="4042382"/>
                <a:ext cx="1357808" cy="91037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3142517" y="5024458"/>
                <a:ext cx="1365310"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r>
                        <a:rPr lang="en-US" altLang="zh-CN" sz="2800" b="0" i="1" smtClean="0">
                          <a:solidFill>
                            <a:srgbClr val="0000FF"/>
                          </a:solidFill>
                          <a:latin typeface="Cambria Math" panose="02040503050406030204" pitchFamily="18" charset="0"/>
                          <a:ea typeface="+mn-ea"/>
                        </a:rPr>
                        <m:t>=</m:t>
                      </m:r>
                      <m:f>
                        <m:fPr>
                          <m:ctrlPr>
                            <a:rPr lang="en-US" altLang="zh-CN" sz="280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𝑑𝑣</m:t>
                          </m:r>
                        </m:num>
                        <m:den>
                          <m:r>
                            <a:rPr lang="en-US" altLang="zh-CN" sz="2800" b="0" i="1" smtClean="0">
                              <a:solidFill>
                                <a:srgbClr val="0000FF"/>
                              </a:solidFill>
                              <a:latin typeface="Cambria Math" panose="02040503050406030204" pitchFamily="18" charset="0"/>
                              <a:ea typeface="+mn-ea"/>
                            </a:rPr>
                            <m:t>𝑑</m:t>
                          </m:r>
                          <m:r>
                            <a:rPr lang="en-US" altLang="zh-CN" sz="2800" b="0" i="1">
                              <a:solidFill>
                                <a:srgbClr val="0000FF"/>
                              </a:solidFill>
                              <a:latin typeface="Cambria Math" panose="02040503050406030204" pitchFamily="18" charset="0"/>
                              <a:ea typeface="+mn-ea"/>
                            </a:rPr>
                            <m:t>𝑡</m:t>
                          </m:r>
                        </m:den>
                      </m:f>
                    </m:oMath>
                  </m:oMathPara>
                </a14:m>
                <a:endParaRPr lang="zh-CN" altLang="en-US" sz="2800" dirty="0">
                  <a:solidFill>
                    <a:srgbClr val="0000FF"/>
                  </a:solidFill>
                  <a:latin typeface="+mn-lt"/>
                  <a:ea typeface="+mn-ea"/>
                </a:endParaRPr>
              </a:p>
            </p:txBody>
          </p:sp>
        </mc:Choice>
        <mc:Fallback xmlns="">
          <p:sp>
            <p:nvSpPr>
              <p:cNvPr id="7" name="矩形 6"/>
              <p:cNvSpPr>
                <a:spLocks noRot="1" noChangeAspect="1" noMove="1" noResize="1" noEditPoints="1" noAdjustHandles="1" noChangeArrowheads="1" noChangeShapeType="1" noTextEdit="1"/>
              </p:cNvSpPr>
              <p:nvPr/>
            </p:nvSpPr>
            <p:spPr>
              <a:xfrm>
                <a:off x="3142517" y="5024458"/>
                <a:ext cx="1365310" cy="91037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4507827" y="4235960"/>
                <a:ext cx="1616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=2−4</m:t>
                      </m:r>
                      <m:r>
                        <a:rPr lang="en-US" altLang="zh-CN" sz="2800" b="0" i="1" smtClean="0">
                          <a:solidFill>
                            <a:srgbClr val="0000FF"/>
                          </a:solidFill>
                          <a:latin typeface="Cambria Math" panose="02040503050406030204" pitchFamily="18" charset="0"/>
                          <a:ea typeface="+mn-ea"/>
                        </a:rPr>
                        <m:t>𝑡</m:t>
                      </m:r>
                    </m:oMath>
                  </m:oMathPara>
                </a14:m>
                <a:endParaRPr lang="zh-CN" altLang="en-US" sz="2800" dirty="0">
                  <a:solidFill>
                    <a:srgbClr val="0000FF"/>
                  </a:solidFill>
                  <a:latin typeface="+mn-lt"/>
                  <a:ea typeface="+mn-ea"/>
                </a:endParaRPr>
              </a:p>
            </p:txBody>
          </p:sp>
        </mc:Choice>
        <mc:Fallback xmlns="">
          <p:sp>
            <p:nvSpPr>
              <p:cNvPr id="8" name="矩形 7"/>
              <p:cNvSpPr>
                <a:spLocks noRot="1" noChangeAspect="1" noMove="1" noResize="1" noEditPoints="1" noAdjustHandles="1" noChangeArrowheads="1" noChangeShapeType="1" noTextEdit="1"/>
              </p:cNvSpPr>
              <p:nvPr/>
            </p:nvSpPr>
            <p:spPr>
              <a:xfrm>
                <a:off x="4507827" y="4235960"/>
                <a:ext cx="1616533"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4507827" y="5201878"/>
                <a:ext cx="110838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=−4</m:t>
                      </m:r>
                    </m:oMath>
                  </m:oMathPara>
                </a14:m>
                <a:endParaRPr lang="zh-CN" altLang="en-US" sz="2800" dirty="0">
                  <a:solidFill>
                    <a:srgbClr val="0000FF"/>
                  </a:solidFill>
                  <a:latin typeface="+mn-lt"/>
                  <a:ea typeface="+mn-ea"/>
                </a:endParaRPr>
              </a:p>
            </p:txBody>
          </p:sp>
        </mc:Choice>
        <mc:Fallback xmlns="">
          <p:sp>
            <p:nvSpPr>
              <p:cNvPr id="9" name="矩形 8"/>
              <p:cNvSpPr>
                <a:spLocks noRot="1" noChangeAspect="1" noMove="1" noResize="1" noEditPoints="1" noAdjustHandles="1" noChangeArrowheads="1" noChangeShapeType="1" noTextEdit="1"/>
              </p:cNvSpPr>
              <p:nvPr/>
            </p:nvSpPr>
            <p:spPr>
              <a:xfrm>
                <a:off x="4507827" y="5201878"/>
                <a:ext cx="1108380" cy="523220"/>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71913665"/>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412"/>
                                        </p:tgtEl>
                                        <p:attrNameLst>
                                          <p:attrName>style.visibility</p:attrName>
                                        </p:attrNameLst>
                                      </p:cBhvr>
                                      <p:to>
                                        <p:strVal val="visible"/>
                                      </p:to>
                                    </p:set>
                                    <p:animEffect transition="in" filter="wipe(left)">
                                      <p:cBhvr>
                                        <p:cTn id="7" dur="500"/>
                                        <p:tgtEl>
                                          <p:spTgt spid="174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413"/>
                                        </p:tgtEl>
                                        <p:attrNameLst>
                                          <p:attrName>style.visibility</p:attrName>
                                        </p:attrNameLst>
                                      </p:cBhvr>
                                      <p:to>
                                        <p:strVal val="visible"/>
                                      </p:to>
                                    </p:set>
                                    <p:animEffect transition="in" filter="wipe(left)">
                                      <p:cBhvr>
                                        <p:cTn id="12" dur="500"/>
                                        <p:tgtEl>
                                          <p:spTgt spid="174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2" grpId="0"/>
      <p:bldP spid="17413" grpId="0"/>
      <p:bldP spid="6" grpId="0"/>
      <p:bldP spid="7" grpId="0"/>
      <p:bldP spid="8" grpId="0"/>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442" name="矩形 1"/>
              <p:cNvSpPr>
                <a:spLocks noChangeArrowheads="1"/>
              </p:cNvSpPr>
              <p:nvPr/>
            </p:nvSpPr>
            <p:spPr bwMode="auto">
              <a:xfrm>
                <a:off x="1809750" y="357188"/>
                <a:ext cx="5786438" cy="73866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800" dirty="0">
                    <a:solidFill>
                      <a:srgbClr val="0000FF"/>
                    </a:solidFill>
                    <a:latin typeface="+mn-lt"/>
                    <a:ea typeface="+mn-ea"/>
                  </a:rPr>
                  <a:t>(1)</a:t>
                </a:r>
                <a:r>
                  <a:rPr lang="zh-CN" altLang="en-US" sz="2800" dirty="0">
                    <a:solidFill>
                      <a:srgbClr val="0000FF"/>
                    </a:solidFill>
                    <a:latin typeface="+mn-lt"/>
                    <a:ea typeface="+mn-ea"/>
                  </a:rPr>
                  <a:t>第</a:t>
                </a:r>
                <a14:m>
                  <m:oMath xmlns:m="http://schemas.openxmlformats.org/officeDocument/2006/math">
                    <m:r>
                      <a:rPr lang="en-US" altLang="zh-CN" sz="2800">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rPr>
                      <m:t>𝑠</m:t>
                    </m:r>
                  </m:oMath>
                </a14:m>
                <a:r>
                  <a:rPr lang="zh-CN" altLang="en-US" sz="2800" dirty="0">
                    <a:solidFill>
                      <a:srgbClr val="0000FF"/>
                    </a:solidFill>
                    <a:latin typeface="+mn-lt"/>
                    <a:ea typeface="+mn-ea"/>
                  </a:rPr>
                  <a:t>末，即</a:t>
                </a:r>
                <a14:m>
                  <m:oMath xmlns:m="http://schemas.openxmlformats.org/officeDocument/2006/math">
                    <m:r>
                      <a:rPr lang="en-US" altLang="zh-CN" sz="2800" b="0" i="1" smtClean="0">
                        <a:solidFill>
                          <a:srgbClr val="0000FF"/>
                        </a:solidFill>
                        <a:latin typeface="Cambria Math" panose="02040503050406030204" pitchFamily="18" charset="0"/>
                      </a:rPr>
                      <m:t>𝑡</m:t>
                    </m:r>
                    <m:r>
                      <a:rPr lang="en-US" altLang="zh-CN" sz="2800" b="0" i="1" smtClean="0">
                        <a:solidFill>
                          <a:srgbClr val="0000FF"/>
                        </a:solidFill>
                        <a:latin typeface="Cambria Math" panose="02040503050406030204" pitchFamily="18" charset="0"/>
                      </a:rPr>
                      <m:t>=</m:t>
                    </m:r>
                    <m:r>
                      <a:rPr lang="en-US" altLang="zh-CN" sz="2800">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rPr>
                      <m:t>𝑠</m:t>
                    </m:r>
                  </m:oMath>
                </a14:m>
                <a:r>
                  <a:rPr lang="zh-CN" altLang="en-US" sz="2800" dirty="0">
                    <a:solidFill>
                      <a:srgbClr val="0000FF"/>
                    </a:solidFill>
                    <a:latin typeface="+mn-lt"/>
                    <a:ea typeface="+mn-ea"/>
                  </a:rPr>
                  <a:t>时</a:t>
                </a:r>
              </a:p>
            </p:txBody>
          </p:sp>
        </mc:Choice>
        <mc:Fallback xmlns="">
          <p:sp>
            <p:nvSpPr>
              <p:cNvPr id="18442" name="矩形 1"/>
              <p:cNvSpPr>
                <a:spLocks noRot="1" noChangeAspect="1" noMove="1" noResize="1" noEditPoints="1" noAdjustHandles="1" noChangeArrowheads="1" noChangeShapeType="1" noTextEdit="1"/>
              </p:cNvSpPr>
              <p:nvPr/>
            </p:nvSpPr>
            <p:spPr bwMode="auto">
              <a:xfrm>
                <a:off x="1809750" y="357188"/>
                <a:ext cx="5786438" cy="738664"/>
              </a:xfrm>
              <a:prstGeom prst="rect">
                <a:avLst/>
              </a:prstGeom>
              <a:blipFill>
                <a:blip r:embed="rId2"/>
                <a:stretch>
                  <a:fillRect l="-2213" t="-909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443" name="矩形 3"/>
              <p:cNvSpPr>
                <a:spLocks noChangeArrowheads="1"/>
              </p:cNvSpPr>
              <p:nvPr/>
            </p:nvSpPr>
            <p:spPr bwMode="auto">
              <a:xfrm>
                <a:off x="1809750" y="2000250"/>
                <a:ext cx="9872734"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800" dirty="0">
                    <a:solidFill>
                      <a:srgbClr val="0000FF"/>
                    </a:solidFill>
                    <a:latin typeface="+mn-lt"/>
                    <a:ea typeface="+mn-ea"/>
                  </a:rPr>
                  <a:t>(2)</a:t>
                </a:r>
                <a:r>
                  <a:rPr lang="zh-CN" altLang="en-US" sz="2800" dirty="0">
                    <a:solidFill>
                      <a:srgbClr val="0000FF"/>
                    </a:solidFill>
                    <a:latin typeface="+mn-lt"/>
                    <a:ea typeface="+mn-ea"/>
                  </a:rPr>
                  <a:t>第</a:t>
                </a:r>
                <a14:m>
                  <m:oMath xmlns:m="http://schemas.openxmlformats.org/officeDocument/2006/math">
                    <m:r>
                      <a:rPr lang="en-US" altLang="zh-CN" sz="2800">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rPr>
                      <m:t>𝑠</m:t>
                    </m:r>
                  </m:oMath>
                </a14:m>
                <a:r>
                  <a:rPr lang="zh-CN" altLang="en-US" sz="2800" dirty="0">
                    <a:solidFill>
                      <a:srgbClr val="0000FF"/>
                    </a:solidFill>
                    <a:latin typeface="+mn-lt"/>
                    <a:ea typeface="+mn-ea"/>
                  </a:rPr>
                  <a:t>内是指从</a:t>
                </a:r>
                <a14:m>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𝑡</m:t>
                        </m:r>
                      </m:e>
                      <m:sub>
                        <m:r>
                          <a:rPr lang="en-US" altLang="zh-CN" sz="2800" b="0" i="1" smtClean="0">
                            <a:solidFill>
                              <a:srgbClr val="0000FF"/>
                            </a:solidFill>
                            <a:latin typeface="Cambria Math" panose="02040503050406030204" pitchFamily="18" charset="0"/>
                          </a:rPr>
                          <m:t>1</m:t>
                        </m:r>
                      </m:sub>
                    </m:sSub>
                    <m:r>
                      <a:rPr lang="en-US" altLang="zh-CN" sz="2800" i="1">
                        <a:solidFill>
                          <a:srgbClr val="0000FF"/>
                        </a:solidFill>
                        <a:latin typeface="Cambria Math" panose="02040503050406030204" pitchFamily="18" charset="0"/>
                      </a:rPr>
                      <m:t>=</m:t>
                    </m:r>
                    <m:r>
                      <a:rPr lang="en-US" altLang="zh-CN" sz="2800" b="0" i="0" smtClean="0">
                        <a:solidFill>
                          <a:srgbClr val="0000FF"/>
                        </a:solidFill>
                        <a:latin typeface="Cambria Math" panose="02040503050406030204" pitchFamily="18" charset="0"/>
                      </a:rPr>
                      <m:t>1</m:t>
                    </m:r>
                    <m:r>
                      <a:rPr lang="en-US" altLang="zh-CN" sz="2800" i="1">
                        <a:solidFill>
                          <a:srgbClr val="0000FF"/>
                        </a:solidFill>
                        <a:latin typeface="Cambria Math" panose="02040503050406030204" pitchFamily="18" charset="0"/>
                      </a:rPr>
                      <m:t>𝑠</m:t>
                    </m:r>
                  </m:oMath>
                </a14:m>
                <a:r>
                  <a:rPr lang="zh-CN" altLang="en-US" sz="2800" dirty="0">
                    <a:solidFill>
                      <a:srgbClr val="0000FF"/>
                    </a:solidFill>
                    <a:latin typeface="+mn-lt"/>
                    <a:ea typeface="+mn-ea"/>
                  </a:rPr>
                  <a:t>到</a:t>
                </a:r>
                <a14:m>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𝑡</m:t>
                        </m:r>
                      </m:e>
                      <m:sub>
                        <m:r>
                          <a:rPr lang="en-US" altLang="zh-CN" sz="2800" b="0" i="1" smtClean="0">
                            <a:solidFill>
                              <a:srgbClr val="0000FF"/>
                            </a:solidFill>
                            <a:latin typeface="Cambria Math" panose="02040503050406030204" pitchFamily="18" charset="0"/>
                          </a:rPr>
                          <m:t>2</m:t>
                        </m:r>
                      </m:sub>
                    </m:sSub>
                    <m:r>
                      <a:rPr lang="en-US" altLang="zh-CN" sz="2800" i="1">
                        <a:solidFill>
                          <a:srgbClr val="0000FF"/>
                        </a:solidFill>
                        <a:latin typeface="Cambria Math" panose="02040503050406030204" pitchFamily="18" charset="0"/>
                      </a:rPr>
                      <m:t>=</m:t>
                    </m:r>
                    <m:r>
                      <a:rPr lang="en-US" altLang="zh-CN" sz="2800">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rPr>
                      <m:t>𝑠</m:t>
                    </m:r>
                  </m:oMath>
                </a14:m>
                <a:r>
                  <a:rPr lang="zh-CN" altLang="en-US" sz="2800" dirty="0">
                    <a:solidFill>
                      <a:srgbClr val="0000FF"/>
                    </a:solidFill>
                    <a:latin typeface="+mn-lt"/>
                    <a:ea typeface="+mn-ea"/>
                  </a:rPr>
                  <a:t>这个时间间隔。从运动方程可求得</a:t>
                </a:r>
              </a:p>
            </p:txBody>
          </p:sp>
        </mc:Choice>
        <mc:Fallback xmlns="">
          <p:sp>
            <p:nvSpPr>
              <p:cNvPr id="18443" name="矩形 3"/>
              <p:cNvSpPr>
                <a:spLocks noRot="1" noChangeAspect="1" noMove="1" noResize="1" noEditPoints="1" noAdjustHandles="1" noChangeArrowheads="1" noChangeShapeType="1" noTextEdit="1"/>
              </p:cNvSpPr>
              <p:nvPr/>
            </p:nvSpPr>
            <p:spPr bwMode="auto">
              <a:xfrm>
                <a:off x="1809750" y="2000250"/>
                <a:ext cx="9872734" cy="954107"/>
              </a:xfrm>
              <a:prstGeom prst="rect">
                <a:avLst/>
              </a:prstGeom>
              <a:blipFill>
                <a:blip r:embed="rId3"/>
                <a:stretch>
                  <a:fillRect l="-1297" t="-6369" r="-1235"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2808083" y="951846"/>
                <a:ext cx="254043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𝑣</m:t>
                          </m:r>
                        </m:e>
                        <m:sub>
                          <m:r>
                            <a:rPr lang="en-US" altLang="zh-CN" sz="2800" b="0" i="1" smtClean="0">
                              <a:solidFill>
                                <a:srgbClr val="0000FF"/>
                              </a:solidFill>
                              <a:latin typeface="Cambria Math" panose="02040503050406030204" pitchFamily="18" charset="0"/>
                              <a:ea typeface="+mn-ea"/>
                            </a:rPr>
                            <m:t>2</m:t>
                          </m:r>
                        </m:sub>
                      </m:sSub>
                      <m:r>
                        <a:rPr lang="en-US" altLang="zh-CN" sz="2800" b="0" i="1" smtClean="0">
                          <a:solidFill>
                            <a:srgbClr val="0000FF"/>
                          </a:solidFill>
                          <a:latin typeface="Cambria Math" panose="02040503050406030204" pitchFamily="18" charset="0"/>
                          <a:ea typeface="+mn-ea"/>
                        </a:rPr>
                        <m:t>=2−4</m:t>
                      </m:r>
                      <m:r>
                        <a:rPr lang="en-US" altLang="zh-CN" sz="2800" b="0" i="1" smtClean="0">
                          <a:solidFill>
                            <a:srgbClr val="0000FF"/>
                          </a:solidFill>
                          <a:latin typeface="Cambria Math" panose="02040503050406030204" pitchFamily="18" charset="0"/>
                          <a:ea typeface="Cambria Math" panose="02040503050406030204" pitchFamily="18" charset="0"/>
                        </a:rPr>
                        <m:t>×2</m:t>
                      </m:r>
                    </m:oMath>
                  </m:oMathPara>
                </a14:m>
                <a:endParaRPr lang="zh-CN" altLang="en-US" sz="2800" dirty="0">
                  <a:solidFill>
                    <a:srgbClr val="0000FF"/>
                  </a:solidFill>
                  <a:latin typeface="+mn-lt"/>
                  <a:ea typeface="+mn-ea"/>
                </a:endParaRPr>
              </a:p>
            </p:txBody>
          </p:sp>
        </mc:Choice>
        <mc:Fallback xmlns="">
          <p:sp>
            <p:nvSpPr>
              <p:cNvPr id="12" name="矩形 11"/>
              <p:cNvSpPr>
                <a:spLocks noRot="1" noChangeAspect="1" noMove="1" noResize="1" noEditPoints="1" noAdjustHandles="1" noChangeArrowheads="1" noChangeShapeType="1" noTextEdit="1"/>
              </p:cNvSpPr>
              <p:nvPr/>
            </p:nvSpPr>
            <p:spPr>
              <a:xfrm>
                <a:off x="2808083" y="951846"/>
                <a:ext cx="2540439"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5200359" y="988547"/>
                <a:ext cx="221644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=−6</m:t>
                      </m:r>
                      <m:r>
                        <a:rPr lang="en-US" altLang="zh-CN" sz="2800" b="0" i="1" smtClean="0">
                          <a:solidFill>
                            <a:srgbClr val="0000FF"/>
                          </a:solidFill>
                          <a:latin typeface="Cambria Math" panose="02040503050406030204" pitchFamily="18" charset="0"/>
                          <a:ea typeface="+mn-ea"/>
                        </a:rPr>
                        <m:t>𝑚</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𝑠</m:t>
                          </m:r>
                        </m:e>
                        <m:sup>
                          <m:r>
                            <a:rPr lang="en-US" altLang="zh-CN" sz="2800" b="0" i="1" smtClean="0">
                              <a:solidFill>
                                <a:srgbClr val="0000FF"/>
                              </a:solidFill>
                              <a:latin typeface="Cambria Math" panose="02040503050406030204" pitchFamily="18" charset="0"/>
                              <a:ea typeface="Cambria Math" panose="02040503050406030204" pitchFamily="18" charset="0"/>
                            </a:rPr>
                            <m:t>−1</m:t>
                          </m:r>
                        </m:sup>
                      </m:sSup>
                    </m:oMath>
                  </m:oMathPara>
                </a14:m>
                <a:endParaRPr lang="zh-CN" altLang="en-US" sz="2800" dirty="0">
                  <a:solidFill>
                    <a:srgbClr val="0000FF"/>
                  </a:solidFill>
                  <a:latin typeface="+mn-lt"/>
                  <a:ea typeface="+mn-ea"/>
                </a:endParaRPr>
              </a:p>
            </p:txBody>
          </p:sp>
        </mc:Choice>
        <mc:Fallback xmlns="">
          <p:sp>
            <p:nvSpPr>
              <p:cNvPr id="13" name="矩形 12"/>
              <p:cNvSpPr>
                <a:spLocks noRot="1" noChangeAspect="1" noMove="1" noResize="1" noEditPoints="1" noAdjustHandles="1" noChangeArrowheads="1" noChangeShapeType="1" noTextEdit="1"/>
              </p:cNvSpPr>
              <p:nvPr/>
            </p:nvSpPr>
            <p:spPr>
              <a:xfrm>
                <a:off x="5200359" y="988547"/>
                <a:ext cx="2216441"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2808083" y="1522441"/>
                <a:ext cx="252537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r>
                        <a:rPr lang="en-US" altLang="zh-CN" sz="2800" b="0" i="1" smtClean="0">
                          <a:solidFill>
                            <a:srgbClr val="0000FF"/>
                          </a:solidFill>
                          <a:latin typeface="Cambria Math" panose="02040503050406030204" pitchFamily="18" charset="0"/>
                          <a:ea typeface="+mn-ea"/>
                        </a:rPr>
                        <m:t>=−4</m:t>
                      </m:r>
                      <m:r>
                        <a:rPr lang="en-US" altLang="zh-CN" sz="2800" b="0" i="1" smtClean="0">
                          <a:solidFill>
                            <a:srgbClr val="0000FF"/>
                          </a:solidFill>
                          <a:latin typeface="Cambria Math" panose="02040503050406030204" pitchFamily="18" charset="0"/>
                          <a:ea typeface="+mn-ea"/>
                        </a:rPr>
                        <m:t>𝑚</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𝑠</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oMath>
                  </m:oMathPara>
                </a14:m>
                <a:endParaRPr lang="zh-CN" altLang="en-US" sz="2800" dirty="0">
                  <a:solidFill>
                    <a:srgbClr val="0000FF"/>
                  </a:solidFill>
                  <a:latin typeface="+mn-lt"/>
                  <a:ea typeface="+mn-ea"/>
                </a:endParaRPr>
              </a:p>
            </p:txBody>
          </p:sp>
        </mc:Choice>
        <mc:Fallback xmlns="">
          <p:sp>
            <p:nvSpPr>
              <p:cNvPr id="14" name="矩形 13"/>
              <p:cNvSpPr>
                <a:spLocks noRot="1" noChangeAspect="1" noMove="1" noResize="1" noEditPoints="1" noAdjustHandles="1" noChangeArrowheads="1" noChangeShapeType="1" noTextEdit="1"/>
              </p:cNvSpPr>
              <p:nvPr/>
            </p:nvSpPr>
            <p:spPr>
              <a:xfrm>
                <a:off x="2808083" y="1522441"/>
                <a:ext cx="2525370"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1940719" y="3165503"/>
                <a:ext cx="2467508"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just"/>
                <a:r>
                  <a:rPr lang="zh-CN" altLang="en-US" sz="2800" dirty="0">
                    <a:solidFill>
                      <a:srgbClr val="0000FF"/>
                    </a:solidFill>
                    <a:latin typeface="+mn-lt"/>
                    <a:ea typeface="+mn-ea"/>
                  </a:rPr>
                  <a:t> </a:t>
                </a:r>
                <a14:m>
                  <m:oMath xmlns:m="http://schemas.openxmlformats.org/officeDocument/2006/math">
                    <m:sSub>
                      <m:sSubPr>
                        <m:ctrlPr>
                          <a:rPr lang="en-US" altLang="zh-CN" sz="2800" i="1">
                            <a:solidFill>
                              <a:srgbClr val="0000FF"/>
                            </a:solidFill>
                            <a:latin typeface="Cambria Math" panose="02040503050406030204" pitchFamily="18" charset="0"/>
                            <a:ea typeface="+mn-ea"/>
                          </a:rPr>
                        </m:ctrlPr>
                      </m:sSubPr>
                      <m:e>
                        <m:r>
                          <a:rPr lang="en-US" altLang="zh-CN" sz="2800">
                            <a:solidFill>
                              <a:srgbClr val="0000FF"/>
                            </a:solidFill>
                            <a:latin typeface="Cambria Math" panose="02040503050406030204" pitchFamily="18" charset="0"/>
                            <a:ea typeface="+mn-ea"/>
                          </a:rPr>
                          <m:t>𝑡</m:t>
                        </m:r>
                      </m:e>
                      <m:sub>
                        <m:r>
                          <a:rPr lang="en-US" altLang="zh-CN" sz="2800">
                            <a:solidFill>
                              <a:srgbClr val="0000FF"/>
                            </a:solidFill>
                            <a:latin typeface="Cambria Math" panose="02040503050406030204" pitchFamily="18" charset="0"/>
                            <a:ea typeface="+mn-ea"/>
                          </a:rPr>
                          <m:t>1</m:t>
                        </m:r>
                      </m:sub>
                    </m:sSub>
                    <m:r>
                      <a:rPr lang="en-US" altLang="zh-CN" sz="2800">
                        <a:solidFill>
                          <a:srgbClr val="0000FF"/>
                        </a:solidFill>
                        <a:latin typeface="Cambria Math" panose="02040503050406030204" pitchFamily="18" charset="0"/>
                        <a:ea typeface="+mn-ea"/>
                      </a:rPr>
                      <m:t>=1</m:t>
                    </m:r>
                    <m:r>
                      <a:rPr lang="en-US" altLang="zh-CN" sz="2800">
                        <a:solidFill>
                          <a:srgbClr val="0000FF"/>
                        </a:solidFill>
                        <a:latin typeface="Cambria Math" panose="02040503050406030204" pitchFamily="18" charset="0"/>
                        <a:ea typeface="+mn-ea"/>
                      </a:rPr>
                      <m:t>𝑠</m:t>
                    </m:r>
                  </m:oMath>
                </a14:m>
                <a:r>
                  <a:rPr lang="zh-CN" altLang="en-US" sz="2800" dirty="0">
                    <a:solidFill>
                      <a:srgbClr val="0000FF"/>
                    </a:solidFill>
                    <a:latin typeface="+mn-lt"/>
                    <a:ea typeface="+mn-ea"/>
                  </a:rPr>
                  <a:t>时，</a:t>
                </a:r>
                <a:endParaRPr lang="en-US" altLang="zh-CN" sz="2800" dirty="0">
                  <a:solidFill>
                    <a:srgbClr val="0000FF"/>
                  </a:solidFill>
                  <a:latin typeface="+mn-lt"/>
                  <a:ea typeface="+mn-ea"/>
                </a:endParaRPr>
              </a:p>
            </p:txBody>
          </p:sp>
        </mc:Choice>
        <mc:Fallback xmlns="">
          <p:sp>
            <p:nvSpPr>
              <p:cNvPr id="2" name="矩形 1"/>
              <p:cNvSpPr>
                <a:spLocks noRot="1" noChangeAspect="1" noMove="1" noResize="1" noEditPoints="1" noAdjustHandles="1" noChangeArrowheads="1" noChangeShapeType="1" noTextEdit="1"/>
              </p:cNvSpPr>
              <p:nvPr/>
            </p:nvSpPr>
            <p:spPr>
              <a:xfrm>
                <a:off x="1940719" y="3165503"/>
                <a:ext cx="2467508" cy="523220"/>
              </a:xfrm>
              <a:prstGeom prst="rect">
                <a:avLst/>
              </a:prstGeom>
              <a:blipFill>
                <a:blip r:embed="rId7"/>
                <a:stretch>
                  <a:fillRect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1940719" y="4524250"/>
                <a:ext cx="609600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just"/>
                <a:r>
                  <a:rPr lang="zh-CN" altLang="en-US" sz="2800" dirty="0">
                    <a:solidFill>
                      <a:srgbClr val="0000FF"/>
                    </a:solidFill>
                    <a:latin typeface="+mn-lt"/>
                    <a:ea typeface="+mn-ea"/>
                  </a:rPr>
                  <a:t>所以，第</a:t>
                </a:r>
                <a14:m>
                  <m:oMath xmlns:m="http://schemas.openxmlformats.org/officeDocument/2006/math">
                    <m:r>
                      <a:rPr lang="en-US" altLang="zh-CN" sz="2800">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rPr>
                      <m:t>𝑠</m:t>
                    </m:r>
                  </m:oMath>
                </a14:m>
                <a:r>
                  <a:rPr lang="zh-CN" altLang="en-US" sz="2800" dirty="0">
                    <a:solidFill>
                      <a:srgbClr val="0000FF"/>
                    </a:solidFill>
                    <a:latin typeface="+mn-lt"/>
                    <a:ea typeface="+mn-ea"/>
                  </a:rPr>
                  <a:t>内的位移为</a:t>
                </a:r>
              </a:p>
            </p:txBody>
          </p:sp>
        </mc:Choice>
        <mc:Fallback xmlns="">
          <p:sp>
            <p:nvSpPr>
              <p:cNvPr id="4" name="矩形 3"/>
              <p:cNvSpPr>
                <a:spLocks noRot="1" noChangeAspect="1" noMove="1" noResize="1" noEditPoints="1" noAdjustHandles="1" noChangeArrowheads="1" noChangeShapeType="1" noTextEdit="1"/>
              </p:cNvSpPr>
              <p:nvPr/>
            </p:nvSpPr>
            <p:spPr>
              <a:xfrm>
                <a:off x="1940719" y="4524250"/>
                <a:ext cx="6096000" cy="523220"/>
              </a:xfrm>
              <a:prstGeom prst="rect">
                <a:avLst/>
              </a:prstGeom>
              <a:blipFill>
                <a:blip r:embed="rId9"/>
                <a:stretch>
                  <a:fillRect l="-2000"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4082425" y="5825065"/>
                <a:ext cx="609600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just"/>
                <a:r>
                  <a:rPr lang="zh-CN" altLang="en-US" sz="2800" dirty="0">
                    <a:solidFill>
                      <a:srgbClr val="0000FF"/>
                    </a:solidFill>
                    <a:latin typeface="+mn-lt"/>
                    <a:ea typeface="+mn-ea"/>
                  </a:rPr>
                  <a:t>负号表示沿</a:t>
                </a:r>
                <a14:m>
                  <m:oMath xmlns:m="http://schemas.openxmlformats.org/officeDocument/2006/math">
                    <m:r>
                      <a:rPr lang="en-US" altLang="zh-CN" sz="2800" i="1">
                        <a:solidFill>
                          <a:srgbClr val="0000FF"/>
                        </a:solidFill>
                        <a:latin typeface="Cambria Math" panose="02040503050406030204" pitchFamily="18" charset="0"/>
                      </a:rPr>
                      <m:t>𝑥</m:t>
                    </m:r>
                  </m:oMath>
                </a14:m>
                <a:r>
                  <a:rPr lang="zh-CN" altLang="en-US" sz="2800" dirty="0">
                    <a:solidFill>
                      <a:srgbClr val="0000FF"/>
                    </a:solidFill>
                    <a:latin typeface="+mn-lt"/>
                    <a:ea typeface="+mn-ea"/>
                  </a:rPr>
                  <a:t>轴负方向。</a:t>
                </a:r>
              </a:p>
            </p:txBody>
          </p:sp>
        </mc:Choice>
        <mc:Fallback xmlns="">
          <p:sp>
            <p:nvSpPr>
              <p:cNvPr id="5" name="矩形 4"/>
              <p:cNvSpPr>
                <a:spLocks noRot="1" noChangeAspect="1" noMove="1" noResize="1" noEditPoints="1" noAdjustHandles="1" noChangeArrowheads="1" noChangeShapeType="1" noTextEdit="1"/>
              </p:cNvSpPr>
              <p:nvPr/>
            </p:nvSpPr>
            <p:spPr>
              <a:xfrm>
                <a:off x="4082425" y="5825065"/>
                <a:ext cx="6096000" cy="523220"/>
              </a:xfrm>
              <a:prstGeom prst="rect">
                <a:avLst/>
              </a:prstGeom>
              <a:blipFill>
                <a:blip r:embed="rId10"/>
                <a:stretch>
                  <a:fillRect l="-2100"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4177933" y="3137796"/>
                <a:ext cx="3171316" cy="5282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𝑥</m:t>
                          </m:r>
                        </m:e>
                        <m:sub>
                          <m:r>
                            <a:rPr lang="en-US" altLang="zh-CN" sz="2800">
                              <a:solidFill>
                                <a:srgbClr val="0000FF"/>
                              </a:solidFill>
                              <a:latin typeface="Cambria Math" panose="02040503050406030204" pitchFamily="18" charset="0"/>
                            </a:rPr>
                            <m:t>1</m:t>
                          </m:r>
                        </m:sub>
                      </m:sSub>
                      <m:r>
                        <a:rPr lang="en-US" altLang="zh-CN" sz="2800" i="1">
                          <a:solidFill>
                            <a:srgbClr val="0000FF"/>
                          </a:solidFill>
                          <a:latin typeface="Cambria Math" panose="02040503050406030204" pitchFamily="18" charset="0"/>
                        </a:rPr>
                        <m:t>=5+2</m:t>
                      </m:r>
                      <m:sSub>
                        <m:sSubPr>
                          <m:ctrlPr>
                            <a:rPr lang="en-US" altLang="zh-CN" sz="2800" i="1">
                              <a:solidFill>
                                <a:srgbClr val="0000FF"/>
                              </a:solidFill>
                              <a:latin typeface="Cambria Math" panose="02040503050406030204" pitchFamily="18" charset="0"/>
                            </a:rPr>
                          </m:ctrlPr>
                        </m:sSubPr>
                        <m:e>
                          <m:r>
                            <a:rPr lang="en-US" altLang="zh-CN" sz="2800">
                              <a:solidFill>
                                <a:srgbClr val="0000FF"/>
                              </a:solidFill>
                              <a:latin typeface="Cambria Math" panose="02040503050406030204" pitchFamily="18" charset="0"/>
                            </a:rPr>
                            <m:t>𝑡</m:t>
                          </m:r>
                        </m:e>
                        <m:sub>
                          <m:r>
                            <a:rPr lang="en-US" altLang="zh-CN" sz="2800">
                              <a:solidFill>
                                <a:srgbClr val="0000FF"/>
                              </a:solidFill>
                              <a:latin typeface="Cambria Math" panose="02040503050406030204" pitchFamily="18" charset="0"/>
                            </a:rPr>
                            <m:t>1</m:t>
                          </m:r>
                        </m:sub>
                      </m:sSub>
                      <m:r>
                        <a:rPr lang="en-US" altLang="zh-CN" sz="2800" i="1">
                          <a:solidFill>
                            <a:srgbClr val="0000FF"/>
                          </a:solidFill>
                          <a:latin typeface="Cambria Math" panose="02040503050406030204" pitchFamily="18" charset="0"/>
                        </a:rPr>
                        <m:t>−2</m:t>
                      </m:r>
                      <m:sSubSup>
                        <m:sSubSupPr>
                          <m:ctrlPr>
                            <a:rPr lang="en-US" altLang="zh-CN" sz="2800" i="1" smtClean="0">
                              <a:solidFill>
                                <a:srgbClr val="0000FF"/>
                              </a:solidFill>
                              <a:latin typeface="Cambria Math" panose="02040503050406030204" pitchFamily="18" charset="0"/>
                            </a:rPr>
                          </m:ctrlPr>
                        </m:sSubSupPr>
                        <m:e>
                          <m:r>
                            <a:rPr lang="en-US" altLang="zh-CN" sz="2800" b="0" i="1" smtClean="0">
                              <a:solidFill>
                                <a:srgbClr val="0000FF"/>
                              </a:solidFill>
                              <a:latin typeface="Cambria Math" panose="02040503050406030204" pitchFamily="18" charset="0"/>
                            </a:rPr>
                            <m:t>𝑡</m:t>
                          </m:r>
                        </m:e>
                        <m:sub>
                          <m:r>
                            <a:rPr lang="en-US" altLang="zh-CN" sz="2800" b="0" i="1" smtClean="0">
                              <a:solidFill>
                                <a:srgbClr val="0000FF"/>
                              </a:solidFill>
                              <a:latin typeface="Cambria Math" panose="02040503050406030204" pitchFamily="18" charset="0"/>
                            </a:rPr>
                            <m:t>1</m:t>
                          </m:r>
                        </m:sub>
                        <m:sup>
                          <m:r>
                            <a:rPr lang="en-US" altLang="zh-CN" sz="2800" b="0" i="1" smtClean="0">
                              <a:solidFill>
                                <a:srgbClr val="0000FF"/>
                              </a:solidFill>
                              <a:latin typeface="Cambria Math" panose="02040503050406030204" pitchFamily="18" charset="0"/>
                            </a:rPr>
                            <m:t>2</m:t>
                          </m:r>
                        </m:sup>
                      </m:sSubSup>
                    </m:oMath>
                  </m:oMathPara>
                </a14:m>
                <a:endParaRPr lang="zh-CN" altLang="en-US" sz="2800" dirty="0"/>
              </a:p>
            </p:txBody>
          </p:sp>
        </mc:Choice>
        <mc:Fallback xmlns="">
          <p:sp>
            <p:nvSpPr>
              <p:cNvPr id="6" name="矩形 5"/>
              <p:cNvSpPr>
                <a:spLocks noRot="1" noChangeAspect="1" noMove="1" noResize="1" noEditPoints="1" noAdjustHandles="1" noChangeArrowheads="1" noChangeShapeType="1" noTextEdit="1"/>
              </p:cNvSpPr>
              <p:nvPr/>
            </p:nvSpPr>
            <p:spPr>
              <a:xfrm>
                <a:off x="4177933" y="3137796"/>
                <a:ext cx="3171316" cy="52822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7273249" y="3152440"/>
                <a:ext cx="11578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=5</m:t>
                      </m:r>
                      <m:r>
                        <a:rPr lang="en-US" altLang="zh-CN" sz="2800" b="0" i="1" smtClean="0">
                          <a:solidFill>
                            <a:srgbClr val="0000FF"/>
                          </a:solidFill>
                          <a:latin typeface="Cambria Math" panose="02040503050406030204" pitchFamily="18" charset="0"/>
                        </a:rPr>
                        <m:t>𝑚</m:t>
                      </m:r>
                    </m:oMath>
                  </m:oMathPara>
                </a14:m>
                <a:endParaRPr lang="zh-CN" altLang="en-US" sz="2800" dirty="0"/>
              </a:p>
            </p:txBody>
          </p:sp>
        </mc:Choice>
        <mc:Fallback xmlns="">
          <p:sp>
            <p:nvSpPr>
              <p:cNvPr id="20" name="矩形 19"/>
              <p:cNvSpPr>
                <a:spLocks noRot="1" noChangeAspect="1" noMove="1" noResize="1" noEditPoints="1" noAdjustHandles="1" noChangeArrowheads="1" noChangeShapeType="1" noTextEdit="1"/>
              </p:cNvSpPr>
              <p:nvPr/>
            </p:nvSpPr>
            <p:spPr>
              <a:xfrm>
                <a:off x="7273249" y="3152440"/>
                <a:ext cx="1157816"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4177933" y="3837975"/>
                <a:ext cx="3306418" cy="5289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𝑥</m:t>
                          </m:r>
                        </m:e>
                        <m:sub>
                          <m:r>
                            <a:rPr lang="en-US" altLang="zh-CN" sz="2800" b="0" i="0" smtClean="0">
                              <a:solidFill>
                                <a:srgbClr val="0000FF"/>
                              </a:solidFill>
                              <a:latin typeface="Cambria Math" panose="02040503050406030204" pitchFamily="18" charset="0"/>
                            </a:rPr>
                            <m:t>2</m:t>
                          </m:r>
                        </m:sub>
                      </m:sSub>
                      <m:r>
                        <a:rPr lang="en-US" altLang="zh-CN" sz="2800" i="1">
                          <a:solidFill>
                            <a:srgbClr val="0000FF"/>
                          </a:solidFill>
                          <a:latin typeface="Cambria Math" panose="02040503050406030204" pitchFamily="18" charset="0"/>
                        </a:rPr>
                        <m:t>=5+2</m:t>
                      </m:r>
                      <m:sSub>
                        <m:sSubPr>
                          <m:ctrlPr>
                            <a:rPr lang="en-US" altLang="zh-CN" sz="2800" i="1">
                              <a:solidFill>
                                <a:srgbClr val="0000FF"/>
                              </a:solidFill>
                              <a:latin typeface="Cambria Math" panose="02040503050406030204" pitchFamily="18" charset="0"/>
                            </a:rPr>
                          </m:ctrlPr>
                        </m:sSubPr>
                        <m:e>
                          <m:r>
                            <a:rPr lang="en-US" altLang="zh-CN" sz="2800">
                              <a:solidFill>
                                <a:srgbClr val="0000FF"/>
                              </a:solidFill>
                              <a:latin typeface="Cambria Math" panose="02040503050406030204" pitchFamily="18" charset="0"/>
                            </a:rPr>
                            <m:t>𝑡</m:t>
                          </m:r>
                        </m:e>
                        <m:sub>
                          <m:r>
                            <a:rPr lang="en-US" altLang="zh-CN" sz="2800" b="0" i="0" smtClean="0">
                              <a:solidFill>
                                <a:srgbClr val="0000FF"/>
                              </a:solidFill>
                              <a:latin typeface="Cambria Math" panose="02040503050406030204" pitchFamily="18" charset="0"/>
                            </a:rPr>
                            <m:t>2</m:t>
                          </m:r>
                        </m:sub>
                      </m:sSub>
                      <m:r>
                        <a:rPr lang="en-US" altLang="zh-CN" sz="2800" i="1">
                          <a:solidFill>
                            <a:srgbClr val="0000FF"/>
                          </a:solidFill>
                          <a:latin typeface="Cambria Math" panose="02040503050406030204" pitchFamily="18" charset="0"/>
                        </a:rPr>
                        <m:t>−2</m:t>
                      </m:r>
                      <m:sSubSup>
                        <m:sSubSupPr>
                          <m:ctrlPr>
                            <a:rPr lang="en-US" altLang="zh-CN" sz="2800" i="1" smtClean="0">
                              <a:solidFill>
                                <a:srgbClr val="0000FF"/>
                              </a:solidFill>
                              <a:latin typeface="Cambria Math" panose="02040503050406030204" pitchFamily="18" charset="0"/>
                            </a:rPr>
                          </m:ctrlPr>
                        </m:sSubSupPr>
                        <m:e>
                          <m:r>
                            <a:rPr lang="en-US" altLang="zh-CN" sz="2800" b="0" i="1" smtClean="0">
                              <a:solidFill>
                                <a:srgbClr val="0000FF"/>
                              </a:solidFill>
                              <a:latin typeface="Cambria Math" panose="02040503050406030204" pitchFamily="18" charset="0"/>
                            </a:rPr>
                            <m:t>𝑡</m:t>
                          </m:r>
                        </m:e>
                        <m:sub>
                          <m:r>
                            <a:rPr lang="en-US" altLang="zh-CN" sz="2800" b="0" i="1" smtClean="0">
                              <a:solidFill>
                                <a:srgbClr val="0000FF"/>
                              </a:solidFill>
                              <a:latin typeface="Cambria Math" panose="02040503050406030204" pitchFamily="18" charset="0"/>
                            </a:rPr>
                            <m:t>2</m:t>
                          </m:r>
                        </m:sub>
                        <m:sup>
                          <m:r>
                            <a:rPr lang="en-US" altLang="zh-CN" sz="2800" b="0" i="1" smtClean="0">
                              <a:solidFill>
                                <a:srgbClr val="0000FF"/>
                              </a:solidFill>
                              <a:latin typeface="Cambria Math" panose="02040503050406030204" pitchFamily="18" charset="0"/>
                            </a:rPr>
                            <m:t>2</m:t>
                          </m:r>
                        </m:sup>
                      </m:sSubSup>
                    </m:oMath>
                  </m:oMathPara>
                </a14:m>
                <a:endParaRPr lang="zh-CN" altLang="en-US" sz="2800" dirty="0"/>
              </a:p>
            </p:txBody>
          </p:sp>
        </mc:Choice>
        <mc:Fallback xmlns="">
          <p:sp>
            <p:nvSpPr>
              <p:cNvPr id="21" name="矩形 20"/>
              <p:cNvSpPr>
                <a:spLocks noRot="1" noChangeAspect="1" noMove="1" noResize="1" noEditPoints="1" noAdjustHandles="1" noChangeArrowheads="1" noChangeShapeType="1" noTextEdit="1"/>
              </p:cNvSpPr>
              <p:nvPr/>
            </p:nvSpPr>
            <p:spPr>
              <a:xfrm>
                <a:off x="4177933" y="3837975"/>
                <a:ext cx="3306418" cy="528991"/>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7273249" y="3891860"/>
                <a:ext cx="11578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1</m:t>
                      </m:r>
                      <m:r>
                        <a:rPr lang="en-US" altLang="zh-CN" sz="2800" b="0" i="1" smtClean="0">
                          <a:solidFill>
                            <a:srgbClr val="0000FF"/>
                          </a:solidFill>
                          <a:latin typeface="Cambria Math" panose="02040503050406030204" pitchFamily="18" charset="0"/>
                        </a:rPr>
                        <m:t>𝑚</m:t>
                      </m:r>
                    </m:oMath>
                  </m:oMathPara>
                </a14:m>
                <a:endParaRPr lang="zh-CN" altLang="en-US" sz="2800" dirty="0"/>
              </a:p>
            </p:txBody>
          </p:sp>
        </mc:Choice>
        <mc:Fallback xmlns="">
          <p:sp>
            <p:nvSpPr>
              <p:cNvPr id="22" name="矩形 21"/>
              <p:cNvSpPr>
                <a:spLocks noRot="1" noChangeAspect="1" noMove="1" noResize="1" noEditPoints="1" noAdjustHandles="1" noChangeArrowheads="1" noChangeShapeType="1" noTextEdit="1"/>
              </p:cNvSpPr>
              <p:nvPr/>
            </p:nvSpPr>
            <p:spPr>
              <a:xfrm>
                <a:off x="7273249" y="3891860"/>
                <a:ext cx="1157816"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3547150" y="5096656"/>
                <a:ext cx="22938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𝑥</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𝑥</m:t>
                          </m:r>
                        </m:e>
                        <m:sub>
                          <m:r>
                            <a:rPr lang="en-US" altLang="zh-CN" sz="2800" b="0" i="0" smtClean="0">
                              <a:solidFill>
                                <a:srgbClr val="0000FF"/>
                              </a:solidFill>
                              <a:latin typeface="Cambria Math" panose="02040503050406030204" pitchFamily="18" charset="0"/>
                            </a:rPr>
                            <m:t>2</m:t>
                          </m:r>
                        </m:sub>
                      </m:sSub>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𝑥</m:t>
                          </m:r>
                        </m:e>
                        <m:sub>
                          <m:r>
                            <a:rPr lang="en-US" altLang="zh-CN" sz="2800">
                              <a:solidFill>
                                <a:srgbClr val="0000FF"/>
                              </a:solidFill>
                              <a:latin typeface="Cambria Math" panose="02040503050406030204" pitchFamily="18" charset="0"/>
                            </a:rPr>
                            <m:t>1</m:t>
                          </m:r>
                        </m:sub>
                      </m:sSub>
                    </m:oMath>
                  </m:oMathPara>
                </a14:m>
                <a:endParaRPr lang="zh-CN" altLang="en-US" sz="2800" dirty="0"/>
              </a:p>
            </p:txBody>
          </p:sp>
        </mc:Choice>
        <mc:Fallback xmlns="">
          <p:sp>
            <p:nvSpPr>
              <p:cNvPr id="23" name="矩形 22"/>
              <p:cNvSpPr>
                <a:spLocks noRot="1" noChangeAspect="1" noMove="1" noResize="1" noEditPoints="1" noAdjustHandles="1" noChangeArrowheads="1" noChangeShapeType="1" noTextEdit="1"/>
              </p:cNvSpPr>
              <p:nvPr/>
            </p:nvSpPr>
            <p:spPr>
              <a:xfrm>
                <a:off x="3547150" y="5096656"/>
                <a:ext cx="2293898"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5713526" y="5112566"/>
                <a:ext cx="271753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1−5=−4</m:t>
                      </m:r>
                      <m:r>
                        <a:rPr lang="en-US" altLang="zh-CN" sz="2800" b="0" i="1" smtClean="0">
                          <a:solidFill>
                            <a:srgbClr val="0000FF"/>
                          </a:solidFill>
                          <a:latin typeface="Cambria Math" panose="02040503050406030204" pitchFamily="18" charset="0"/>
                        </a:rPr>
                        <m:t>𝑚</m:t>
                      </m:r>
                    </m:oMath>
                  </m:oMathPara>
                </a14:m>
                <a:endParaRPr lang="zh-CN" altLang="en-US" sz="2800" dirty="0"/>
              </a:p>
            </p:txBody>
          </p:sp>
        </mc:Choice>
        <mc:Fallback xmlns="">
          <p:sp>
            <p:nvSpPr>
              <p:cNvPr id="24" name="矩形 23"/>
              <p:cNvSpPr>
                <a:spLocks noRot="1" noChangeAspect="1" noMove="1" noResize="1" noEditPoints="1" noAdjustHandles="1" noChangeArrowheads="1" noChangeShapeType="1" noTextEdit="1"/>
              </p:cNvSpPr>
              <p:nvPr/>
            </p:nvSpPr>
            <p:spPr>
              <a:xfrm>
                <a:off x="5713526" y="5112566"/>
                <a:ext cx="2717539"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1940719" y="3846245"/>
                <a:ext cx="2467508"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just"/>
                <a:r>
                  <a:rPr lang="zh-CN" altLang="en-US" sz="2800" dirty="0">
                    <a:solidFill>
                      <a:srgbClr val="0000FF"/>
                    </a:solidFill>
                    <a:latin typeface="+mn-lt"/>
                    <a:ea typeface="+mn-ea"/>
                  </a:rPr>
                  <a:t> </a:t>
                </a:r>
                <a14:m>
                  <m:oMath xmlns:m="http://schemas.openxmlformats.org/officeDocument/2006/math">
                    <m:sSub>
                      <m:sSubPr>
                        <m:ctrlPr>
                          <a:rPr lang="en-US" altLang="zh-CN" sz="2800" i="1">
                            <a:solidFill>
                              <a:srgbClr val="0000FF"/>
                            </a:solidFill>
                            <a:latin typeface="Cambria Math" panose="02040503050406030204" pitchFamily="18" charset="0"/>
                            <a:ea typeface="+mn-ea"/>
                          </a:rPr>
                        </m:ctrlPr>
                      </m:sSubPr>
                      <m:e>
                        <m:r>
                          <a:rPr lang="en-US" altLang="zh-CN" sz="2800">
                            <a:solidFill>
                              <a:srgbClr val="0000FF"/>
                            </a:solidFill>
                            <a:latin typeface="Cambria Math" panose="02040503050406030204" pitchFamily="18" charset="0"/>
                            <a:ea typeface="+mn-ea"/>
                          </a:rPr>
                          <m:t>𝑡</m:t>
                        </m:r>
                      </m:e>
                      <m:sub>
                        <m:r>
                          <a:rPr lang="en-US" altLang="zh-CN" sz="2800" b="0" i="0" smtClean="0">
                            <a:solidFill>
                              <a:srgbClr val="0000FF"/>
                            </a:solidFill>
                            <a:latin typeface="Cambria Math" panose="02040503050406030204" pitchFamily="18" charset="0"/>
                            <a:ea typeface="+mn-ea"/>
                          </a:rPr>
                          <m:t>2</m:t>
                        </m:r>
                      </m:sub>
                    </m:sSub>
                    <m:r>
                      <a:rPr lang="en-US" altLang="zh-CN" sz="2800">
                        <a:solidFill>
                          <a:srgbClr val="0000FF"/>
                        </a:solidFill>
                        <a:latin typeface="Cambria Math" panose="02040503050406030204" pitchFamily="18" charset="0"/>
                        <a:ea typeface="+mn-ea"/>
                      </a:rPr>
                      <m:t>=</m:t>
                    </m:r>
                    <m:r>
                      <a:rPr lang="en-US" altLang="zh-CN" sz="2800" b="0" i="0" smtClean="0">
                        <a:solidFill>
                          <a:srgbClr val="0000FF"/>
                        </a:solidFill>
                        <a:latin typeface="Cambria Math" panose="02040503050406030204" pitchFamily="18" charset="0"/>
                        <a:ea typeface="+mn-ea"/>
                      </a:rPr>
                      <m:t>2</m:t>
                    </m:r>
                    <m:r>
                      <a:rPr lang="en-US" altLang="zh-CN" sz="2800">
                        <a:solidFill>
                          <a:srgbClr val="0000FF"/>
                        </a:solidFill>
                        <a:latin typeface="Cambria Math" panose="02040503050406030204" pitchFamily="18" charset="0"/>
                        <a:ea typeface="+mn-ea"/>
                      </a:rPr>
                      <m:t>𝑠</m:t>
                    </m:r>
                  </m:oMath>
                </a14:m>
                <a:r>
                  <a:rPr lang="zh-CN" altLang="en-US" sz="2800" dirty="0">
                    <a:solidFill>
                      <a:srgbClr val="0000FF"/>
                    </a:solidFill>
                    <a:latin typeface="+mn-lt"/>
                    <a:ea typeface="+mn-ea"/>
                  </a:rPr>
                  <a:t>时，</a:t>
                </a:r>
                <a:endParaRPr lang="en-US" altLang="zh-CN" sz="2800" dirty="0">
                  <a:solidFill>
                    <a:srgbClr val="0000FF"/>
                  </a:solidFill>
                  <a:latin typeface="+mn-lt"/>
                  <a:ea typeface="+mn-ea"/>
                </a:endParaRPr>
              </a:p>
            </p:txBody>
          </p:sp>
        </mc:Choice>
        <mc:Fallback xmlns="">
          <p:sp>
            <p:nvSpPr>
              <p:cNvPr id="17" name="矩形 16"/>
              <p:cNvSpPr>
                <a:spLocks noRot="1" noChangeAspect="1" noMove="1" noResize="1" noEditPoints="1" noAdjustHandles="1" noChangeArrowheads="1" noChangeShapeType="1" noTextEdit="1"/>
              </p:cNvSpPr>
              <p:nvPr/>
            </p:nvSpPr>
            <p:spPr>
              <a:xfrm>
                <a:off x="1940719" y="3846245"/>
                <a:ext cx="2467508" cy="523220"/>
              </a:xfrm>
              <a:prstGeom prst="rect">
                <a:avLst/>
              </a:prstGeom>
              <a:blipFill>
                <a:blip r:embed="rId17"/>
                <a:stretch>
                  <a:fillRect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4655471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442"/>
                                        </p:tgtEl>
                                        <p:attrNameLst>
                                          <p:attrName>style.visibility</p:attrName>
                                        </p:attrNameLst>
                                      </p:cBhvr>
                                      <p:to>
                                        <p:strVal val="visible"/>
                                      </p:to>
                                    </p:set>
                                    <p:animEffect transition="in" filter="wipe(left)">
                                      <p:cBhvr>
                                        <p:cTn id="7" dur="500"/>
                                        <p:tgtEl>
                                          <p:spTgt spid="184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443"/>
                                        </p:tgtEl>
                                        <p:attrNameLst>
                                          <p:attrName>style.visibility</p:attrName>
                                        </p:attrNameLst>
                                      </p:cBhvr>
                                      <p:to>
                                        <p:strVal val="visible"/>
                                      </p:to>
                                    </p:set>
                                    <p:animEffect transition="in" filter="wipe(left)">
                                      <p:cBhvr>
                                        <p:cTn id="27" dur="500"/>
                                        <p:tgtEl>
                                          <p:spTgt spid="1844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left)">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left)">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wipe(left)">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wipe(left)">
                                      <p:cBhvr>
                                        <p:cTn id="57" dur="500"/>
                                        <p:tgtEl>
                                          <p:spTgt spid="2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
                                        </p:tgtEl>
                                        <p:attrNameLst>
                                          <p:attrName>style.visibility</p:attrName>
                                        </p:attrNameLst>
                                      </p:cBhvr>
                                      <p:to>
                                        <p:strVal val="visible"/>
                                      </p:to>
                                    </p:set>
                                    <p:animEffect transition="in" filter="wipe(left)">
                                      <p:cBhvr>
                                        <p:cTn id="62" dur="500"/>
                                        <p:tgtEl>
                                          <p:spTgt spid="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wipe(left)">
                                      <p:cBhvr>
                                        <p:cTn id="67" dur="500"/>
                                        <p:tgtEl>
                                          <p:spTgt spid="2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wipe(left)">
                                      <p:cBhvr>
                                        <p:cTn id="72" dur="500"/>
                                        <p:tgtEl>
                                          <p:spTgt spid="24"/>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5"/>
                                        </p:tgtEl>
                                        <p:attrNameLst>
                                          <p:attrName>style.visibility</p:attrName>
                                        </p:attrNameLst>
                                      </p:cBhvr>
                                      <p:to>
                                        <p:strVal val="visible"/>
                                      </p:to>
                                    </p:set>
                                    <p:animEffect transition="in" filter="wipe(left)">
                                      <p:cBhvr>
                                        <p:cTn id="7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2" grpId="0"/>
      <p:bldP spid="18443" grpId="0"/>
      <p:bldP spid="12" grpId="0"/>
      <p:bldP spid="13" grpId="0"/>
      <p:bldP spid="14" grpId="0"/>
      <p:bldP spid="2" grpId="0"/>
      <p:bldP spid="4" grpId="0"/>
      <p:bldP spid="5" grpId="0"/>
      <p:bldP spid="6" grpId="0"/>
      <p:bldP spid="20" grpId="0"/>
      <p:bldP spid="21" grpId="0"/>
      <p:bldP spid="22" grpId="0"/>
      <p:bldP spid="23" grpId="0"/>
      <p:bldP spid="24" grpId="0"/>
      <p:bldP spid="1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463" name="矩形 1"/>
              <p:cNvSpPr>
                <a:spLocks noChangeArrowheads="1"/>
              </p:cNvSpPr>
              <p:nvPr/>
            </p:nvSpPr>
            <p:spPr bwMode="auto">
              <a:xfrm>
                <a:off x="1881189" y="571500"/>
                <a:ext cx="8358187"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800" dirty="0">
                    <a:solidFill>
                      <a:srgbClr val="0000FF"/>
                    </a:solidFill>
                    <a:latin typeface="+mn-lt"/>
                    <a:ea typeface="+mn-ea"/>
                  </a:rPr>
                  <a:t>(3)</a:t>
                </a:r>
                <a:r>
                  <a:rPr lang="zh-CN" altLang="en-US" sz="2800" dirty="0">
                    <a:solidFill>
                      <a:srgbClr val="0000FF"/>
                    </a:solidFill>
                    <a:latin typeface="+mn-lt"/>
                    <a:ea typeface="+mn-ea"/>
                  </a:rPr>
                  <a:t>由</a:t>
                </a:r>
                <a14:m>
                  <m:oMath xmlns:m="http://schemas.openxmlformats.org/officeDocument/2006/math">
                    <m:r>
                      <a:rPr lang="en-US" altLang="zh-CN" sz="2800" i="1">
                        <a:solidFill>
                          <a:srgbClr val="0000FF"/>
                        </a:solidFill>
                        <a:latin typeface="Cambria Math" panose="02040503050406030204" pitchFamily="18" charset="0"/>
                      </a:rPr>
                      <m:t>𝑥</m:t>
                    </m:r>
                    <m:r>
                      <a:rPr lang="en-US" altLang="zh-CN" sz="2800" i="1">
                        <a:solidFill>
                          <a:srgbClr val="0000FF"/>
                        </a:solidFill>
                        <a:latin typeface="Cambria Math" panose="02040503050406030204" pitchFamily="18" charset="0"/>
                      </a:rPr>
                      <m:t> </m:t>
                    </m:r>
                  </m:oMath>
                </a14:m>
                <a:r>
                  <a:rPr lang="zh-CN" altLang="en-US" sz="2800" dirty="0">
                    <a:solidFill>
                      <a:srgbClr val="0000FF"/>
                    </a:solidFill>
                    <a:latin typeface="+mn-lt"/>
                    <a:ea typeface="+mn-ea"/>
                  </a:rPr>
                  <a:t>，</a:t>
                </a:r>
                <a14:m>
                  <m:oMath xmlns:m="http://schemas.openxmlformats.org/officeDocument/2006/math">
                    <m:r>
                      <a:rPr lang="en-US" altLang="zh-CN" sz="2800" i="1">
                        <a:solidFill>
                          <a:srgbClr val="0000FF"/>
                        </a:solidFill>
                        <a:latin typeface="Cambria Math" panose="02040503050406030204" pitchFamily="18" charset="0"/>
                      </a:rPr>
                      <m:t>𝑣</m:t>
                    </m:r>
                  </m:oMath>
                </a14:m>
                <a:r>
                  <a:rPr lang="zh-CN" altLang="en-US" sz="2800" dirty="0">
                    <a:solidFill>
                      <a:srgbClr val="0000FF"/>
                    </a:solidFill>
                    <a:latin typeface="+mn-lt"/>
                    <a:ea typeface="+mn-ea"/>
                  </a:rPr>
                  <a:t>和</a:t>
                </a:r>
                <a14:m>
                  <m:oMath xmlns:m="http://schemas.openxmlformats.org/officeDocument/2006/math">
                    <m:r>
                      <a:rPr lang="en-US" altLang="zh-CN" sz="2800" i="1">
                        <a:solidFill>
                          <a:srgbClr val="0000FF"/>
                        </a:solidFill>
                        <a:latin typeface="Cambria Math" panose="02040503050406030204" pitchFamily="18" charset="0"/>
                      </a:rPr>
                      <m:t>𝑎</m:t>
                    </m:r>
                  </m:oMath>
                </a14:m>
                <a:r>
                  <a:rPr lang="zh-CN" altLang="en-US" sz="2800" dirty="0">
                    <a:solidFill>
                      <a:srgbClr val="0000FF"/>
                    </a:solidFill>
                    <a:latin typeface="+mn-lt"/>
                    <a:ea typeface="+mn-ea"/>
                  </a:rPr>
                  <a:t>随</a:t>
                </a:r>
                <a14:m>
                  <m:oMath xmlns:m="http://schemas.openxmlformats.org/officeDocument/2006/math">
                    <m:r>
                      <a:rPr lang="en-US" altLang="zh-CN" sz="2800" i="1">
                        <a:solidFill>
                          <a:srgbClr val="0000FF"/>
                        </a:solidFill>
                        <a:latin typeface="Cambria Math" panose="02040503050406030204" pitchFamily="18" charset="0"/>
                      </a:rPr>
                      <m:t>𝑡</m:t>
                    </m:r>
                  </m:oMath>
                </a14:m>
                <a:r>
                  <a:rPr lang="zh-CN" altLang="en-US" sz="2800" dirty="0">
                    <a:solidFill>
                      <a:srgbClr val="0000FF"/>
                    </a:solidFill>
                    <a:latin typeface="+mn-lt"/>
                    <a:ea typeface="+mn-ea"/>
                  </a:rPr>
                  <a:t>的变化函数式可知</a:t>
                </a:r>
              </a:p>
            </p:txBody>
          </p:sp>
        </mc:Choice>
        <mc:Fallback xmlns="">
          <p:sp>
            <p:nvSpPr>
              <p:cNvPr id="19463" name="矩形 1"/>
              <p:cNvSpPr>
                <a:spLocks noRot="1" noChangeAspect="1" noMove="1" noResize="1" noEditPoints="1" noAdjustHandles="1" noChangeArrowheads="1" noChangeShapeType="1" noTextEdit="1"/>
              </p:cNvSpPr>
              <p:nvPr/>
            </p:nvSpPr>
            <p:spPr bwMode="auto">
              <a:xfrm>
                <a:off x="1881189" y="571500"/>
                <a:ext cx="8358187" cy="523220"/>
              </a:xfrm>
              <a:prstGeom prst="rect">
                <a:avLst/>
              </a:prstGeom>
              <a:blipFill>
                <a:blip r:embed="rId2"/>
                <a:stretch>
                  <a:fillRect l="-1532"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1881189" y="3395879"/>
                <a:ext cx="9814942" cy="18158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just"/>
                <a:r>
                  <a:rPr lang="zh-CN" altLang="en-US" sz="2800" dirty="0">
                    <a:solidFill>
                      <a:srgbClr val="0000FF"/>
                    </a:solidFill>
                    <a:latin typeface="+mn-lt"/>
                    <a:ea typeface="+mn-ea"/>
                  </a:rPr>
                  <a:t>而</a:t>
                </a:r>
                <a14:m>
                  <m:oMath xmlns:m="http://schemas.openxmlformats.org/officeDocument/2006/math">
                    <m:r>
                      <a:rPr lang="en-US" altLang="zh-CN" sz="2800" b="0" i="1" smtClean="0">
                        <a:solidFill>
                          <a:srgbClr val="0000FF"/>
                        </a:solidFill>
                        <a:latin typeface="Cambria Math" panose="02040503050406030204" pitchFamily="18" charset="0"/>
                      </a:rPr>
                      <m:t>𝑣</m:t>
                    </m:r>
                    <m:r>
                      <a:rPr lang="en-US" altLang="zh-CN" sz="2800" i="1">
                        <a:solidFill>
                          <a:srgbClr val="0000FF"/>
                        </a:solidFill>
                        <a:latin typeface="Cambria Math" panose="02040503050406030204" pitchFamily="18" charset="0"/>
                      </a:rPr>
                      <m:t>=2−4</m:t>
                    </m:r>
                    <m:r>
                      <a:rPr lang="en-US" altLang="zh-CN" sz="2800" i="1">
                        <a:solidFill>
                          <a:srgbClr val="0000FF"/>
                        </a:solidFill>
                        <a:latin typeface="Cambria Math" panose="02040503050406030204" pitchFamily="18" charset="0"/>
                      </a:rPr>
                      <m:t>𝑡</m:t>
                    </m:r>
                    <m:r>
                      <a:rPr lang="en-US" altLang="zh-CN" sz="2800" b="0" i="1" smtClean="0">
                        <a:solidFill>
                          <a:srgbClr val="0000FF"/>
                        </a:solidFill>
                        <a:latin typeface="Cambria Math" panose="02040503050406030204" pitchFamily="18" charset="0"/>
                      </a:rPr>
                      <m:t>=0</m:t>
                    </m:r>
                  </m:oMath>
                </a14:m>
                <a:r>
                  <a:rPr lang="zh-CN" altLang="en-US" sz="2800" dirty="0">
                    <a:solidFill>
                      <a:srgbClr val="0000FF"/>
                    </a:solidFill>
                    <a:latin typeface="+mn-lt"/>
                    <a:ea typeface="+mn-ea"/>
                  </a:rPr>
                  <a:t>的时刻为</a:t>
                </a:r>
                <a14:m>
                  <m:oMath xmlns:m="http://schemas.openxmlformats.org/officeDocument/2006/math">
                    <m:r>
                      <a:rPr lang="en-US" altLang="zh-CN" sz="2800" b="0" i="1" smtClean="0">
                        <a:solidFill>
                          <a:srgbClr val="0000FF"/>
                        </a:solidFill>
                        <a:latin typeface="Cambria Math" panose="02040503050406030204" pitchFamily="18" charset="0"/>
                      </a:rPr>
                      <m:t>𝑡</m:t>
                    </m:r>
                    <m:r>
                      <a:rPr lang="en-US" altLang="zh-CN" sz="2800" b="0" i="1" smtClean="0">
                        <a:solidFill>
                          <a:srgbClr val="0000FF"/>
                        </a:solidFill>
                        <a:latin typeface="Cambria Math" panose="02040503050406030204" pitchFamily="18" charset="0"/>
                      </a:rPr>
                      <m:t>=0.5</m:t>
                    </m:r>
                    <m:r>
                      <a:rPr lang="en-US" altLang="zh-CN" sz="2800" i="1">
                        <a:solidFill>
                          <a:srgbClr val="0000FF"/>
                        </a:solidFill>
                        <a:latin typeface="Cambria Math" panose="02040503050406030204" pitchFamily="18" charset="0"/>
                      </a:rPr>
                      <m:t>𝑠</m:t>
                    </m:r>
                  </m:oMath>
                </a14:m>
                <a:r>
                  <a:rPr lang="zh-CN" altLang="en-US" sz="2800" dirty="0">
                    <a:solidFill>
                      <a:srgbClr val="0000FF"/>
                    </a:solidFill>
                    <a:latin typeface="+mn-lt"/>
                    <a:ea typeface="+mn-ea"/>
                  </a:rPr>
                  <a:t>。由于初速度</a:t>
                </a:r>
                <a14:m>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0</m:t>
                        </m:r>
                      </m:sub>
                    </m:sSub>
                  </m:oMath>
                </a14:m>
                <a:r>
                  <a:rPr lang="zh-CN" altLang="en-US" sz="2800" dirty="0">
                    <a:solidFill>
                      <a:srgbClr val="0000FF"/>
                    </a:solidFill>
                    <a:latin typeface="+mn-lt"/>
                    <a:ea typeface="+mn-ea"/>
                  </a:rPr>
                  <a:t>与加速度</a:t>
                </a:r>
                <a14:m>
                  <m:oMath xmlns:m="http://schemas.openxmlformats.org/officeDocument/2006/math">
                    <m:r>
                      <a:rPr lang="en-US" altLang="zh-CN" sz="2800" i="1">
                        <a:solidFill>
                          <a:srgbClr val="0000FF"/>
                        </a:solidFill>
                        <a:latin typeface="Cambria Math" panose="02040503050406030204" pitchFamily="18" charset="0"/>
                      </a:rPr>
                      <m:t>𝑎</m:t>
                    </m:r>
                  </m:oMath>
                </a14:m>
                <a:r>
                  <a:rPr lang="zh-CN" altLang="en-US" sz="2800" dirty="0">
                    <a:solidFill>
                      <a:srgbClr val="0000FF"/>
                    </a:solidFill>
                    <a:latin typeface="+mn-lt"/>
                    <a:ea typeface="+mn-ea"/>
                  </a:rPr>
                  <a:t>异号，表明在</a:t>
                </a:r>
                <a14:m>
                  <m:oMath xmlns:m="http://schemas.openxmlformats.org/officeDocument/2006/math">
                    <m:r>
                      <a:rPr lang="en-US" altLang="zh-CN" sz="2800" i="1">
                        <a:solidFill>
                          <a:srgbClr val="0000FF"/>
                        </a:solidFill>
                        <a:latin typeface="Cambria Math" panose="02040503050406030204" pitchFamily="18" charset="0"/>
                      </a:rPr>
                      <m:t>0.5</m:t>
                    </m:r>
                    <m:r>
                      <a:rPr lang="en-US" altLang="zh-CN" sz="2800" i="1">
                        <a:solidFill>
                          <a:srgbClr val="0000FF"/>
                        </a:solidFill>
                        <a:latin typeface="Cambria Math" panose="02040503050406030204" pitchFamily="18" charset="0"/>
                      </a:rPr>
                      <m:t>𝑠</m:t>
                    </m:r>
                  </m:oMath>
                </a14:m>
                <a:r>
                  <a:rPr lang="zh-CN" altLang="en-US" sz="2800" dirty="0">
                    <a:solidFill>
                      <a:srgbClr val="0000FF"/>
                    </a:solidFill>
                    <a:latin typeface="+mn-lt"/>
                    <a:ea typeface="+mn-ea"/>
                  </a:rPr>
                  <a:t>内质点沿</a:t>
                </a:r>
                <a14:m>
                  <m:oMath xmlns:m="http://schemas.openxmlformats.org/officeDocument/2006/math">
                    <m:r>
                      <a:rPr lang="en-US" altLang="zh-CN" sz="2800" b="0" i="1" smtClean="0">
                        <a:solidFill>
                          <a:srgbClr val="0000FF"/>
                        </a:solidFill>
                        <a:latin typeface="Cambria Math" panose="02040503050406030204" pitchFamily="18" charset="0"/>
                      </a:rPr>
                      <m:t>𝑥</m:t>
                    </m:r>
                  </m:oMath>
                </a14:m>
                <a:r>
                  <a:rPr lang="zh-CN" altLang="en-US" sz="2800" dirty="0">
                    <a:solidFill>
                      <a:srgbClr val="0000FF"/>
                    </a:solidFill>
                    <a:latin typeface="+mn-lt"/>
                    <a:ea typeface="+mn-ea"/>
                  </a:rPr>
                  <a:t>轴正向作匀减速运动。而在</a:t>
                </a:r>
                <a14:m>
                  <m:oMath xmlns:m="http://schemas.openxmlformats.org/officeDocument/2006/math">
                    <m:r>
                      <a:rPr lang="en-US" altLang="zh-CN" sz="2800" i="1">
                        <a:solidFill>
                          <a:srgbClr val="0000FF"/>
                        </a:solidFill>
                        <a:latin typeface="Cambria Math" panose="02040503050406030204" pitchFamily="18" charset="0"/>
                      </a:rPr>
                      <m:t>0.5</m:t>
                    </m:r>
                    <m:r>
                      <a:rPr lang="en-US" altLang="zh-CN" sz="2800" i="1">
                        <a:solidFill>
                          <a:srgbClr val="0000FF"/>
                        </a:solidFill>
                        <a:latin typeface="Cambria Math" panose="02040503050406030204" pitchFamily="18" charset="0"/>
                      </a:rPr>
                      <m:t>𝑠</m:t>
                    </m:r>
                  </m:oMath>
                </a14:m>
                <a:r>
                  <a:rPr lang="zh-CN" altLang="en-US" sz="2800" dirty="0">
                    <a:solidFill>
                      <a:srgbClr val="0000FF"/>
                    </a:solidFill>
                    <a:latin typeface="+mn-lt"/>
                    <a:ea typeface="+mn-ea"/>
                  </a:rPr>
                  <a:t>以后，速度</a:t>
                </a:r>
                <a14:m>
                  <m:oMath xmlns:m="http://schemas.openxmlformats.org/officeDocument/2006/math">
                    <m:r>
                      <a:rPr lang="en-US" altLang="zh-CN" sz="2800" i="1">
                        <a:solidFill>
                          <a:srgbClr val="0000FF"/>
                        </a:solidFill>
                        <a:latin typeface="Cambria Math" panose="02040503050406030204" pitchFamily="18" charset="0"/>
                      </a:rPr>
                      <m:t>𝑣</m:t>
                    </m:r>
                  </m:oMath>
                </a14:m>
                <a:r>
                  <a:rPr lang="zh-CN" altLang="en-US" sz="2800" dirty="0">
                    <a:solidFill>
                      <a:srgbClr val="0000FF"/>
                    </a:solidFill>
                    <a:latin typeface="+mn-lt"/>
                    <a:ea typeface="+mn-ea"/>
                  </a:rPr>
                  <a:t>变号，与加速度</a:t>
                </a:r>
                <a14:m>
                  <m:oMath xmlns:m="http://schemas.openxmlformats.org/officeDocument/2006/math">
                    <m:r>
                      <a:rPr lang="en-US" altLang="zh-CN" sz="2800" i="1">
                        <a:solidFill>
                          <a:srgbClr val="0000FF"/>
                        </a:solidFill>
                        <a:latin typeface="Cambria Math" panose="02040503050406030204" pitchFamily="18" charset="0"/>
                      </a:rPr>
                      <m:t>𝑎</m:t>
                    </m:r>
                  </m:oMath>
                </a14:m>
                <a:r>
                  <a:rPr lang="zh-CN" altLang="en-US" sz="2800" dirty="0">
                    <a:solidFill>
                      <a:srgbClr val="0000FF"/>
                    </a:solidFill>
                    <a:latin typeface="+mn-lt"/>
                    <a:ea typeface="+mn-ea"/>
                  </a:rPr>
                  <a:t>同号，质点沿</a:t>
                </a:r>
                <a14:m>
                  <m:oMath xmlns:m="http://schemas.openxmlformats.org/officeDocument/2006/math">
                    <m:r>
                      <a:rPr lang="en-US" altLang="zh-CN" sz="2800" i="1">
                        <a:solidFill>
                          <a:srgbClr val="0000FF"/>
                        </a:solidFill>
                        <a:latin typeface="Cambria Math" panose="02040503050406030204" pitchFamily="18" charset="0"/>
                      </a:rPr>
                      <m:t>𝑥</m:t>
                    </m:r>
                  </m:oMath>
                </a14:m>
                <a:r>
                  <a:rPr lang="zh-CN" altLang="en-US" sz="2800" dirty="0">
                    <a:solidFill>
                      <a:srgbClr val="0000FF"/>
                    </a:solidFill>
                    <a:latin typeface="+mn-lt"/>
                    <a:ea typeface="+mn-ea"/>
                  </a:rPr>
                  <a:t>轴负方向作加速运动。</a:t>
                </a:r>
              </a:p>
            </p:txBody>
          </p:sp>
        </mc:Choice>
        <mc:Fallback xmlns="">
          <p:sp>
            <p:nvSpPr>
              <p:cNvPr id="2" name="矩形 1"/>
              <p:cNvSpPr>
                <a:spLocks noRot="1" noChangeAspect="1" noMove="1" noResize="1" noEditPoints="1" noAdjustHandles="1" noChangeArrowheads="1" noChangeShapeType="1" noTextEdit="1"/>
              </p:cNvSpPr>
              <p:nvPr/>
            </p:nvSpPr>
            <p:spPr>
              <a:xfrm>
                <a:off x="1881189" y="3395879"/>
                <a:ext cx="9814942" cy="1815882"/>
              </a:xfrm>
              <a:prstGeom prst="rect">
                <a:avLst/>
              </a:prstGeom>
              <a:blipFill>
                <a:blip r:embed="rId3"/>
                <a:stretch>
                  <a:fillRect l="-1304" t="-3356" r="-1242" b="-83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3416888" y="1369028"/>
                <a:ext cx="161198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𝑥</m:t>
                          </m:r>
                        </m:e>
                        <m:sub>
                          <m:r>
                            <a:rPr lang="en-US" altLang="zh-CN" sz="2800" b="0" i="0" smtClean="0">
                              <a:solidFill>
                                <a:srgbClr val="0000FF"/>
                              </a:solidFill>
                              <a:latin typeface="Cambria Math" panose="02040503050406030204" pitchFamily="18" charset="0"/>
                            </a:rPr>
                            <m:t>0</m:t>
                          </m:r>
                        </m:sub>
                      </m:sSub>
                      <m:r>
                        <a:rPr lang="en-US" altLang="zh-CN" sz="2800" i="1">
                          <a:solidFill>
                            <a:srgbClr val="0000FF"/>
                          </a:solidFill>
                          <a:latin typeface="Cambria Math" panose="02040503050406030204" pitchFamily="18" charset="0"/>
                        </a:rPr>
                        <m:t>=5</m:t>
                      </m:r>
                      <m:r>
                        <a:rPr lang="en-US" altLang="zh-CN" sz="2800" b="0" i="1" smtClean="0">
                          <a:solidFill>
                            <a:srgbClr val="0000FF"/>
                          </a:solidFill>
                          <a:latin typeface="Cambria Math" panose="02040503050406030204" pitchFamily="18" charset="0"/>
                        </a:rPr>
                        <m:t>𝑚</m:t>
                      </m:r>
                    </m:oMath>
                  </m:oMathPara>
                </a14:m>
                <a:endParaRPr lang="zh-CN" altLang="en-US" sz="2800" dirty="0"/>
              </a:p>
            </p:txBody>
          </p:sp>
        </mc:Choice>
        <mc:Fallback xmlns="">
          <p:sp>
            <p:nvSpPr>
              <p:cNvPr id="9" name="矩形 8"/>
              <p:cNvSpPr>
                <a:spLocks noRot="1" noChangeAspect="1" noMove="1" noResize="1" noEditPoints="1" noAdjustHandles="1" noChangeArrowheads="1" noChangeShapeType="1" noTextEdit="1"/>
              </p:cNvSpPr>
              <p:nvPr/>
            </p:nvSpPr>
            <p:spPr>
              <a:xfrm>
                <a:off x="3416888" y="1369028"/>
                <a:ext cx="1611980"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3416888" y="2029402"/>
                <a:ext cx="24077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𝑣</m:t>
                          </m:r>
                        </m:e>
                        <m:sub>
                          <m:r>
                            <a:rPr lang="en-US" altLang="zh-CN" sz="2800" b="0" i="1" smtClean="0">
                              <a:solidFill>
                                <a:srgbClr val="0000FF"/>
                              </a:solidFill>
                              <a:latin typeface="Cambria Math" panose="02040503050406030204" pitchFamily="18" charset="0"/>
                              <a:ea typeface="+mn-ea"/>
                            </a:rPr>
                            <m:t>0</m:t>
                          </m:r>
                        </m:sub>
                      </m:sSub>
                      <m:r>
                        <a:rPr lang="en-US" altLang="zh-CN" sz="2800" b="0" i="1" smtClean="0">
                          <a:solidFill>
                            <a:srgbClr val="0000FF"/>
                          </a:solidFill>
                          <a:latin typeface="Cambria Math" panose="02040503050406030204" pitchFamily="18" charset="0"/>
                          <a:ea typeface="+mn-ea"/>
                        </a:rPr>
                        <m:t>=2</m:t>
                      </m:r>
                      <m:r>
                        <a:rPr lang="en-US" altLang="zh-CN" sz="2800" i="1">
                          <a:solidFill>
                            <a:srgbClr val="0000FF"/>
                          </a:solidFill>
                          <a:latin typeface="Cambria Math" panose="02040503050406030204" pitchFamily="18" charset="0"/>
                        </a:rPr>
                        <m:t>𝑚</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𝑠</m:t>
                          </m:r>
                        </m:e>
                        <m:sup>
                          <m:r>
                            <a:rPr lang="en-US" altLang="zh-CN" sz="2800" i="1">
                              <a:solidFill>
                                <a:srgbClr val="0000FF"/>
                              </a:solidFill>
                              <a:latin typeface="Cambria Math" panose="02040503050406030204" pitchFamily="18" charset="0"/>
                              <a:ea typeface="Cambria Math" panose="02040503050406030204" pitchFamily="18" charset="0"/>
                            </a:rPr>
                            <m:t>−1</m:t>
                          </m:r>
                        </m:sup>
                      </m:sSup>
                    </m:oMath>
                  </m:oMathPara>
                </a14:m>
                <a:endParaRPr lang="zh-CN" altLang="en-US" sz="2800" dirty="0">
                  <a:solidFill>
                    <a:srgbClr val="0000FF"/>
                  </a:solidFill>
                  <a:latin typeface="+mn-lt"/>
                  <a:ea typeface="+mn-ea"/>
                </a:endParaRPr>
              </a:p>
            </p:txBody>
          </p:sp>
        </mc:Choice>
        <mc:Fallback xmlns="">
          <p:sp>
            <p:nvSpPr>
              <p:cNvPr id="10" name="矩形 9"/>
              <p:cNvSpPr>
                <a:spLocks noRot="1" noChangeAspect="1" noMove="1" noResize="1" noEditPoints="1" noAdjustHandles="1" noChangeArrowheads="1" noChangeShapeType="1" noTextEdit="1"/>
              </p:cNvSpPr>
              <p:nvPr/>
            </p:nvSpPr>
            <p:spPr>
              <a:xfrm>
                <a:off x="3416888" y="2029402"/>
                <a:ext cx="2407710"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3416888" y="2689776"/>
                <a:ext cx="252537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r>
                        <a:rPr lang="en-US" altLang="zh-CN" sz="2800" b="0" i="1" smtClean="0">
                          <a:solidFill>
                            <a:srgbClr val="0000FF"/>
                          </a:solidFill>
                          <a:latin typeface="Cambria Math" panose="02040503050406030204" pitchFamily="18" charset="0"/>
                          <a:ea typeface="+mn-ea"/>
                        </a:rPr>
                        <m:t>=−4</m:t>
                      </m:r>
                      <m:r>
                        <a:rPr lang="en-US" altLang="zh-CN" sz="2800" b="0" i="1" smtClean="0">
                          <a:solidFill>
                            <a:srgbClr val="0000FF"/>
                          </a:solidFill>
                          <a:latin typeface="Cambria Math" panose="02040503050406030204" pitchFamily="18" charset="0"/>
                          <a:ea typeface="+mn-ea"/>
                        </a:rPr>
                        <m:t>𝑚</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𝑠</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oMath>
                  </m:oMathPara>
                </a14:m>
                <a:endParaRPr lang="zh-CN" altLang="en-US" sz="2800" dirty="0">
                  <a:solidFill>
                    <a:srgbClr val="0000FF"/>
                  </a:solidFill>
                  <a:latin typeface="+mn-lt"/>
                  <a:ea typeface="+mn-ea"/>
                </a:endParaRPr>
              </a:p>
            </p:txBody>
          </p:sp>
        </mc:Choice>
        <mc:Fallback xmlns="">
          <p:sp>
            <p:nvSpPr>
              <p:cNvPr id="12" name="矩形 11"/>
              <p:cNvSpPr>
                <a:spLocks noRot="1" noChangeAspect="1" noMove="1" noResize="1" noEditPoints="1" noAdjustHandles="1" noChangeArrowheads="1" noChangeShapeType="1" noTextEdit="1"/>
              </p:cNvSpPr>
              <p:nvPr/>
            </p:nvSpPr>
            <p:spPr>
              <a:xfrm>
                <a:off x="3416888" y="2689776"/>
                <a:ext cx="2525370" cy="523220"/>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3701247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463"/>
                                        </p:tgtEl>
                                        <p:attrNameLst>
                                          <p:attrName>style.visibility</p:attrName>
                                        </p:attrNameLst>
                                      </p:cBhvr>
                                      <p:to>
                                        <p:strVal val="visible"/>
                                      </p:to>
                                    </p:set>
                                    <p:animEffect transition="in" filter="wipe(left)">
                                      <p:cBhvr>
                                        <p:cTn id="7" dur="500"/>
                                        <p:tgtEl>
                                          <p:spTgt spid="1946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3" grpId="0"/>
      <p:bldP spid="2" grpId="0"/>
      <p:bldP spid="9" grpId="0"/>
      <p:bldP spid="10" grpId="0"/>
      <p:bldP spid="1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489" name="矩形 1"/>
              <p:cNvSpPr>
                <a:spLocks noChangeArrowheads="1"/>
              </p:cNvSpPr>
              <p:nvPr/>
            </p:nvSpPr>
            <p:spPr bwMode="auto">
              <a:xfrm>
                <a:off x="1881189" y="571500"/>
                <a:ext cx="9801295" cy="18158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lt"/>
                    <a:ea typeface="+mn-ea"/>
                  </a:rPr>
                  <a:t>例</a:t>
                </a:r>
                <a:r>
                  <a:rPr lang="en-US" altLang="zh-CN" sz="2800" dirty="0">
                    <a:solidFill>
                      <a:srgbClr val="0000FF"/>
                    </a:solidFill>
                    <a:latin typeface="+mn-lt"/>
                    <a:ea typeface="+mn-ea"/>
                  </a:rPr>
                  <a:t>1.5</a:t>
                </a:r>
                <a:r>
                  <a:rPr lang="zh-CN" altLang="en-US" sz="2800" dirty="0">
                    <a:solidFill>
                      <a:srgbClr val="0000FF"/>
                    </a:solidFill>
                    <a:latin typeface="+mn-lt"/>
                    <a:ea typeface="+mn-ea"/>
                  </a:rPr>
                  <a:t>：飞机在起飞前以一定的加速度在跑道上做直线运动，已知其加速度</a:t>
                </a:r>
                <a14:m>
                  <m:oMath xmlns:m="http://schemas.openxmlformats.org/officeDocument/2006/math">
                    <m:r>
                      <a:rPr lang="en-US" altLang="zh-CN" sz="2800" b="0" i="1" smtClean="0">
                        <a:solidFill>
                          <a:srgbClr val="0000FF"/>
                        </a:solidFill>
                        <a:latin typeface="Cambria Math" panose="02040503050406030204" pitchFamily="18" charset="0"/>
                      </a:rPr>
                      <m:t>𝑎</m:t>
                    </m:r>
                    <m:r>
                      <a:rPr lang="en-US" altLang="zh-CN" sz="2800" i="1">
                        <a:solidFill>
                          <a:srgbClr val="0000FF"/>
                        </a:solidFill>
                        <a:latin typeface="Cambria Math" panose="02040503050406030204" pitchFamily="18" charset="0"/>
                      </a:rPr>
                      <m:t>=3</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𝑡</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6</m:t>
                    </m:r>
                    <m:r>
                      <a:rPr lang="en-US" altLang="zh-CN" sz="2800" i="1">
                        <a:solidFill>
                          <a:srgbClr val="0000FF"/>
                        </a:solidFill>
                        <a:latin typeface="Cambria Math" panose="02040503050406030204" pitchFamily="18" charset="0"/>
                      </a:rPr>
                      <m:t>𝑡</m:t>
                    </m:r>
                    <m:r>
                      <a:rPr lang="en-US" altLang="zh-CN" sz="2800" b="0" i="1" smtClean="0">
                        <a:solidFill>
                          <a:srgbClr val="0000FF"/>
                        </a:solidFill>
                        <a:latin typeface="Cambria Math" panose="02040503050406030204" pitchFamily="18" charset="0"/>
                      </a:rPr>
                      <m:t>+2</m:t>
                    </m:r>
                  </m:oMath>
                </a14:m>
                <a:r>
                  <a:rPr lang="zh-CN" altLang="en-US" sz="2800" dirty="0">
                    <a:solidFill>
                      <a:srgbClr val="0000FF"/>
                    </a:solidFill>
                    <a:latin typeface="+mn-lt"/>
                    <a:ea typeface="+mn-ea"/>
                  </a:rPr>
                  <a:t>；在</a:t>
                </a:r>
                <a14:m>
                  <m:oMath xmlns:m="http://schemas.openxmlformats.org/officeDocument/2006/math">
                    <m:r>
                      <a:rPr lang="en-US" altLang="zh-CN" sz="2800" i="1">
                        <a:solidFill>
                          <a:srgbClr val="0000FF"/>
                        </a:solidFill>
                        <a:latin typeface="Cambria Math" panose="02040503050406030204" pitchFamily="18" charset="0"/>
                      </a:rPr>
                      <m:t>𝑡</m:t>
                    </m:r>
                    <m:r>
                      <a:rPr lang="en-US" altLang="zh-CN" sz="2800" b="0" i="1" smtClean="0">
                        <a:solidFill>
                          <a:srgbClr val="0000FF"/>
                        </a:solidFill>
                        <a:latin typeface="Cambria Math" panose="02040503050406030204" pitchFamily="18" charset="0"/>
                      </a:rPr>
                      <m:t>=0</m:t>
                    </m:r>
                  </m:oMath>
                </a14:m>
                <a:r>
                  <a:rPr lang="zh-CN" altLang="en-US" sz="2800" dirty="0">
                    <a:solidFill>
                      <a:srgbClr val="0000FF"/>
                    </a:solidFill>
                    <a:latin typeface="+mn-lt"/>
                    <a:ea typeface="+mn-ea"/>
                  </a:rPr>
                  <a:t>的初始时刻，其位置在</a:t>
                </a:r>
                <a14:m>
                  <m:oMath xmlns:m="http://schemas.openxmlformats.org/officeDocument/2006/math">
                    <m:r>
                      <a:rPr lang="en-US" altLang="zh-CN" sz="2800" b="0" i="1" smtClean="0">
                        <a:solidFill>
                          <a:srgbClr val="0000FF"/>
                        </a:solidFill>
                        <a:latin typeface="Cambria Math" panose="02040503050406030204" pitchFamily="18" charset="0"/>
                      </a:rPr>
                      <m:t>𝑥</m:t>
                    </m:r>
                    <m:r>
                      <a:rPr lang="en-US" altLang="zh-CN" sz="2800" b="0" i="1" smtClean="0">
                        <a:solidFill>
                          <a:srgbClr val="0000FF"/>
                        </a:solidFill>
                        <a:latin typeface="Cambria Math" panose="02040503050406030204" pitchFamily="18" charset="0"/>
                      </a:rPr>
                      <m:t>=0</m:t>
                    </m:r>
                  </m:oMath>
                </a14:m>
                <a:r>
                  <a:rPr lang="zh-CN" altLang="en-US" sz="2800" dirty="0">
                    <a:solidFill>
                      <a:srgbClr val="0000FF"/>
                    </a:solidFill>
                    <a:latin typeface="+mn-lt"/>
                    <a:ea typeface="+mn-ea"/>
                  </a:rPr>
                  <a:t>处，速度为零。试求起飞前任意时刻飞机运动的速度和位置。</a:t>
                </a:r>
                <a:endParaRPr lang="en-US" altLang="zh-CN" sz="2800" dirty="0">
                  <a:solidFill>
                    <a:srgbClr val="0000FF"/>
                  </a:solidFill>
                  <a:latin typeface="+mn-lt"/>
                  <a:ea typeface="+mn-ea"/>
                </a:endParaRPr>
              </a:p>
            </p:txBody>
          </p:sp>
        </mc:Choice>
        <mc:Fallback xmlns="">
          <p:sp>
            <p:nvSpPr>
              <p:cNvPr id="20489" name="矩形 1"/>
              <p:cNvSpPr>
                <a:spLocks noRot="1" noChangeAspect="1" noMove="1" noResize="1" noEditPoints="1" noAdjustHandles="1" noChangeArrowheads="1" noChangeShapeType="1" noTextEdit="1"/>
              </p:cNvSpPr>
              <p:nvPr/>
            </p:nvSpPr>
            <p:spPr bwMode="auto">
              <a:xfrm>
                <a:off x="1881189" y="571500"/>
                <a:ext cx="9801295" cy="1815882"/>
              </a:xfrm>
              <a:prstGeom prst="rect">
                <a:avLst/>
              </a:prstGeom>
              <a:blipFill>
                <a:blip r:embed="rId2"/>
                <a:stretch>
                  <a:fillRect l="-1307" t="-3691" r="-1307" b="-83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490" name="矩形 3"/>
              <p:cNvSpPr>
                <a:spLocks noChangeArrowheads="1"/>
              </p:cNvSpPr>
              <p:nvPr/>
            </p:nvSpPr>
            <p:spPr bwMode="auto">
              <a:xfrm>
                <a:off x="1881189" y="2577059"/>
                <a:ext cx="657225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lt"/>
                    <a:ea typeface="+mn-ea"/>
                  </a:rPr>
                  <a:t>解：已知</a:t>
                </a:r>
                <a14:m>
                  <m:oMath xmlns:m="http://schemas.openxmlformats.org/officeDocument/2006/math">
                    <m:r>
                      <a:rPr lang="en-US" altLang="zh-CN" sz="2800" i="1">
                        <a:solidFill>
                          <a:srgbClr val="0000FF"/>
                        </a:solidFill>
                        <a:latin typeface="Cambria Math" panose="02040503050406030204" pitchFamily="18" charset="0"/>
                      </a:rPr>
                      <m:t>𝑡</m:t>
                    </m:r>
                    <m:r>
                      <a:rPr lang="en-US" altLang="zh-CN" sz="2800" i="1">
                        <a:solidFill>
                          <a:srgbClr val="0000FF"/>
                        </a:solidFill>
                        <a:latin typeface="Cambria Math" panose="02040503050406030204" pitchFamily="18" charset="0"/>
                      </a:rPr>
                      <m:t>=0</m:t>
                    </m:r>
                  </m:oMath>
                </a14:m>
                <a:r>
                  <a:rPr lang="zh-CN" altLang="en-US" sz="2800" dirty="0">
                    <a:solidFill>
                      <a:srgbClr val="0000FF"/>
                    </a:solidFill>
                    <a:latin typeface="+mn-lt"/>
                    <a:ea typeface="+mn-ea"/>
                  </a:rPr>
                  <a:t>，</a:t>
                </a:r>
                <a14:m>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𝑥</m:t>
                        </m:r>
                      </m:e>
                      <m:sub>
                        <m:r>
                          <a:rPr lang="en-US" altLang="zh-CN" sz="2800" b="0" i="1" smtClean="0">
                            <a:solidFill>
                              <a:srgbClr val="0000FF"/>
                            </a:solidFill>
                            <a:latin typeface="Cambria Math" panose="02040503050406030204" pitchFamily="18" charset="0"/>
                          </a:rPr>
                          <m:t>0</m:t>
                        </m:r>
                      </m:sub>
                    </m:sSub>
                    <m:r>
                      <a:rPr lang="en-US" altLang="zh-CN" sz="2800" i="1">
                        <a:solidFill>
                          <a:srgbClr val="0000FF"/>
                        </a:solidFill>
                        <a:latin typeface="Cambria Math" panose="02040503050406030204" pitchFamily="18" charset="0"/>
                      </a:rPr>
                      <m:t>=0</m:t>
                    </m:r>
                  </m:oMath>
                </a14:m>
                <a:r>
                  <a:rPr lang="zh-CN" altLang="en-US" sz="2800" dirty="0">
                    <a:solidFill>
                      <a:srgbClr val="0000FF"/>
                    </a:solidFill>
                    <a:latin typeface="+mn-lt"/>
                    <a:ea typeface="+mn-ea"/>
                  </a:rPr>
                  <a:t>，</a:t>
                </a:r>
                <a14:m>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0</m:t>
                        </m:r>
                      </m:sub>
                    </m:sSub>
                    <m:r>
                      <a:rPr lang="en-US" altLang="zh-CN" sz="2800" i="1">
                        <a:solidFill>
                          <a:srgbClr val="0000FF"/>
                        </a:solidFill>
                        <a:latin typeface="Cambria Math" panose="02040503050406030204" pitchFamily="18" charset="0"/>
                      </a:rPr>
                      <m:t>=0</m:t>
                    </m:r>
                  </m:oMath>
                </a14:m>
                <a:endParaRPr lang="zh-CN" altLang="en-US" sz="2800" dirty="0">
                  <a:solidFill>
                    <a:srgbClr val="0000FF"/>
                  </a:solidFill>
                  <a:latin typeface="+mn-lt"/>
                  <a:ea typeface="+mn-ea"/>
                </a:endParaRPr>
              </a:p>
            </p:txBody>
          </p:sp>
        </mc:Choice>
        <mc:Fallback xmlns="">
          <p:sp>
            <p:nvSpPr>
              <p:cNvPr id="20490" name="矩形 3"/>
              <p:cNvSpPr>
                <a:spLocks noRot="1" noChangeAspect="1" noMove="1" noResize="1" noEditPoints="1" noAdjustHandles="1" noChangeArrowheads="1" noChangeShapeType="1" noTextEdit="1"/>
              </p:cNvSpPr>
              <p:nvPr/>
            </p:nvSpPr>
            <p:spPr bwMode="auto">
              <a:xfrm>
                <a:off x="1881189" y="2577059"/>
                <a:ext cx="6572250" cy="523220"/>
              </a:xfrm>
              <a:prstGeom prst="rect">
                <a:avLst/>
              </a:prstGeom>
              <a:blipFill>
                <a:blip r:embed="rId3"/>
                <a:stretch>
                  <a:fillRect l="-1948"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0491" name="矩形 7"/>
          <p:cNvSpPr>
            <a:spLocks noChangeArrowheads="1"/>
          </p:cNvSpPr>
          <p:nvPr/>
        </p:nvSpPr>
        <p:spPr bwMode="auto">
          <a:xfrm>
            <a:off x="2619695" y="3583573"/>
            <a:ext cx="9792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lt"/>
                <a:ea typeface="+mn-ea"/>
              </a:rPr>
              <a:t>由</a:t>
            </a:r>
            <a:endParaRPr lang="en-US" altLang="zh-CN" sz="2800" dirty="0">
              <a:solidFill>
                <a:srgbClr val="0000FF"/>
              </a:solidFill>
              <a:latin typeface="+mn-lt"/>
              <a:ea typeface="+mn-ea"/>
            </a:endParaRPr>
          </a:p>
        </p:txBody>
      </p:sp>
      <p:sp>
        <p:nvSpPr>
          <p:cNvPr id="2" name="矩形 1"/>
          <p:cNvSpPr/>
          <p:nvPr/>
        </p:nvSpPr>
        <p:spPr>
          <a:xfrm>
            <a:off x="2619695" y="4629276"/>
            <a:ext cx="951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zh-CN" altLang="en-US" sz="2800" dirty="0">
                <a:solidFill>
                  <a:srgbClr val="0000FF"/>
                </a:solidFill>
                <a:latin typeface="+mn-lt"/>
                <a:ea typeface="+mn-ea"/>
              </a:rPr>
              <a:t>得</a:t>
            </a:r>
          </a:p>
        </p:txBody>
      </p:sp>
      <mc:AlternateContent xmlns:mc="http://schemas.openxmlformats.org/markup-compatibility/2006" xmlns:a14="http://schemas.microsoft.com/office/drawing/2010/main">
        <mc:Choice Requires="a14">
          <p:sp>
            <p:nvSpPr>
              <p:cNvPr id="3" name="文本框 2"/>
              <p:cNvSpPr txBox="1"/>
              <p:nvPr/>
            </p:nvSpPr>
            <p:spPr>
              <a:xfrm>
                <a:off x="3295272" y="3364112"/>
                <a:ext cx="1180644" cy="815223"/>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𝑑𝑣</m:t>
                          </m:r>
                        </m:num>
                        <m:den>
                          <m:r>
                            <a:rPr lang="en-US" altLang="zh-CN" sz="2800" b="0" i="1" smtClean="0">
                              <a:solidFill>
                                <a:srgbClr val="0000FF"/>
                              </a:solidFill>
                              <a:latin typeface="Cambria Math" panose="02040503050406030204" pitchFamily="18" charset="0"/>
                              <a:ea typeface="+mn-ea"/>
                            </a:rPr>
                            <m:t>𝑑𝑡</m:t>
                          </m:r>
                        </m:den>
                      </m:f>
                    </m:oMath>
                  </m:oMathPara>
                </a14:m>
                <a:endParaRPr lang="zh-CN" altLang="en-US" sz="2800" dirty="0">
                  <a:solidFill>
                    <a:srgbClr val="0000FF"/>
                  </a:solidFill>
                  <a:latin typeface="+mn-lt"/>
                  <a:ea typeface="+mn-ea"/>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3295272" y="3364112"/>
                <a:ext cx="1180644" cy="81522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5543426" y="3289956"/>
                <a:ext cx="2385974" cy="96353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nary>
                        <m:naryPr>
                          <m:ctrlPr>
                            <a:rPr lang="zh-CN" altLang="en-US" sz="2800" i="1" smtClean="0">
                              <a:solidFill>
                                <a:srgbClr val="0000FF"/>
                              </a:solidFill>
                              <a:latin typeface="Cambria Math" panose="02040503050406030204" pitchFamily="18" charset="0"/>
                              <a:ea typeface="+mn-ea"/>
                            </a:rPr>
                          </m:ctrlPr>
                        </m:naryPr>
                        <m:sub>
                          <m:r>
                            <m:rPr>
                              <m:brk m:alnAt="23"/>
                            </m:rPr>
                            <a:rPr lang="en-US" altLang="zh-CN" sz="2800" b="0" i="1" smtClean="0">
                              <a:solidFill>
                                <a:srgbClr val="0000FF"/>
                              </a:solidFill>
                              <a:latin typeface="Cambria Math" panose="02040503050406030204" pitchFamily="18" charset="0"/>
                              <a:ea typeface="+mn-ea"/>
                            </a:rPr>
                            <m:t>0</m:t>
                          </m:r>
                        </m:sub>
                        <m:sup>
                          <m:r>
                            <a:rPr lang="en-US" altLang="zh-CN" sz="2800" b="0" i="1" smtClean="0">
                              <a:solidFill>
                                <a:srgbClr val="0000FF"/>
                              </a:solidFill>
                              <a:latin typeface="Cambria Math" panose="02040503050406030204" pitchFamily="18" charset="0"/>
                              <a:ea typeface="+mn-ea"/>
                            </a:rPr>
                            <m:t>𝑡</m:t>
                          </m:r>
                        </m:sup>
                        <m:e>
                          <m:r>
                            <a:rPr lang="en-US" altLang="zh-CN" sz="2800" b="0" i="1" smtClean="0">
                              <a:solidFill>
                                <a:srgbClr val="0000FF"/>
                              </a:solidFill>
                              <a:latin typeface="Cambria Math" panose="02040503050406030204" pitchFamily="18" charset="0"/>
                              <a:ea typeface="+mn-ea"/>
                            </a:rPr>
                            <m:t>𝑎𝑑𝑡</m:t>
                          </m:r>
                        </m:e>
                      </m:nary>
                      <m:r>
                        <a:rPr lang="en-US" altLang="zh-CN" sz="2800" b="0" i="1" smtClean="0">
                          <a:solidFill>
                            <a:srgbClr val="0000FF"/>
                          </a:solidFill>
                          <a:latin typeface="Cambria Math" panose="02040503050406030204" pitchFamily="18" charset="0"/>
                          <a:ea typeface="+mn-ea"/>
                        </a:rPr>
                        <m:t>=</m:t>
                      </m:r>
                      <m:nary>
                        <m:naryPr>
                          <m:ctrlPr>
                            <a:rPr lang="zh-CN" altLang="en-US" sz="2800" i="1">
                              <a:solidFill>
                                <a:srgbClr val="0000FF"/>
                              </a:solidFill>
                              <a:latin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rPr>
                            <m:t>0</m:t>
                          </m:r>
                        </m:sub>
                        <m:sup>
                          <m:r>
                            <a:rPr lang="en-US" altLang="zh-CN" sz="2800" b="0" i="1" smtClean="0">
                              <a:solidFill>
                                <a:srgbClr val="0000FF"/>
                              </a:solidFill>
                              <a:latin typeface="Cambria Math" panose="02040503050406030204" pitchFamily="18" charset="0"/>
                            </a:rPr>
                            <m:t>𝑣</m:t>
                          </m:r>
                        </m:sup>
                        <m:e>
                          <m:r>
                            <a:rPr lang="en-US" altLang="zh-CN" sz="2800" i="1">
                              <a:solidFill>
                                <a:srgbClr val="0000FF"/>
                              </a:solidFill>
                              <a:latin typeface="Cambria Math" panose="02040503050406030204" pitchFamily="18" charset="0"/>
                            </a:rPr>
                            <m:t>𝑑</m:t>
                          </m:r>
                          <m:r>
                            <a:rPr lang="en-US" altLang="zh-CN" sz="2800" b="0" i="1" smtClean="0">
                              <a:solidFill>
                                <a:srgbClr val="0000FF"/>
                              </a:solidFill>
                              <a:latin typeface="Cambria Math" panose="02040503050406030204" pitchFamily="18" charset="0"/>
                            </a:rPr>
                            <m:t>𝑣</m:t>
                          </m:r>
                        </m:e>
                      </m:nary>
                    </m:oMath>
                  </m:oMathPara>
                </a14:m>
                <a:endParaRPr lang="zh-CN" altLang="en-US" sz="2800" dirty="0">
                  <a:solidFill>
                    <a:srgbClr val="0000FF"/>
                  </a:solidFill>
                  <a:latin typeface="+mn-lt"/>
                  <a:ea typeface="+mn-ea"/>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5543426" y="3289956"/>
                <a:ext cx="2385974" cy="96353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3295272" y="4398796"/>
                <a:ext cx="2520242" cy="96353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𝑣</m:t>
                      </m:r>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0</m:t>
                          </m:r>
                        </m:sub>
                      </m:sSub>
                      <m:r>
                        <a:rPr lang="en-US" altLang="zh-CN" sz="2800" b="0" i="1" smtClean="0">
                          <a:solidFill>
                            <a:srgbClr val="0000FF"/>
                          </a:solidFill>
                          <a:latin typeface="Cambria Math" panose="02040503050406030204" pitchFamily="18" charset="0"/>
                        </a:rPr>
                        <m:t>+</m:t>
                      </m:r>
                      <m:nary>
                        <m:naryPr>
                          <m:ctrlPr>
                            <a:rPr lang="zh-CN" altLang="en-US" sz="2800" i="1" smtClean="0">
                              <a:solidFill>
                                <a:srgbClr val="0000FF"/>
                              </a:solidFill>
                              <a:latin typeface="Cambria Math" panose="02040503050406030204" pitchFamily="18" charset="0"/>
                              <a:ea typeface="+mn-ea"/>
                            </a:rPr>
                          </m:ctrlPr>
                        </m:naryPr>
                        <m:sub>
                          <m:r>
                            <m:rPr>
                              <m:brk m:alnAt="23"/>
                            </m:rPr>
                            <a:rPr lang="en-US" altLang="zh-CN" sz="2800" b="0" i="1" smtClean="0">
                              <a:solidFill>
                                <a:srgbClr val="0000FF"/>
                              </a:solidFill>
                              <a:latin typeface="Cambria Math" panose="02040503050406030204" pitchFamily="18" charset="0"/>
                              <a:ea typeface="+mn-ea"/>
                            </a:rPr>
                            <m:t>0</m:t>
                          </m:r>
                        </m:sub>
                        <m:sup>
                          <m:r>
                            <a:rPr lang="en-US" altLang="zh-CN" sz="2800" b="0" i="1" smtClean="0">
                              <a:solidFill>
                                <a:srgbClr val="0000FF"/>
                              </a:solidFill>
                              <a:latin typeface="Cambria Math" panose="02040503050406030204" pitchFamily="18" charset="0"/>
                              <a:ea typeface="+mn-ea"/>
                            </a:rPr>
                            <m:t>𝑡</m:t>
                          </m:r>
                        </m:sup>
                        <m:e>
                          <m:r>
                            <a:rPr lang="en-US" altLang="zh-CN" sz="2800" b="0" i="1" smtClean="0">
                              <a:solidFill>
                                <a:srgbClr val="0000FF"/>
                              </a:solidFill>
                              <a:latin typeface="Cambria Math" panose="02040503050406030204" pitchFamily="18" charset="0"/>
                              <a:ea typeface="+mn-ea"/>
                            </a:rPr>
                            <m:t>𝑎𝑑𝑡</m:t>
                          </m:r>
                        </m:e>
                      </m:nary>
                    </m:oMath>
                  </m:oMathPara>
                </a14:m>
                <a:endParaRPr lang="zh-CN" altLang="en-US" sz="2800" dirty="0">
                  <a:solidFill>
                    <a:srgbClr val="0000FF"/>
                  </a:solidFill>
                  <a:latin typeface="+mn-lt"/>
                  <a:ea typeface="+mn-ea"/>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3295272" y="4398796"/>
                <a:ext cx="2520242" cy="963534"/>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7704854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489"/>
                                        </p:tgtEl>
                                        <p:attrNameLst>
                                          <p:attrName>style.visibility</p:attrName>
                                        </p:attrNameLst>
                                      </p:cBhvr>
                                      <p:to>
                                        <p:strVal val="visible"/>
                                      </p:to>
                                    </p:set>
                                    <p:animEffect transition="in" filter="wipe(left)">
                                      <p:cBhvr>
                                        <p:cTn id="7" dur="500"/>
                                        <p:tgtEl>
                                          <p:spTgt spid="2048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490"/>
                                        </p:tgtEl>
                                        <p:attrNameLst>
                                          <p:attrName>style.visibility</p:attrName>
                                        </p:attrNameLst>
                                      </p:cBhvr>
                                      <p:to>
                                        <p:strVal val="visible"/>
                                      </p:to>
                                    </p:set>
                                    <p:animEffect transition="in" filter="wipe(left)">
                                      <p:cBhvr>
                                        <p:cTn id="12" dur="500"/>
                                        <p:tgtEl>
                                          <p:spTgt spid="2049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491"/>
                                        </p:tgtEl>
                                        <p:attrNameLst>
                                          <p:attrName>style.visibility</p:attrName>
                                        </p:attrNameLst>
                                      </p:cBhvr>
                                      <p:to>
                                        <p:strVal val="visible"/>
                                      </p:to>
                                    </p:set>
                                    <p:animEffect transition="in" filter="wipe(left)">
                                      <p:cBhvr>
                                        <p:cTn id="17" dur="500"/>
                                        <p:tgtEl>
                                          <p:spTgt spid="2049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9" grpId="0"/>
      <p:bldP spid="20490" grpId="0"/>
      <p:bldP spid="20491" grpId="0"/>
      <p:bldP spid="2" grpId="0"/>
      <p:bldP spid="3" grpId="0"/>
      <p:bldP spid="4" grpId="0"/>
      <p:bldP spid="1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矩形 1"/>
          <p:cNvSpPr>
            <a:spLocks noChangeArrowheads="1"/>
          </p:cNvSpPr>
          <p:nvPr/>
        </p:nvSpPr>
        <p:spPr bwMode="auto">
          <a:xfrm>
            <a:off x="2923909" y="672441"/>
            <a:ext cx="9545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lt"/>
                <a:ea typeface="+mn-ea"/>
              </a:rPr>
              <a:t>即     </a:t>
            </a:r>
            <a:endParaRPr lang="en-US" altLang="zh-CN" sz="2800" dirty="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6" name="文本框 5"/>
              <p:cNvSpPr txBox="1"/>
              <p:nvPr/>
            </p:nvSpPr>
            <p:spPr>
              <a:xfrm>
                <a:off x="3878495" y="421507"/>
                <a:ext cx="3760517" cy="96353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𝑣</m:t>
                      </m:r>
                      <m:r>
                        <a:rPr lang="en-US" altLang="zh-CN" sz="2800" b="0" i="1" smtClean="0">
                          <a:solidFill>
                            <a:srgbClr val="0000FF"/>
                          </a:solidFill>
                          <a:latin typeface="Cambria Math" panose="02040503050406030204" pitchFamily="18" charset="0"/>
                          <a:ea typeface="+mn-ea"/>
                        </a:rPr>
                        <m:t>=</m:t>
                      </m:r>
                      <m:nary>
                        <m:naryPr>
                          <m:ctrlPr>
                            <a:rPr lang="zh-CN" altLang="en-US" sz="2800" i="1" smtClean="0">
                              <a:solidFill>
                                <a:srgbClr val="0000FF"/>
                              </a:solidFill>
                              <a:latin typeface="Cambria Math" panose="02040503050406030204" pitchFamily="18" charset="0"/>
                              <a:ea typeface="+mn-ea"/>
                            </a:rPr>
                          </m:ctrlPr>
                        </m:naryPr>
                        <m:sub>
                          <m:r>
                            <m:rPr>
                              <m:brk m:alnAt="23"/>
                            </m:rPr>
                            <a:rPr lang="en-US" altLang="zh-CN" sz="2800" b="0" i="1" smtClean="0">
                              <a:solidFill>
                                <a:srgbClr val="0000FF"/>
                              </a:solidFill>
                              <a:latin typeface="Cambria Math" panose="02040503050406030204" pitchFamily="18" charset="0"/>
                              <a:ea typeface="+mn-ea"/>
                            </a:rPr>
                            <m:t>0</m:t>
                          </m:r>
                        </m:sub>
                        <m:sup>
                          <m:r>
                            <a:rPr lang="en-US" altLang="zh-CN" sz="2800" b="0" i="1" smtClean="0">
                              <a:solidFill>
                                <a:srgbClr val="0000FF"/>
                              </a:solidFill>
                              <a:latin typeface="Cambria Math" panose="02040503050406030204" pitchFamily="18" charset="0"/>
                              <a:ea typeface="+mn-ea"/>
                            </a:rPr>
                            <m:t>𝑡</m:t>
                          </m:r>
                        </m:sup>
                        <m:e>
                          <m:d>
                            <m:dPr>
                              <m:ctrlPr>
                                <a:rPr lang="en-US" altLang="zh-CN" sz="2800" i="1" smtClean="0">
                                  <a:solidFill>
                                    <a:srgbClr val="0000FF"/>
                                  </a:solidFill>
                                  <a:latin typeface="Cambria Math" panose="02040503050406030204" pitchFamily="18" charset="0"/>
                                  <a:ea typeface="+mn-ea"/>
                                </a:rPr>
                              </m:ctrlPr>
                            </m:dPr>
                            <m:e>
                              <m:r>
                                <a:rPr lang="en-US" altLang="zh-CN" sz="2800" i="1">
                                  <a:solidFill>
                                    <a:srgbClr val="0000FF"/>
                                  </a:solidFill>
                                  <a:latin typeface="Cambria Math" panose="02040503050406030204" pitchFamily="18" charset="0"/>
                                </a:rPr>
                                <m:t>3</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𝑡</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rPr>
                                <m:t>+6</m:t>
                              </m:r>
                              <m:r>
                                <a:rPr lang="en-US" altLang="zh-CN" sz="2800" i="1">
                                  <a:solidFill>
                                    <a:srgbClr val="0000FF"/>
                                  </a:solidFill>
                                  <a:latin typeface="Cambria Math" panose="02040503050406030204" pitchFamily="18" charset="0"/>
                                </a:rPr>
                                <m:t>𝑡</m:t>
                              </m:r>
                              <m:r>
                                <a:rPr lang="en-US" altLang="zh-CN" sz="2800" i="1">
                                  <a:solidFill>
                                    <a:srgbClr val="0000FF"/>
                                  </a:solidFill>
                                  <a:latin typeface="Cambria Math" panose="02040503050406030204" pitchFamily="18" charset="0"/>
                                </a:rPr>
                                <m:t>+2</m:t>
                              </m:r>
                            </m:e>
                          </m:d>
                          <m:r>
                            <a:rPr lang="en-US" altLang="zh-CN" sz="2800" b="0" i="1" smtClean="0">
                              <a:solidFill>
                                <a:srgbClr val="0000FF"/>
                              </a:solidFill>
                              <a:latin typeface="Cambria Math" panose="02040503050406030204" pitchFamily="18" charset="0"/>
                              <a:ea typeface="+mn-ea"/>
                            </a:rPr>
                            <m:t>𝑑𝑡</m:t>
                          </m:r>
                        </m:e>
                      </m:nary>
                    </m:oMath>
                  </m:oMathPara>
                </a14:m>
                <a:endParaRPr lang="zh-CN" altLang="en-US" sz="2800" dirty="0">
                  <a:solidFill>
                    <a:srgbClr val="0000FF"/>
                  </a:solidFill>
                  <a:latin typeface="+mn-lt"/>
                  <a:ea typeface="+mn-ea"/>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3878495" y="421507"/>
                <a:ext cx="3760517" cy="963534"/>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4178200" y="1761737"/>
                <a:ext cx="2515945"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𝑡</m:t>
                          </m:r>
                        </m:e>
                        <m:sup>
                          <m:r>
                            <a:rPr lang="en-US" altLang="zh-CN" sz="2800" b="0" i="1" smtClean="0">
                              <a:solidFill>
                                <a:srgbClr val="0000FF"/>
                              </a:solidFill>
                              <a:latin typeface="Cambria Math" panose="02040503050406030204" pitchFamily="18" charset="0"/>
                            </a:rPr>
                            <m:t>3</m:t>
                          </m:r>
                        </m:sup>
                      </m:sSup>
                      <m:r>
                        <a:rPr lang="en-US" altLang="zh-CN" sz="2800" i="1">
                          <a:solidFill>
                            <a:srgbClr val="0000FF"/>
                          </a:solidFill>
                          <a:latin typeface="Cambria Math" panose="02040503050406030204" pitchFamily="18" charset="0"/>
                        </a:rPr>
                        <m:t>+3</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𝑡</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rPr>
                        <m:t>𝑡</m:t>
                      </m:r>
                    </m:oMath>
                  </m:oMathPara>
                </a14:m>
                <a:endParaRPr lang="zh-CN" altLang="en-US" sz="2800" dirty="0">
                  <a:solidFill>
                    <a:srgbClr val="0000FF"/>
                  </a:solidFill>
                  <a:latin typeface="+mn-lt"/>
                  <a:ea typeface="+mn-ea"/>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4178200" y="1761737"/>
                <a:ext cx="2515945" cy="43088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3878495" y="3128328"/>
                <a:ext cx="2511007" cy="96353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𝑥</m:t>
                      </m:r>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𝑥</m:t>
                          </m:r>
                        </m:e>
                        <m:sub>
                          <m:r>
                            <a:rPr lang="en-US" altLang="zh-CN" sz="2800" i="1">
                              <a:solidFill>
                                <a:srgbClr val="0000FF"/>
                              </a:solidFill>
                              <a:latin typeface="Cambria Math" panose="02040503050406030204" pitchFamily="18" charset="0"/>
                            </a:rPr>
                            <m:t>0</m:t>
                          </m:r>
                        </m:sub>
                      </m:sSub>
                      <m:r>
                        <a:rPr lang="en-US" altLang="zh-CN" sz="2800" b="0" i="1" smtClean="0">
                          <a:solidFill>
                            <a:srgbClr val="0000FF"/>
                          </a:solidFill>
                          <a:latin typeface="Cambria Math" panose="02040503050406030204" pitchFamily="18" charset="0"/>
                        </a:rPr>
                        <m:t>+</m:t>
                      </m:r>
                      <m:nary>
                        <m:naryPr>
                          <m:ctrlPr>
                            <a:rPr lang="zh-CN" altLang="en-US" sz="2800" i="1" smtClean="0">
                              <a:solidFill>
                                <a:srgbClr val="0000FF"/>
                              </a:solidFill>
                              <a:latin typeface="Cambria Math" panose="02040503050406030204" pitchFamily="18" charset="0"/>
                              <a:ea typeface="+mn-ea"/>
                            </a:rPr>
                          </m:ctrlPr>
                        </m:naryPr>
                        <m:sub>
                          <m:r>
                            <m:rPr>
                              <m:brk m:alnAt="23"/>
                            </m:rPr>
                            <a:rPr lang="en-US" altLang="zh-CN" sz="2800" b="0" i="1" smtClean="0">
                              <a:solidFill>
                                <a:srgbClr val="0000FF"/>
                              </a:solidFill>
                              <a:latin typeface="Cambria Math" panose="02040503050406030204" pitchFamily="18" charset="0"/>
                              <a:ea typeface="+mn-ea"/>
                            </a:rPr>
                            <m:t>0</m:t>
                          </m:r>
                        </m:sub>
                        <m:sup>
                          <m:r>
                            <a:rPr lang="en-US" altLang="zh-CN" sz="2800" b="0" i="1" smtClean="0">
                              <a:solidFill>
                                <a:srgbClr val="0000FF"/>
                              </a:solidFill>
                              <a:latin typeface="Cambria Math" panose="02040503050406030204" pitchFamily="18" charset="0"/>
                              <a:ea typeface="+mn-ea"/>
                            </a:rPr>
                            <m:t>𝑡</m:t>
                          </m:r>
                        </m:sup>
                        <m:e>
                          <m:r>
                            <a:rPr lang="en-US" altLang="zh-CN" sz="2800" b="0" i="1" smtClean="0">
                              <a:solidFill>
                                <a:srgbClr val="0000FF"/>
                              </a:solidFill>
                              <a:latin typeface="Cambria Math" panose="02040503050406030204" pitchFamily="18" charset="0"/>
                              <a:ea typeface="+mn-ea"/>
                            </a:rPr>
                            <m:t>𝑣𝑑𝑡</m:t>
                          </m:r>
                        </m:e>
                      </m:nary>
                    </m:oMath>
                  </m:oMathPara>
                </a14:m>
                <a:endParaRPr lang="zh-CN" altLang="en-US" sz="2800" dirty="0">
                  <a:solidFill>
                    <a:srgbClr val="0000FF"/>
                  </a:solidFill>
                  <a:latin typeface="+mn-lt"/>
                  <a:ea typeface="+mn-ea"/>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3878495" y="3128328"/>
                <a:ext cx="2511007" cy="96353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3878495" y="4159016"/>
                <a:ext cx="3885744" cy="96353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𝑥</m:t>
                      </m:r>
                      <m:r>
                        <a:rPr lang="en-US" altLang="zh-CN" sz="2800" b="0" i="1" smtClean="0">
                          <a:solidFill>
                            <a:srgbClr val="0000FF"/>
                          </a:solidFill>
                          <a:latin typeface="Cambria Math" panose="02040503050406030204" pitchFamily="18" charset="0"/>
                          <a:ea typeface="+mn-ea"/>
                        </a:rPr>
                        <m:t>=</m:t>
                      </m:r>
                      <m:nary>
                        <m:naryPr>
                          <m:ctrlPr>
                            <a:rPr lang="zh-CN" altLang="en-US" sz="2800" i="1" smtClean="0">
                              <a:solidFill>
                                <a:srgbClr val="0000FF"/>
                              </a:solidFill>
                              <a:latin typeface="Cambria Math" panose="02040503050406030204" pitchFamily="18" charset="0"/>
                              <a:ea typeface="+mn-ea"/>
                            </a:rPr>
                          </m:ctrlPr>
                        </m:naryPr>
                        <m:sub>
                          <m:r>
                            <m:rPr>
                              <m:brk m:alnAt="23"/>
                            </m:rPr>
                            <a:rPr lang="en-US" altLang="zh-CN" sz="2800" b="0" i="1" smtClean="0">
                              <a:solidFill>
                                <a:srgbClr val="0000FF"/>
                              </a:solidFill>
                              <a:latin typeface="Cambria Math" panose="02040503050406030204" pitchFamily="18" charset="0"/>
                              <a:ea typeface="+mn-ea"/>
                            </a:rPr>
                            <m:t>0</m:t>
                          </m:r>
                        </m:sub>
                        <m:sup>
                          <m:r>
                            <a:rPr lang="en-US" altLang="zh-CN" sz="2800" b="0" i="1" smtClean="0">
                              <a:solidFill>
                                <a:srgbClr val="0000FF"/>
                              </a:solidFill>
                              <a:latin typeface="Cambria Math" panose="02040503050406030204" pitchFamily="18" charset="0"/>
                              <a:ea typeface="+mn-ea"/>
                            </a:rPr>
                            <m:t>𝑡</m:t>
                          </m:r>
                        </m:sup>
                        <m:e>
                          <m:d>
                            <m:dPr>
                              <m:ctrlPr>
                                <a:rPr lang="en-US" altLang="zh-CN" sz="2800" i="1" smtClean="0">
                                  <a:solidFill>
                                    <a:srgbClr val="0000FF"/>
                                  </a:solidFill>
                                  <a:latin typeface="Cambria Math" panose="02040503050406030204" pitchFamily="18" charset="0"/>
                                  <a:ea typeface="+mn-ea"/>
                                </a:rPr>
                              </m:ctrlPr>
                            </m:dPr>
                            <m:e>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𝑡</m:t>
                                  </m:r>
                                </m:e>
                                <m:sup>
                                  <m:r>
                                    <a:rPr lang="en-US" altLang="zh-CN" sz="2800" i="1">
                                      <a:solidFill>
                                        <a:srgbClr val="0000FF"/>
                                      </a:solidFill>
                                      <a:latin typeface="Cambria Math" panose="02040503050406030204" pitchFamily="18" charset="0"/>
                                    </a:rPr>
                                    <m:t>3</m:t>
                                  </m:r>
                                </m:sup>
                              </m:sSup>
                              <m:r>
                                <a:rPr lang="en-US" altLang="zh-CN" sz="2800" i="1">
                                  <a:solidFill>
                                    <a:srgbClr val="0000FF"/>
                                  </a:solidFill>
                                  <a:latin typeface="Cambria Math" panose="02040503050406030204" pitchFamily="18" charset="0"/>
                                </a:rPr>
                                <m:t>+3</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𝑡</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rPr>
                                <m:t>𝑡</m:t>
                              </m:r>
                            </m:e>
                          </m:d>
                          <m:r>
                            <a:rPr lang="en-US" altLang="zh-CN" sz="2800" b="0" i="1" smtClean="0">
                              <a:solidFill>
                                <a:srgbClr val="0000FF"/>
                              </a:solidFill>
                              <a:latin typeface="Cambria Math" panose="02040503050406030204" pitchFamily="18" charset="0"/>
                              <a:ea typeface="+mn-ea"/>
                            </a:rPr>
                            <m:t>𝑑𝑡</m:t>
                          </m:r>
                        </m:e>
                      </m:nary>
                    </m:oMath>
                  </m:oMathPara>
                </a14:m>
                <a:endParaRPr lang="zh-CN" altLang="en-US" sz="2800" dirty="0">
                  <a:solidFill>
                    <a:srgbClr val="0000FF"/>
                  </a:solidFill>
                  <a:latin typeface="+mn-lt"/>
                  <a:ea typeface="+mn-ea"/>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3878495" y="4159016"/>
                <a:ext cx="3885744" cy="96353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4178200" y="5379581"/>
                <a:ext cx="2575769" cy="80663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4</m:t>
                          </m:r>
                        </m:den>
                      </m:f>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𝑡</m:t>
                          </m:r>
                        </m:e>
                        <m:sup>
                          <m:r>
                            <a:rPr lang="en-US" altLang="zh-CN" sz="2800" b="0" i="1" smtClean="0">
                              <a:solidFill>
                                <a:srgbClr val="0000FF"/>
                              </a:solidFill>
                              <a:latin typeface="Cambria Math" panose="02040503050406030204" pitchFamily="18" charset="0"/>
                            </a:rPr>
                            <m:t>4</m:t>
                          </m:r>
                        </m:sup>
                      </m:sSup>
                      <m:r>
                        <a:rPr lang="en-US" altLang="zh-CN" sz="2800" i="1">
                          <a:solidFill>
                            <a:srgbClr val="0000FF"/>
                          </a:solidFill>
                          <a:latin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𝑡</m:t>
                          </m:r>
                        </m:e>
                        <m:sup>
                          <m:r>
                            <a:rPr lang="en-US" altLang="zh-CN" sz="2800" b="0" i="1" smtClean="0">
                              <a:solidFill>
                                <a:srgbClr val="0000FF"/>
                              </a:solidFill>
                              <a:latin typeface="Cambria Math" panose="02040503050406030204" pitchFamily="18" charset="0"/>
                            </a:rPr>
                            <m:t>3</m:t>
                          </m:r>
                        </m:sup>
                      </m:sSup>
                      <m:r>
                        <a:rPr lang="en-US" altLang="zh-CN" sz="2800" i="1">
                          <a:solidFill>
                            <a:srgbClr val="0000FF"/>
                          </a:solidFill>
                          <a:latin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𝑡</m:t>
                          </m:r>
                        </m:e>
                        <m:sup>
                          <m:r>
                            <a:rPr lang="en-US" altLang="zh-CN" sz="2800" i="1">
                              <a:solidFill>
                                <a:srgbClr val="0000FF"/>
                              </a:solidFill>
                              <a:latin typeface="Cambria Math" panose="02040503050406030204" pitchFamily="18" charset="0"/>
                            </a:rPr>
                            <m:t>2</m:t>
                          </m:r>
                        </m:sup>
                      </m:sSup>
                    </m:oMath>
                  </m:oMathPara>
                </a14:m>
                <a:endParaRPr lang="zh-CN" altLang="en-US" sz="2800" dirty="0">
                  <a:solidFill>
                    <a:srgbClr val="0000FF"/>
                  </a:solidFill>
                  <a:latin typeface="+mn-lt"/>
                  <a:ea typeface="+mn-ea"/>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4178200" y="5379581"/>
                <a:ext cx="2575769" cy="806631"/>
              </a:xfrm>
              <a:prstGeom prst="rect">
                <a:avLst/>
              </a:prstGeom>
              <a:blipFill>
                <a:blip r:embed="rId6"/>
                <a:stretch>
                  <a:fillRect/>
                </a:stretch>
              </a:blipFill>
            </p:spPr>
            <p:txBody>
              <a:bodyPr/>
              <a:lstStyle/>
              <a:p>
                <a:r>
                  <a:rPr lang="zh-CN" altLang="en-US">
                    <a:noFill/>
                  </a:rPr>
                  <a:t> </a:t>
                </a:r>
              </a:p>
            </p:txBody>
          </p:sp>
        </mc:Fallback>
      </mc:AlternateContent>
      <p:sp>
        <p:nvSpPr>
          <p:cNvPr id="11" name="矩形 1"/>
          <p:cNvSpPr>
            <a:spLocks noChangeArrowheads="1"/>
          </p:cNvSpPr>
          <p:nvPr/>
        </p:nvSpPr>
        <p:spPr bwMode="auto">
          <a:xfrm>
            <a:off x="2923909" y="2537954"/>
            <a:ext cx="27197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lt"/>
                <a:ea typeface="+mn-ea"/>
              </a:rPr>
              <a:t>同理，又由</a:t>
            </a:r>
            <a:endParaRPr lang="en-US" altLang="zh-CN" sz="2800" dirty="0">
              <a:solidFill>
                <a:srgbClr val="0000FF"/>
              </a:solidFill>
              <a:latin typeface="+mn-lt"/>
              <a:ea typeface="+mn-ea"/>
            </a:endParaRPr>
          </a:p>
        </p:txBody>
      </p:sp>
      <p:sp>
        <p:nvSpPr>
          <p:cNvPr id="12" name="矩形 1"/>
          <p:cNvSpPr>
            <a:spLocks noChangeArrowheads="1"/>
          </p:cNvSpPr>
          <p:nvPr/>
        </p:nvSpPr>
        <p:spPr bwMode="auto">
          <a:xfrm>
            <a:off x="2922736" y="4379173"/>
            <a:ext cx="9557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lt"/>
                <a:ea typeface="+mn-ea"/>
              </a:rPr>
              <a:t>得</a:t>
            </a:r>
          </a:p>
        </p:txBody>
      </p:sp>
    </p:spTree>
    <p:extLst>
      <p:ext uri="{BB962C8B-B14F-4D97-AF65-F5344CB8AC3E}">
        <p14:creationId xmlns:p14="http://schemas.microsoft.com/office/powerpoint/2010/main" val="219332217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509"/>
                                        </p:tgtEl>
                                        <p:attrNameLst>
                                          <p:attrName>style.visibility</p:attrName>
                                        </p:attrNameLst>
                                      </p:cBhvr>
                                      <p:to>
                                        <p:strVal val="visible"/>
                                      </p:to>
                                    </p:set>
                                    <p:animEffect transition="in" filter="wipe(left)">
                                      <p:cBhvr>
                                        <p:cTn id="7" dur="500"/>
                                        <p:tgtEl>
                                          <p:spTgt spid="2150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9" grpId="0"/>
      <p:bldP spid="6" grpId="0"/>
      <p:bldP spid="7" grpId="0"/>
      <p:bldP spid="8" grpId="0"/>
      <p:bldP spid="9" grpId="0"/>
      <p:bldP spid="10" grpId="0"/>
      <p:bldP spid="11" grpId="0"/>
      <p:bldP spid="1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a:spLocks noChangeArrowheads="1"/>
              </p:cNvSpPr>
              <p:nvPr/>
            </p:nvSpPr>
            <p:spPr bwMode="auto">
              <a:xfrm>
                <a:off x="1855062" y="473089"/>
                <a:ext cx="9823131" cy="138499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lt"/>
                    <a:ea typeface="+mn-ea"/>
                  </a:rPr>
                  <a:t>例</a:t>
                </a:r>
                <a:r>
                  <a:rPr lang="en-US" altLang="zh-CN" sz="2800" dirty="0">
                    <a:solidFill>
                      <a:srgbClr val="0000FF"/>
                    </a:solidFill>
                    <a:latin typeface="+mn-lt"/>
                    <a:ea typeface="+mn-ea"/>
                  </a:rPr>
                  <a:t>1.6</a:t>
                </a:r>
                <a:r>
                  <a:rPr lang="zh-CN" altLang="en-US" sz="2800" dirty="0">
                    <a:solidFill>
                      <a:srgbClr val="0000FF"/>
                    </a:solidFill>
                    <a:latin typeface="+mn-lt"/>
                    <a:ea typeface="+mn-ea"/>
                  </a:rPr>
                  <a:t>：一质点沿</a:t>
                </a:r>
                <a14:m>
                  <m:oMath xmlns:m="http://schemas.openxmlformats.org/officeDocument/2006/math">
                    <m:r>
                      <a:rPr lang="en-US" altLang="zh-CN" sz="2800" i="1">
                        <a:solidFill>
                          <a:srgbClr val="0000FF"/>
                        </a:solidFill>
                        <a:latin typeface="Cambria Math" panose="02040503050406030204" pitchFamily="18" charset="0"/>
                      </a:rPr>
                      <m:t>𝑥</m:t>
                    </m:r>
                  </m:oMath>
                </a14:m>
                <a:r>
                  <a:rPr lang="zh-CN" altLang="en-US" sz="2800" dirty="0">
                    <a:solidFill>
                      <a:srgbClr val="0000FF"/>
                    </a:solidFill>
                    <a:latin typeface="+mn-lt"/>
                    <a:ea typeface="+mn-ea"/>
                  </a:rPr>
                  <a:t>轴运动，其速度与位置的关系　　　　　　　　　　为</a:t>
                </a:r>
                <a14:m>
                  <m:oMath xmlns:m="http://schemas.openxmlformats.org/officeDocument/2006/math">
                    <m:r>
                      <a:rPr lang="en-US" altLang="zh-CN" sz="2800" b="0" i="1" smtClean="0">
                        <a:solidFill>
                          <a:srgbClr val="0000FF"/>
                        </a:solidFill>
                        <a:latin typeface="Cambria Math" panose="02040503050406030204" pitchFamily="18" charset="0"/>
                      </a:rPr>
                      <m:t>𝑣</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𝑘𝑥</m:t>
                    </m:r>
                  </m:oMath>
                </a14:m>
                <a:r>
                  <a:rPr lang="zh-CN" altLang="en-US" sz="2800" dirty="0">
                    <a:solidFill>
                      <a:srgbClr val="0000FF"/>
                    </a:solidFill>
                    <a:latin typeface="+mn-lt"/>
                    <a:ea typeface="+mn-ea"/>
                  </a:rPr>
                  <a:t>，其中</a:t>
                </a:r>
                <a14:m>
                  <m:oMath xmlns:m="http://schemas.openxmlformats.org/officeDocument/2006/math">
                    <m:r>
                      <a:rPr lang="en-US" altLang="zh-CN" sz="2800" i="1">
                        <a:solidFill>
                          <a:srgbClr val="0000FF"/>
                        </a:solidFill>
                        <a:latin typeface="Cambria Math" panose="02040503050406030204" pitchFamily="18" charset="0"/>
                      </a:rPr>
                      <m:t>𝑘</m:t>
                    </m:r>
                  </m:oMath>
                </a14:m>
                <a:r>
                  <a:rPr lang="zh-CN" altLang="en-US" sz="2800" dirty="0">
                    <a:solidFill>
                      <a:srgbClr val="0000FF"/>
                    </a:solidFill>
                    <a:latin typeface="+mn-lt"/>
                    <a:ea typeface="+mn-ea"/>
                  </a:rPr>
                  <a:t>为一正值常量。若</a:t>
                </a:r>
                <a14:m>
                  <m:oMath xmlns:m="http://schemas.openxmlformats.org/officeDocument/2006/math">
                    <m:r>
                      <a:rPr lang="en-US" altLang="zh-CN" sz="2800" b="0" i="1" smtClean="0">
                        <a:solidFill>
                          <a:srgbClr val="0000FF"/>
                        </a:solidFill>
                        <a:latin typeface="Cambria Math" panose="02040503050406030204" pitchFamily="18" charset="0"/>
                      </a:rPr>
                      <m:t>𝑡</m:t>
                    </m:r>
                    <m:r>
                      <a:rPr lang="en-US" altLang="zh-CN" sz="2800" b="0" i="1" smtClean="0">
                        <a:solidFill>
                          <a:srgbClr val="0000FF"/>
                        </a:solidFill>
                        <a:latin typeface="Cambria Math" panose="02040503050406030204" pitchFamily="18" charset="0"/>
                      </a:rPr>
                      <m:t>=0</m:t>
                    </m:r>
                  </m:oMath>
                </a14:m>
                <a:r>
                  <a:rPr lang="zh-CN" altLang="en-US" sz="2800" dirty="0">
                    <a:solidFill>
                      <a:srgbClr val="0000FF"/>
                    </a:solidFill>
                    <a:latin typeface="+mn-lt"/>
                    <a:ea typeface="+mn-ea"/>
                  </a:rPr>
                  <a:t>时质点在</a:t>
                </a:r>
                <a14:m>
                  <m:oMath xmlns:m="http://schemas.openxmlformats.org/officeDocument/2006/math">
                    <m:r>
                      <a:rPr lang="en-US" altLang="zh-CN" sz="2800" i="1">
                        <a:solidFill>
                          <a:srgbClr val="0000FF"/>
                        </a:solidFill>
                        <a:latin typeface="Cambria Math" panose="02040503050406030204" pitchFamily="18" charset="0"/>
                      </a:rPr>
                      <m:t>𝑥</m:t>
                    </m:r>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𝑥</m:t>
                        </m:r>
                      </m:e>
                      <m:sub>
                        <m:r>
                          <a:rPr lang="en-US" altLang="zh-CN" sz="2800" i="1">
                            <a:solidFill>
                              <a:srgbClr val="0000FF"/>
                            </a:solidFill>
                            <a:latin typeface="Cambria Math" panose="02040503050406030204" pitchFamily="18" charset="0"/>
                          </a:rPr>
                          <m:t>0</m:t>
                        </m:r>
                      </m:sub>
                    </m:sSub>
                  </m:oMath>
                </a14:m>
                <a:r>
                  <a:rPr lang="zh-CN" altLang="en-US" sz="2800" dirty="0">
                    <a:solidFill>
                      <a:srgbClr val="0000FF"/>
                    </a:solidFill>
                    <a:latin typeface="+mn-lt"/>
                    <a:ea typeface="+mn-ea"/>
                  </a:rPr>
                  <a:t>处，求在任意时刻</a:t>
                </a:r>
                <a14:m>
                  <m:oMath xmlns:m="http://schemas.openxmlformats.org/officeDocument/2006/math">
                    <m:r>
                      <a:rPr lang="en-US" altLang="zh-CN" sz="2800" i="1">
                        <a:solidFill>
                          <a:srgbClr val="0000FF"/>
                        </a:solidFill>
                        <a:latin typeface="Cambria Math" panose="02040503050406030204" pitchFamily="18" charset="0"/>
                      </a:rPr>
                      <m:t>𝑡</m:t>
                    </m:r>
                  </m:oMath>
                </a14:m>
                <a:r>
                  <a:rPr lang="zh-CN" altLang="en-US" sz="2800" dirty="0">
                    <a:solidFill>
                      <a:srgbClr val="0000FF"/>
                    </a:solidFill>
                    <a:latin typeface="+mn-lt"/>
                    <a:ea typeface="+mn-ea"/>
                  </a:rPr>
                  <a:t>时质点的位置、速度和加速度。</a:t>
                </a:r>
                <a:endParaRPr lang="en-US" altLang="zh-CN" sz="2800" dirty="0">
                  <a:solidFill>
                    <a:srgbClr val="0000FF"/>
                  </a:solidFill>
                  <a:latin typeface="+mn-lt"/>
                  <a:ea typeface="+mn-ea"/>
                </a:endParaRPr>
              </a:p>
            </p:txBody>
          </p:sp>
        </mc:Choice>
        <mc:Fallback xmlns="">
          <p:sp>
            <p:nvSpPr>
              <p:cNvPr id="2" name="矩形 1"/>
              <p:cNvSpPr>
                <a:spLocks noRot="1" noChangeAspect="1" noMove="1" noResize="1" noEditPoints="1" noAdjustHandles="1" noChangeArrowheads="1" noChangeShapeType="1" noTextEdit="1"/>
              </p:cNvSpPr>
              <p:nvPr/>
            </p:nvSpPr>
            <p:spPr bwMode="auto">
              <a:xfrm>
                <a:off x="1855062" y="473089"/>
                <a:ext cx="9823131" cy="1384995"/>
              </a:xfrm>
              <a:prstGeom prst="rect">
                <a:avLst/>
              </a:prstGeom>
              <a:blipFill>
                <a:blip r:embed="rId2"/>
                <a:stretch>
                  <a:fillRect l="-1241" t="-4846" r="-4839" b="-114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a:spLocks noChangeArrowheads="1"/>
              </p:cNvSpPr>
              <p:nvPr/>
            </p:nvSpPr>
            <p:spPr bwMode="auto">
              <a:xfrm>
                <a:off x="1855062" y="2032612"/>
                <a:ext cx="8916536"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lt"/>
                    <a:ea typeface="+mn-ea"/>
                  </a:rPr>
                  <a:t>解：按题意有</a:t>
                </a:r>
                <a14:m>
                  <m:oMath xmlns:m="http://schemas.openxmlformats.org/officeDocument/2006/math">
                    <m:r>
                      <a:rPr lang="en-US" altLang="zh-CN" sz="2800" i="1">
                        <a:solidFill>
                          <a:srgbClr val="0000FF"/>
                        </a:solidFill>
                        <a:latin typeface="Cambria Math" panose="02040503050406030204" pitchFamily="18" charset="0"/>
                      </a:rPr>
                      <m:t>𝑣</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𝑘𝑥</m:t>
                    </m:r>
                  </m:oMath>
                </a14:m>
                <a:r>
                  <a:rPr lang="zh-CN" altLang="en-US" sz="2800" dirty="0">
                    <a:solidFill>
                      <a:srgbClr val="0000FF"/>
                    </a:solidFill>
                    <a:latin typeface="+mn-lt"/>
                    <a:ea typeface="+mn-ea"/>
                  </a:rPr>
                  <a:t>，按速度的定义把上式改写为</a:t>
                </a:r>
              </a:p>
            </p:txBody>
          </p:sp>
        </mc:Choice>
        <mc:Fallback xmlns="">
          <p:sp>
            <p:nvSpPr>
              <p:cNvPr id="5" name="矩形 4"/>
              <p:cNvSpPr>
                <a:spLocks noRot="1" noChangeAspect="1" noMove="1" noResize="1" noEditPoints="1" noAdjustHandles="1" noChangeArrowheads="1" noChangeShapeType="1" noTextEdit="1"/>
              </p:cNvSpPr>
              <p:nvPr/>
            </p:nvSpPr>
            <p:spPr bwMode="auto">
              <a:xfrm>
                <a:off x="1855062" y="2032612"/>
                <a:ext cx="8916536" cy="523220"/>
              </a:xfrm>
              <a:prstGeom prst="rect">
                <a:avLst/>
              </a:prstGeom>
              <a:blipFill>
                <a:blip r:embed="rId3"/>
                <a:stretch>
                  <a:fillRect l="-1367"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a:spLocks noChangeArrowheads="1"/>
              </p:cNvSpPr>
              <p:nvPr/>
            </p:nvSpPr>
            <p:spPr bwMode="auto">
              <a:xfrm>
                <a:off x="1855062" y="3484174"/>
                <a:ext cx="8358187"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lt"/>
                    <a:ea typeface="+mn-ea"/>
                  </a:rPr>
                  <a:t>对方程积分，按题意</a:t>
                </a:r>
                <a14:m>
                  <m:oMath xmlns:m="http://schemas.openxmlformats.org/officeDocument/2006/math">
                    <m:r>
                      <a:rPr lang="en-US" altLang="zh-CN" sz="2800" i="1">
                        <a:solidFill>
                          <a:srgbClr val="0000FF"/>
                        </a:solidFill>
                        <a:latin typeface="Cambria Math" panose="02040503050406030204" pitchFamily="18" charset="0"/>
                      </a:rPr>
                      <m:t>𝑡</m:t>
                    </m:r>
                    <m:r>
                      <a:rPr lang="en-US" altLang="zh-CN" sz="2800" i="1">
                        <a:solidFill>
                          <a:srgbClr val="0000FF"/>
                        </a:solidFill>
                        <a:latin typeface="Cambria Math" panose="02040503050406030204" pitchFamily="18" charset="0"/>
                      </a:rPr>
                      <m:t>=0</m:t>
                    </m:r>
                  </m:oMath>
                </a14:m>
                <a:r>
                  <a:rPr lang="zh-CN" altLang="en-US" sz="2800" dirty="0">
                    <a:solidFill>
                      <a:srgbClr val="0000FF"/>
                    </a:solidFill>
                    <a:latin typeface="+mn-lt"/>
                    <a:ea typeface="+mn-ea"/>
                  </a:rPr>
                  <a:t>时质点位置在</a:t>
                </a:r>
                <a14:m>
                  <m:oMath xmlns:m="http://schemas.openxmlformats.org/officeDocument/2006/math">
                    <m:r>
                      <a:rPr lang="en-US" altLang="zh-CN" sz="2800" i="1">
                        <a:solidFill>
                          <a:srgbClr val="0000FF"/>
                        </a:solidFill>
                        <a:latin typeface="Cambria Math" panose="02040503050406030204" pitchFamily="18" charset="0"/>
                      </a:rPr>
                      <m:t>𝑥</m:t>
                    </m:r>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𝑥</m:t>
                        </m:r>
                      </m:e>
                      <m:sub>
                        <m:r>
                          <a:rPr lang="en-US" altLang="zh-CN" sz="2800" i="1">
                            <a:solidFill>
                              <a:srgbClr val="0000FF"/>
                            </a:solidFill>
                            <a:latin typeface="Cambria Math" panose="02040503050406030204" pitchFamily="18" charset="0"/>
                          </a:rPr>
                          <m:t>0</m:t>
                        </m:r>
                      </m:sub>
                    </m:sSub>
                  </m:oMath>
                </a14:m>
                <a:r>
                  <a:rPr lang="zh-CN" altLang="en-US" sz="2800" dirty="0">
                    <a:solidFill>
                      <a:srgbClr val="0000FF"/>
                    </a:solidFill>
                    <a:latin typeface="+mn-lt"/>
                    <a:ea typeface="+mn-ea"/>
                  </a:rPr>
                  <a:t>处，又设</a:t>
                </a:r>
                <a14:m>
                  <m:oMath xmlns:m="http://schemas.openxmlformats.org/officeDocument/2006/math">
                    <m:r>
                      <a:rPr lang="en-US" altLang="zh-CN" sz="2800" i="1">
                        <a:solidFill>
                          <a:srgbClr val="0000FF"/>
                        </a:solidFill>
                        <a:latin typeface="Cambria Math" panose="02040503050406030204" pitchFamily="18" charset="0"/>
                      </a:rPr>
                      <m:t>𝑡</m:t>
                    </m:r>
                  </m:oMath>
                </a14:m>
                <a:r>
                  <a:rPr lang="zh-CN" altLang="en-US" sz="2800" dirty="0">
                    <a:solidFill>
                      <a:srgbClr val="0000FF"/>
                    </a:solidFill>
                    <a:latin typeface="+mn-lt"/>
                    <a:ea typeface="+mn-ea"/>
                  </a:rPr>
                  <a:t>时质点位置在</a:t>
                </a:r>
                <a14:m>
                  <m:oMath xmlns:m="http://schemas.openxmlformats.org/officeDocument/2006/math">
                    <m:r>
                      <a:rPr lang="en-US" altLang="zh-CN" sz="2800" i="1">
                        <a:solidFill>
                          <a:srgbClr val="0000FF"/>
                        </a:solidFill>
                        <a:latin typeface="Cambria Math" panose="02040503050406030204" pitchFamily="18" charset="0"/>
                      </a:rPr>
                      <m:t>𝑥</m:t>
                    </m:r>
                  </m:oMath>
                </a14:m>
                <a:r>
                  <a:rPr lang="zh-CN" altLang="en-US" sz="2800" dirty="0">
                    <a:solidFill>
                      <a:srgbClr val="0000FF"/>
                    </a:solidFill>
                    <a:latin typeface="+mn-lt"/>
                    <a:ea typeface="+mn-ea"/>
                  </a:rPr>
                  <a:t>处，有</a:t>
                </a:r>
              </a:p>
            </p:txBody>
          </p:sp>
        </mc:Choice>
        <mc:Fallback xmlns="">
          <p:sp>
            <p:nvSpPr>
              <p:cNvPr id="8" name="矩形 7"/>
              <p:cNvSpPr>
                <a:spLocks noRot="1" noChangeAspect="1" noMove="1" noResize="1" noEditPoints="1" noAdjustHandles="1" noChangeArrowheads="1" noChangeShapeType="1" noTextEdit="1"/>
              </p:cNvSpPr>
              <p:nvPr/>
            </p:nvSpPr>
            <p:spPr bwMode="auto">
              <a:xfrm>
                <a:off x="1855062" y="3484174"/>
                <a:ext cx="8358187" cy="954107"/>
              </a:xfrm>
              <a:prstGeom prst="rect">
                <a:avLst/>
              </a:prstGeom>
              <a:blipFill>
                <a:blip r:embed="rId4"/>
                <a:stretch>
                  <a:fillRect l="-1459" t="-7051" r="-1532"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897168" y="2573797"/>
                <a:ext cx="1819857"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𝑑𝑥</m:t>
                          </m:r>
                        </m:num>
                        <m:den>
                          <m:r>
                            <a:rPr lang="en-US" altLang="zh-CN" sz="2800" b="0" i="1" smtClean="0">
                              <a:solidFill>
                                <a:srgbClr val="0000FF"/>
                              </a:solidFill>
                              <a:latin typeface="Cambria Math" panose="02040503050406030204" pitchFamily="18" charset="0"/>
                              <a:ea typeface="+mn-ea"/>
                            </a:rPr>
                            <m:t>𝑑</m:t>
                          </m:r>
                          <m:r>
                            <a:rPr lang="en-US" altLang="zh-CN" sz="2800" b="0" i="1">
                              <a:solidFill>
                                <a:srgbClr val="0000FF"/>
                              </a:solidFill>
                              <a:latin typeface="Cambria Math" panose="02040503050406030204" pitchFamily="18" charset="0"/>
                              <a:ea typeface="+mn-ea"/>
                            </a:rPr>
                            <m:t>𝑡</m:t>
                          </m:r>
                        </m:den>
                      </m:f>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𝑘𝑥</m:t>
                      </m:r>
                    </m:oMath>
                  </m:oMathPara>
                </a14:m>
                <a:endParaRPr lang="zh-CN" altLang="en-US" sz="2800" dirty="0">
                  <a:solidFill>
                    <a:srgbClr val="0000FF"/>
                  </a:solidFill>
                  <a:latin typeface="+mn-lt"/>
                  <a:ea typeface="+mn-ea"/>
                </a:endParaRPr>
              </a:p>
            </p:txBody>
          </p:sp>
        </mc:Choice>
        <mc:Fallback xmlns="">
          <p:sp>
            <p:nvSpPr>
              <p:cNvPr id="11" name="矩形 10"/>
              <p:cNvSpPr>
                <a:spLocks noRot="1" noChangeAspect="1" noMove="1" noResize="1" noEditPoints="1" noAdjustHandles="1" noChangeArrowheads="1" noChangeShapeType="1" noTextEdit="1"/>
              </p:cNvSpPr>
              <p:nvPr/>
            </p:nvSpPr>
            <p:spPr>
              <a:xfrm>
                <a:off x="2897168" y="2573797"/>
                <a:ext cx="1819857" cy="91037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5241880" y="2573860"/>
                <a:ext cx="1976438" cy="9103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𝑑𝑥</m:t>
                          </m:r>
                        </m:num>
                        <m:den>
                          <m:r>
                            <a:rPr lang="en-US" altLang="zh-CN" sz="2800" b="0" i="1" smtClean="0">
                              <a:solidFill>
                                <a:srgbClr val="0000FF"/>
                              </a:solidFill>
                              <a:latin typeface="Cambria Math" panose="02040503050406030204" pitchFamily="18" charset="0"/>
                              <a:ea typeface="+mn-ea"/>
                            </a:rPr>
                            <m:t>𝑥</m:t>
                          </m:r>
                        </m:den>
                      </m:f>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𝑘𝑑𝑡</m:t>
                      </m:r>
                    </m:oMath>
                  </m:oMathPara>
                </a14:m>
                <a:endParaRPr lang="zh-CN" altLang="en-US" sz="2800" dirty="0">
                  <a:solidFill>
                    <a:srgbClr val="0000FF"/>
                  </a:solidFill>
                  <a:latin typeface="+mn-lt"/>
                  <a:ea typeface="+mn-ea"/>
                </a:endParaRPr>
              </a:p>
            </p:txBody>
          </p:sp>
        </mc:Choice>
        <mc:Fallback xmlns="">
          <p:sp>
            <p:nvSpPr>
              <p:cNvPr id="12" name="矩形 11"/>
              <p:cNvSpPr>
                <a:spLocks noRot="1" noChangeAspect="1" noMove="1" noResize="1" noEditPoints="1" noAdjustHandles="1" noChangeArrowheads="1" noChangeShapeType="1" noTextEdit="1"/>
              </p:cNvSpPr>
              <p:nvPr/>
            </p:nvSpPr>
            <p:spPr>
              <a:xfrm>
                <a:off x="5241880" y="2573860"/>
                <a:ext cx="1976438" cy="91031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4090008" y="4618756"/>
                <a:ext cx="2900538" cy="11090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zh-CN" sz="2800" b="0" i="1" smtClean="0">
                              <a:solidFill>
                                <a:srgbClr val="0000FF"/>
                              </a:solidFill>
                              <a:latin typeface="Cambria Math" panose="02040503050406030204" pitchFamily="18" charset="0"/>
                              <a:ea typeface="+mn-ea"/>
                            </a:rPr>
                          </m:ctrlPr>
                        </m:naryPr>
                        <m:sub>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𝑥</m:t>
                              </m:r>
                            </m:e>
                            <m:sub>
                              <m:r>
                                <a:rPr lang="en-US" altLang="zh-CN" sz="2800" i="1">
                                  <a:solidFill>
                                    <a:srgbClr val="0000FF"/>
                                  </a:solidFill>
                                  <a:latin typeface="Cambria Math" panose="02040503050406030204" pitchFamily="18" charset="0"/>
                                </a:rPr>
                                <m:t>0</m:t>
                              </m:r>
                            </m:sub>
                          </m:sSub>
                        </m:sub>
                        <m:sup>
                          <m:r>
                            <a:rPr lang="en-US" altLang="zh-CN" sz="2800" b="0" i="1" smtClean="0">
                              <a:solidFill>
                                <a:srgbClr val="0000FF"/>
                              </a:solidFill>
                              <a:latin typeface="Cambria Math" panose="02040503050406030204" pitchFamily="18" charset="0"/>
                              <a:ea typeface="+mn-ea"/>
                            </a:rPr>
                            <m:t>𝑥</m:t>
                          </m:r>
                        </m:sup>
                        <m:e>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𝑑𝑥</m:t>
                              </m:r>
                            </m:num>
                            <m:den>
                              <m:r>
                                <a:rPr lang="en-US" altLang="zh-CN" sz="2800" i="1">
                                  <a:solidFill>
                                    <a:srgbClr val="0000FF"/>
                                  </a:solidFill>
                                  <a:latin typeface="Cambria Math" panose="02040503050406030204" pitchFamily="18" charset="0"/>
                                </a:rPr>
                                <m:t>𝑥</m:t>
                              </m:r>
                            </m:den>
                          </m:f>
                        </m:e>
                      </m:nary>
                      <m:r>
                        <a:rPr lang="en-US" altLang="zh-CN" sz="2800" b="0" i="1" smtClean="0">
                          <a:solidFill>
                            <a:srgbClr val="0000FF"/>
                          </a:solidFill>
                          <a:latin typeface="Cambria Math" panose="02040503050406030204" pitchFamily="18" charset="0"/>
                          <a:ea typeface="+mn-ea"/>
                        </a:rPr>
                        <m:t>=</m:t>
                      </m:r>
                      <m:nary>
                        <m:naryPr>
                          <m:ctrlPr>
                            <a:rPr lang="en-US" altLang="zh-CN" sz="2800" i="1">
                              <a:solidFill>
                                <a:srgbClr val="0000FF"/>
                              </a:solidFill>
                              <a:latin typeface="Cambria Math" panose="02040503050406030204" pitchFamily="18" charset="0"/>
                            </a:rPr>
                          </m:ctrlPr>
                        </m:naryPr>
                        <m:sub>
                          <m:r>
                            <a:rPr lang="en-US" altLang="zh-CN" sz="2800" b="0" i="1" smtClean="0">
                              <a:solidFill>
                                <a:srgbClr val="0000FF"/>
                              </a:solidFill>
                              <a:latin typeface="Cambria Math" panose="02040503050406030204" pitchFamily="18" charset="0"/>
                            </a:rPr>
                            <m:t>0</m:t>
                          </m:r>
                        </m:sub>
                        <m:sup>
                          <m:r>
                            <a:rPr lang="en-US" altLang="zh-CN" sz="2800" b="0" i="1" smtClean="0">
                              <a:solidFill>
                                <a:srgbClr val="0000FF"/>
                              </a:solidFill>
                              <a:latin typeface="Cambria Math" panose="02040503050406030204" pitchFamily="18" charset="0"/>
                            </a:rPr>
                            <m:t>𝑡</m:t>
                          </m:r>
                        </m:sup>
                        <m:e>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𝑘𝑑𝑡</m:t>
                          </m:r>
                        </m:e>
                      </m:nary>
                    </m:oMath>
                  </m:oMathPara>
                </a14:m>
                <a:endParaRPr lang="zh-CN" altLang="en-US" sz="2800" dirty="0">
                  <a:solidFill>
                    <a:srgbClr val="0000FF"/>
                  </a:solidFill>
                  <a:latin typeface="+mn-lt"/>
                  <a:ea typeface="+mn-ea"/>
                </a:endParaRPr>
              </a:p>
            </p:txBody>
          </p:sp>
        </mc:Choice>
        <mc:Fallback xmlns="">
          <p:sp>
            <p:nvSpPr>
              <p:cNvPr id="13" name="矩形 12"/>
              <p:cNvSpPr>
                <a:spLocks noRot="1" noChangeAspect="1" noMove="1" noResize="1" noEditPoints="1" noAdjustHandles="1" noChangeArrowheads="1" noChangeShapeType="1" noTextEdit="1"/>
              </p:cNvSpPr>
              <p:nvPr/>
            </p:nvSpPr>
            <p:spPr>
              <a:xfrm>
                <a:off x="4090008" y="4618756"/>
                <a:ext cx="2900538" cy="1109022"/>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1307748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8" grpId="0"/>
      <p:bldP spid="11" grpId="0"/>
      <p:bldP spid="12" grpId="0"/>
      <p:bldP spid="1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2177615" y="721086"/>
            <a:ext cx="19796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just" eaLnBrk="1" hangingPunct="1">
              <a:defRPr sz="2800">
                <a:solidFill>
                  <a:srgbClr val="0000FF"/>
                </a:solidFill>
                <a:latin typeface="+mn-lt"/>
                <a:ea typeface="+mn-ea"/>
              </a:defRPr>
            </a:lvl1pPr>
            <a:lvl2pPr marL="742950" indent="-285750" eaLnBrk="0" hangingPunct="0">
              <a:defRPr sz="2400">
                <a:latin typeface="Times New Roman" panose="02020603050405020304" pitchFamily="18" charset="0"/>
                <a:ea typeface="宋体" panose="02010600030101010101" pitchFamily="2" charset="-122"/>
              </a:defRPr>
            </a:lvl2pPr>
            <a:lvl3pPr marL="1143000" indent="-228600" eaLnBrk="0" hangingPunct="0">
              <a:defRPr sz="2400">
                <a:latin typeface="Times New Roman" panose="02020603050405020304" pitchFamily="18" charset="0"/>
                <a:ea typeface="宋体" panose="02010600030101010101" pitchFamily="2" charset="-122"/>
              </a:defRPr>
            </a:lvl3pPr>
            <a:lvl4pPr marL="1600200" indent="-228600" eaLnBrk="0" hangingPunct="0">
              <a:defRPr sz="2400">
                <a:latin typeface="Times New Roman" panose="02020603050405020304" pitchFamily="18" charset="0"/>
                <a:ea typeface="宋体" panose="02010600030101010101" pitchFamily="2" charset="-122"/>
              </a:defRPr>
            </a:lvl4pPr>
            <a:lvl5pPr marL="2057400" indent="-228600" eaLnBrk="0" hangingPunct="0">
              <a:defRPr sz="2400">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latin typeface="Times New Roman" panose="02020603050405020304" pitchFamily="18" charset="0"/>
                <a:ea typeface="宋体" panose="02010600030101010101" pitchFamily="2" charset="-122"/>
              </a:defRPr>
            </a:lvl9pPr>
          </a:lstStyle>
          <a:p>
            <a:r>
              <a:rPr lang="zh-CN" altLang="en-US" dirty="0"/>
              <a:t>积分得：</a:t>
            </a:r>
          </a:p>
        </p:txBody>
      </p:sp>
      <p:sp>
        <p:nvSpPr>
          <p:cNvPr id="4" name="矩形 3"/>
          <p:cNvSpPr>
            <a:spLocks noChangeArrowheads="1"/>
          </p:cNvSpPr>
          <p:nvPr/>
        </p:nvSpPr>
        <p:spPr bwMode="auto">
          <a:xfrm>
            <a:off x="2177615" y="1792648"/>
            <a:ext cx="300135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lt"/>
                <a:ea typeface="+mn-ea"/>
              </a:rPr>
              <a:t>解出质点位置为</a:t>
            </a:r>
          </a:p>
        </p:txBody>
      </p:sp>
      <p:sp>
        <p:nvSpPr>
          <p:cNvPr id="6" name="矩形 5"/>
          <p:cNvSpPr>
            <a:spLocks noChangeArrowheads="1"/>
          </p:cNvSpPr>
          <p:nvPr/>
        </p:nvSpPr>
        <p:spPr bwMode="auto">
          <a:xfrm>
            <a:off x="2177614" y="3221398"/>
            <a:ext cx="2341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lt"/>
                <a:ea typeface="+mn-ea"/>
              </a:rPr>
              <a:t>质点速度为</a:t>
            </a:r>
          </a:p>
        </p:txBody>
      </p:sp>
      <p:sp>
        <p:nvSpPr>
          <p:cNvPr id="8" name="矩形 7"/>
          <p:cNvSpPr>
            <a:spLocks noChangeArrowheads="1"/>
          </p:cNvSpPr>
          <p:nvPr/>
        </p:nvSpPr>
        <p:spPr bwMode="auto">
          <a:xfrm>
            <a:off x="2180853" y="4779173"/>
            <a:ext cx="267853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lt"/>
                <a:ea typeface="+mn-ea"/>
              </a:rPr>
              <a:t>质点加速度为</a:t>
            </a:r>
          </a:p>
        </p:txBody>
      </p:sp>
      <mc:AlternateContent xmlns:mc="http://schemas.openxmlformats.org/markup-compatibility/2006" xmlns:a14="http://schemas.microsoft.com/office/drawing/2010/main">
        <mc:Choice Requires="a14">
          <p:sp>
            <p:nvSpPr>
              <p:cNvPr id="10" name="矩形 9"/>
              <p:cNvSpPr/>
              <p:nvPr/>
            </p:nvSpPr>
            <p:spPr>
              <a:xfrm>
                <a:off x="4003675" y="539033"/>
                <a:ext cx="2098972" cy="9034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𝑙𝑛</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𝑥</m:t>
                          </m:r>
                        </m:num>
                        <m:den>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𝑥</m:t>
                              </m:r>
                            </m:e>
                            <m:sub>
                              <m:r>
                                <a:rPr lang="en-US" altLang="zh-CN" sz="2800" i="1">
                                  <a:solidFill>
                                    <a:srgbClr val="0000FF"/>
                                  </a:solidFill>
                                  <a:latin typeface="Cambria Math" panose="02040503050406030204" pitchFamily="18" charset="0"/>
                                </a:rPr>
                                <m:t>0</m:t>
                              </m:r>
                            </m:sub>
                          </m:sSub>
                        </m:den>
                      </m:f>
                      <m:r>
                        <a:rPr lang="en-US" altLang="zh-CN" sz="2800" b="0" i="1" smtClean="0">
                          <a:solidFill>
                            <a:srgbClr val="0000FF"/>
                          </a:solidFill>
                          <a:latin typeface="Cambria Math" panose="02040503050406030204" pitchFamily="18" charset="0"/>
                          <a:ea typeface="+mn-ea"/>
                        </a:rPr>
                        <m:t>=</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𝑘𝑡</m:t>
                      </m:r>
                    </m:oMath>
                  </m:oMathPara>
                </a14:m>
                <a:endParaRPr lang="zh-CN" altLang="en-US" sz="2800" dirty="0">
                  <a:solidFill>
                    <a:srgbClr val="0000FF"/>
                  </a:solidFill>
                  <a:latin typeface="+mn-lt"/>
                  <a:ea typeface="+mn-ea"/>
                </a:endParaRPr>
              </a:p>
            </p:txBody>
          </p:sp>
        </mc:Choice>
        <mc:Fallback xmlns="">
          <p:sp>
            <p:nvSpPr>
              <p:cNvPr id="10" name="矩形 9"/>
              <p:cNvSpPr>
                <a:spLocks noRot="1" noChangeAspect="1" noMove="1" noResize="1" noEditPoints="1" noAdjustHandles="1" noChangeArrowheads="1" noChangeShapeType="1" noTextEdit="1"/>
              </p:cNvSpPr>
              <p:nvPr/>
            </p:nvSpPr>
            <p:spPr>
              <a:xfrm>
                <a:off x="4003675" y="539033"/>
                <a:ext cx="2098972" cy="903452"/>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4003675" y="2500723"/>
                <a:ext cx="1981761" cy="5309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𝑥</m:t>
                      </m:r>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𝑥</m:t>
                          </m:r>
                        </m:e>
                        <m:sub>
                          <m:r>
                            <a:rPr lang="en-US" altLang="zh-CN" sz="2800" i="1">
                              <a:solidFill>
                                <a:srgbClr val="0000FF"/>
                              </a:solidFill>
                              <a:latin typeface="Cambria Math" panose="02040503050406030204" pitchFamily="18" charset="0"/>
                            </a:rPr>
                            <m:t>0</m:t>
                          </m:r>
                        </m:sub>
                      </m:sSub>
                      <m:sSup>
                        <m:sSupPr>
                          <m:ctrlPr>
                            <a:rPr lang="en-US" altLang="zh-CN" sz="2800" i="1" smtClean="0">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𝑒</m:t>
                          </m:r>
                        </m:e>
                        <m:sup>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𝑘𝑡</m:t>
                          </m:r>
                        </m:sup>
                      </m:sSup>
                    </m:oMath>
                  </m:oMathPara>
                </a14:m>
                <a:endParaRPr lang="zh-CN" altLang="en-US" sz="2800" dirty="0">
                  <a:solidFill>
                    <a:srgbClr val="0000FF"/>
                  </a:solidFill>
                  <a:latin typeface="+mn-lt"/>
                  <a:ea typeface="+mn-ea"/>
                </a:endParaRPr>
              </a:p>
            </p:txBody>
          </p:sp>
        </mc:Choice>
        <mc:Fallback xmlns="">
          <p:sp>
            <p:nvSpPr>
              <p:cNvPr id="11" name="矩形 10"/>
              <p:cNvSpPr>
                <a:spLocks noRot="1" noChangeAspect="1" noMove="1" noResize="1" noEditPoints="1" noAdjustHandles="1" noChangeArrowheads="1" noChangeShapeType="1" noTextEdit="1"/>
              </p:cNvSpPr>
              <p:nvPr/>
            </p:nvSpPr>
            <p:spPr>
              <a:xfrm>
                <a:off x="4003675" y="2500723"/>
                <a:ext cx="1981761" cy="53091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003675" y="3731182"/>
                <a:ext cx="1357808"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𝑣</m:t>
                      </m:r>
                      <m:r>
                        <a:rPr lang="en-US" altLang="zh-CN" sz="2800" b="0" i="1" smtClean="0">
                          <a:solidFill>
                            <a:srgbClr val="0000FF"/>
                          </a:solidFill>
                          <a:latin typeface="Cambria Math" panose="02040503050406030204" pitchFamily="18" charset="0"/>
                          <a:ea typeface="+mn-ea"/>
                        </a:rPr>
                        <m:t>=</m:t>
                      </m:r>
                      <m:f>
                        <m:fPr>
                          <m:ctrlPr>
                            <a:rPr lang="en-US" altLang="zh-CN" sz="280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𝑑</m:t>
                          </m:r>
                          <m:r>
                            <a:rPr lang="en-US" altLang="zh-CN" sz="2800" b="0" i="1">
                              <a:solidFill>
                                <a:srgbClr val="0000FF"/>
                              </a:solidFill>
                              <a:latin typeface="Cambria Math" panose="02040503050406030204" pitchFamily="18" charset="0"/>
                              <a:ea typeface="+mn-ea"/>
                            </a:rPr>
                            <m:t>𝑥</m:t>
                          </m:r>
                        </m:num>
                        <m:den>
                          <m:r>
                            <a:rPr lang="en-US" altLang="zh-CN" sz="2800" b="0" i="1" smtClean="0">
                              <a:solidFill>
                                <a:srgbClr val="0000FF"/>
                              </a:solidFill>
                              <a:latin typeface="Cambria Math" panose="02040503050406030204" pitchFamily="18" charset="0"/>
                              <a:ea typeface="+mn-ea"/>
                            </a:rPr>
                            <m:t>𝑑</m:t>
                          </m:r>
                          <m:r>
                            <a:rPr lang="en-US" altLang="zh-CN" sz="2800" b="0" i="1">
                              <a:solidFill>
                                <a:srgbClr val="0000FF"/>
                              </a:solidFill>
                              <a:latin typeface="Cambria Math" panose="02040503050406030204" pitchFamily="18" charset="0"/>
                              <a:ea typeface="+mn-ea"/>
                            </a:rPr>
                            <m:t>𝑡</m:t>
                          </m:r>
                        </m:den>
                      </m:f>
                    </m:oMath>
                  </m:oMathPara>
                </a14:m>
                <a:endParaRPr lang="zh-CN" altLang="en-US" sz="2800" dirty="0">
                  <a:solidFill>
                    <a:srgbClr val="0000FF"/>
                  </a:solidFill>
                  <a:latin typeface="+mn-lt"/>
                  <a:ea typeface="+mn-ea"/>
                </a:endParaRPr>
              </a:p>
            </p:txBody>
          </p:sp>
        </mc:Choice>
        <mc:Fallback xmlns="">
          <p:sp>
            <p:nvSpPr>
              <p:cNvPr id="12" name="矩形 11"/>
              <p:cNvSpPr>
                <a:spLocks noRot="1" noChangeAspect="1" noMove="1" noResize="1" noEditPoints="1" noAdjustHandles="1" noChangeArrowheads="1" noChangeShapeType="1" noTextEdit="1"/>
              </p:cNvSpPr>
              <p:nvPr/>
            </p:nvSpPr>
            <p:spPr>
              <a:xfrm>
                <a:off x="4003675" y="3731182"/>
                <a:ext cx="1357808" cy="91037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5178967" y="3940053"/>
                <a:ext cx="2157322" cy="5309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𝑘</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𝑥</m:t>
                          </m:r>
                        </m:e>
                        <m:sub>
                          <m:r>
                            <a:rPr lang="en-US" altLang="zh-CN" sz="2800" i="1">
                              <a:solidFill>
                                <a:srgbClr val="0000FF"/>
                              </a:solidFill>
                              <a:latin typeface="Cambria Math" panose="02040503050406030204" pitchFamily="18" charset="0"/>
                            </a:rPr>
                            <m:t>0</m:t>
                          </m:r>
                        </m:sub>
                      </m:sSub>
                      <m:sSup>
                        <m:sSupPr>
                          <m:ctrlPr>
                            <a:rPr lang="en-US" altLang="zh-CN" sz="2800" i="1" smtClean="0">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𝑒</m:t>
                          </m:r>
                        </m:e>
                        <m:sup>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𝑘𝑡</m:t>
                          </m:r>
                        </m:sup>
                      </m:sSup>
                    </m:oMath>
                  </m:oMathPara>
                </a14:m>
                <a:endParaRPr lang="zh-CN" altLang="en-US" sz="2800" dirty="0">
                  <a:solidFill>
                    <a:srgbClr val="0000FF"/>
                  </a:solidFill>
                  <a:latin typeface="+mn-lt"/>
                  <a:ea typeface="+mn-ea"/>
                </a:endParaRPr>
              </a:p>
            </p:txBody>
          </p:sp>
        </mc:Choice>
        <mc:Fallback xmlns="">
          <p:sp>
            <p:nvSpPr>
              <p:cNvPr id="13" name="矩形 12"/>
              <p:cNvSpPr>
                <a:spLocks noRot="1" noChangeAspect="1" noMove="1" noResize="1" noEditPoints="1" noAdjustHandles="1" noChangeArrowheads="1" noChangeShapeType="1" noTextEdit="1"/>
              </p:cNvSpPr>
              <p:nvPr/>
            </p:nvSpPr>
            <p:spPr>
              <a:xfrm>
                <a:off x="5178967" y="3940053"/>
                <a:ext cx="2157322" cy="53091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4003675" y="5303048"/>
                <a:ext cx="1365310"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r>
                        <a:rPr lang="en-US" altLang="zh-CN" sz="2800" b="0" i="1" smtClean="0">
                          <a:solidFill>
                            <a:srgbClr val="0000FF"/>
                          </a:solidFill>
                          <a:latin typeface="Cambria Math" panose="02040503050406030204" pitchFamily="18" charset="0"/>
                          <a:ea typeface="+mn-ea"/>
                        </a:rPr>
                        <m:t>=</m:t>
                      </m:r>
                      <m:f>
                        <m:fPr>
                          <m:ctrlPr>
                            <a:rPr lang="en-US" altLang="zh-CN" sz="280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𝑑𝑣</m:t>
                          </m:r>
                        </m:num>
                        <m:den>
                          <m:r>
                            <a:rPr lang="en-US" altLang="zh-CN" sz="2800" b="0" i="1" smtClean="0">
                              <a:solidFill>
                                <a:srgbClr val="0000FF"/>
                              </a:solidFill>
                              <a:latin typeface="Cambria Math" panose="02040503050406030204" pitchFamily="18" charset="0"/>
                              <a:ea typeface="+mn-ea"/>
                            </a:rPr>
                            <m:t>𝑑</m:t>
                          </m:r>
                          <m:r>
                            <a:rPr lang="en-US" altLang="zh-CN" sz="2800" b="0" i="1">
                              <a:solidFill>
                                <a:srgbClr val="0000FF"/>
                              </a:solidFill>
                              <a:latin typeface="Cambria Math" panose="02040503050406030204" pitchFamily="18" charset="0"/>
                              <a:ea typeface="+mn-ea"/>
                            </a:rPr>
                            <m:t>𝑡</m:t>
                          </m:r>
                        </m:den>
                      </m:f>
                    </m:oMath>
                  </m:oMathPara>
                </a14:m>
                <a:endParaRPr lang="zh-CN" altLang="en-US" sz="2800" dirty="0">
                  <a:solidFill>
                    <a:srgbClr val="0000FF"/>
                  </a:solidFill>
                  <a:latin typeface="+mn-lt"/>
                  <a:ea typeface="+mn-ea"/>
                </a:endParaRPr>
              </a:p>
            </p:txBody>
          </p:sp>
        </mc:Choice>
        <mc:Fallback xmlns="">
          <p:sp>
            <p:nvSpPr>
              <p:cNvPr id="14" name="矩形 13"/>
              <p:cNvSpPr>
                <a:spLocks noRot="1" noChangeAspect="1" noMove="1" noResize="1" noEditPoints="1" noAdjustHandles="1" noChangeArrowheads="1" noChangeShapeType="1" noTextEdit="1"/>
              </p:cNvSpPr>
              <p:nvPr/>
            </p:nvSpPr>
            <p:spPr>
              <a:xfrm>
                <a:off x="4003675" y="5303048"/>
                <a:ext cx="1365310" cy="91037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5272519" y="5529206"/>
                <a:ext cx="2063770" cy="5309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sSup>
                        <m:sSupPr>
                          <m:ctrlPr>
                            <a:rPr lang="en-US" altLang="zh-CN" sz="2800" b="0" i="1" smtClean="0">
                              <a:solidFill>
                                <a:srgbClr val="0000FF"/>
                              </a:solidFill>
                              <a:latin typeface="Cambria Math" panose="02040503050406030204" pitchFamily="18" charset="0"/>
                              <a:ea typeface="+mn-ea"/>
                            </a:rPr>
                          </m:ctrlPr>
                        </m:sSupPr>
                        <m:e>
                          <m:r>
                            <a:rPr lang="en-US" altLang="zh-CN" sz="2800" b="0" i="1" smtClean="0">
                              <a:solidFill>
                                <a:srgbClr val="0000FF"/>
                              </a:solidFill>
                              <a:latin typeface="Cambria Math" panose="02040503050406030204" pitchFamily="18" charset="0"/>
                              <a:ea typeface="+mn-ea"/>
                            </a:rPr>
                            <m:t>𝑘</m:t>
                          </m:r>
                        </m:e>
                        <m:sup>
                          <m:r>
                            <a:rPr lang="en-US" altLang="zh-CN" sz="2800" b="0" i="1" smtClean="0">
                              <a:solidFill>
                                <a:srgbClr val="0000FF"/>
                              </a:solidFill>
                              <a:latin typeface="Cambria Math" panose="02040503050406030204" pitchFamily="18" charset="0"/>
                              <a:ea typeface="+mn-ea"/>
                            </a:rPr>
                            <m:t>2</m:t>
                          </m:r>
                        </m:sup>
                      </m:sSup>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𝑥</m:t>
                          </m:r>
                        </m:e>
                        <m:sub>
                          <m:r>
                            <a:rPr lang="en-US" altLang="zh-CN" sz="2800" i="1">
                              <a:solidFill>
                                <a:srgbClr val="0000FF"/>
                              </a:solidFill>
                              <a:latin typeface="Cambria Math" panose="02040503050406030204" pitchFamily="18" charset="0"/>
                            </a:rPr>
                            <m:t>0</m:t>
                          </m:r>
                        </m:sub>
                      </m:sSub>
                      <m:sSup>
                        <m:sSupPr>
                          <m:ctrlPr>
                            <a:rPr lang="en-US" altLang="zh-CN" sz="2800" i="1" smtClean="0">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𝑒</m:t>
                          </m:r>
                        </m:e>
                        <m:sup>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𝑘𝑡</m:t>
                          </m:r>
                        </m:sup>
                      </m:sSup>
                    </m:oMath>
                  </m:oMathPara>
                </a14:m>
                <a:endParaRPr lang="zh-CN" altLang="en-US" sz="2800" dirty="0">
                  <a:solidFill>
                    <a:srgbClr val="0000FF"/>
                  </a:solidFill>
                  <a:latin typeface="+mn-lt"/>
                  <a:ea typeface="+mn-ea"/>
                </a:endParaRPr>
              </a:p>
            </p:txBody>
          </p:sp>
        </mc:Choice>
        <mc:Fallback xmlns="">
          <p:sp>
            <p:nvSpPr>
              <p:cNvPr id="15" name="矩形 14"/>
              <p:cNvSpPr>
                <a:spLocks noRot="1" noChangeAspect="1" noMove="1" noResize="1" noEditPoints="1" noAdjustHandles="1" noChangeArrowheads="1" noChangeShapeType="1" noTextEdit="1"/>
              </p:cNvSpPr>
              <p:nvPr/>
            </p:nvSpPr>
            <p:spPr>
              <a:xfrm>
                <a:off x="5272519" y="5529206"/>
                <a:ext cx="2063770" cy="530915"/>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38798675"/>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left)">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left)">
                                      <p:cBhvr>
                                        <p:cTn id="5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P spid="8" grpId="0"/>
      <p:bldP spid="10" grpId="0"/>
      <p:bldP spid="11" grpId="0"/>
      <p:bldP spid="12" grpId="0"/>
      <p:bldP spid="13" grpId="0"/>
      <p:bldP spid="14"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3"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1</a:t>
              </a:r>
              <a:endParaRPr lang="zh-CN" altLang="en-US" sz="6000" dirty="0"/>
            </a:p>
          </p:txBody>
        </p:sp>
        <p:sp>
          <p:nvSpPr>
            <p:cNvPr id="51" name="文本框 50"/>
            <p:cNvSpPr txBox="1"/>
            <p:nvPr/>
          </p:nvSpPr>
          <p:spPr>
            <a:xfrm>
              <a:off x="5513629" y="3089644"/>
              <a:ext cx="6676822" cy="83099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itchFamily="34" charset="-122"/>
                  <a:ea typeface="微软雅黑" pitchFamily="34" charset="-122"/>
                </a:rPr>
                <a:t>参照系和坐标系 质点</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a:spLocks noChangeArrowheads="1"/>
              </p:cNvSpPr>
              <p:nvPr/>
            </p:nvSpPr>
            <p:spPr bwMode="auto">
              <a:xfrm>
                <a:off x="1809751" y="500064"/>
                <a:ext cx="9859085" cy="18158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lt"/>
                    <a:ea typeface="+mn-ea"/>
                  </a:rPr>
                  <a:t>例</a:t>
                </a:r>
                <a:r>
                  <a:rPr lang="en-US" altLang="zh-CN" sz="2800" dirty="0">
                    <a:solidFill>
                      <a:srgbClr val="0000FF"/>
                    </a:solidFill>
                    <a:latin typeface="+mn-lt"/>
                    <a:ea typeface="+mn-ea"/>
                  </a:rPr>
                  <a:t>1.7</a:t>
                </a:r>
                <a:r>
                  <a:rPr lang="zh-CN" altLang="en-US" sz="2800" dirty="0">
                    <a:solidFill>
                      <a:srgbClr val="0000FF"/>
                    </a:solidFill>
                    <a:latin typeface="+mn-lt"/>
                    <a:ea typeface="+mn-ea"/>
                  </a:rPr>
                  <a:t>：一艘正在沿直线行驶的汽艇，在发动机关闭后，其加速度方向与速度方向相反，大小与速度的二次方成正比，即</a:t>
                </a:r>
                <a14:m>
                  <m:oMath xmlns:m="http://schemas.openxmlformats.org/officeDocument/2006/math">
                    <m:r>
                      <a:rPr lang="en-US" altLang="zh-CN" sz="2800" b="0" i="1" smtClean="0">
                        <a:solidFill>
                          <a:srgbClr val="0000FF"/>
                        </a:solidFill>
                        <a:latin typeface="Cambria Math" panose="02040503050406030204" pitchFamily="18" charset="0"/>
                      </a:rPr>
                      <m:t>𝑎</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𝑘</m:t>
                    </m:r>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oMath>
                </a14:m>
                <a:r>
                  <a:rPr lang="zh-CN" altLang="en-US" sz="2800" dirty="0">
                    <a:solidFill>
                      <a:srgbClr val="0000FF"/>
                    </a:solidFill>
                    <a:latin typeface="+mn-lt"/>
                    <a:ea typeface="+mn-ea"/>
                  </a:rPr>
                  <a:t>，</a:t>
                </a:r>
                <a14:m>
                  <m:oMath xmlns:m="http://schemas.openxmlformats.org/officeDocument/2006/math">
                    <m:r>
                      <a:rPr lang="en-US" altLang="zh-CN" sz="2800" i="1">
                        <a:solidFill>
                          <a:srgbClr val="0000FF"/>
                        </a:solidFill>
                        <a:latin typeface="Cambria Math" panose="02040503050406030204" pitchFamily="18" charset="0"/>
                      </a:rPr>
                      <m:t>𝑘</m:t>
                    </m:r>
                  </m:oMath>
                </a14:m>
                <a:r>
                  <a:rPr lang="zh-CN" altLang="en-US" sz="2800" dirty="0">
                    <a:solidFill>
                      <a:srgbClr val="0000FF"/>
                    </a:solidFill>
                    <a:latin typeface="+mn-lt"/>
                    <a:ea typeface="+mn-ea"/>
                  </a:rPr>
                  <a:t>为常量。若发动机关闭瞬间汽艇的速度为</a:t>
                </a:r>
                <a14:m>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0</m:t>
                        </m:r>
                      </m:sub>
                    </m:sSub>
                  </m:oMath>
                </a14:m>
                <a:r>
                  <a:rPr lang="zh-CN" altLang="en-US" sz="2800" dirty="0">
                    <a:solidFill>
                      <a:srgbClr val="0000FF"/>
                    </a:solidFill>
                    <a:latin typeface="+mn-lt"/>
                    <a:ea typeface="+mn-ea"/>
                  </a:rPr>
                  <a:t>，试求该汽艇又行驶</a:t>
                </a:r>
                <a14:m>
                  <m:oMath xmlns:m="http://schemas.openxmlformats.org/officeDocument/2006/math">
                    <m:r>
                      <a:rPr lang="en-US" altLang="zh-CN" sz="2800" i="1">
                        <a:solidFill>
                          <a:srgbClr val="0000FF"/>
                        </a:solidFill>
                        <a:latin typeface="Cambria Math" panose="02040503050406030204" pitchFamily="18" charset="0"/>
                      </a:rPr>
                      <m:t>𝑥</m:t>
                    </m:r>
                  </m:oMath>
                </a14:m>
                <a:r>
                  <a:rPr lang="zh-CN" altLang="en-US" sz="2800" dirty="0">
                    <a:solidFill>
                      <a:srgbClr val="0000FF"/>
                    </a:solidFill>
                    <a:latin typeface="+mn-lt"/>
                    <a:ea typeface="+mn-ea"/>
                  </a:rPr>
                  <a:t>距离后的速度。</a:t>
                </a:r>
                <a:endParaRPr lang="en-US" altLang="zh-CN" sz="2800" dirty="0">
                  <a:solidFill>
                    <a:srgbClr val="0000FF"/>
                  </a:solidFill>
                  <a:latin typeface="+mn-lt"/>
                  <a:ea typeface="+mn-ea"/>
                </a:endParaRPr>
              </a:p>
            </p:txBody>
          </p:sp>
        </mc:Choice>
        <mc:Fallback xmlns="">
          <p:sp>
            <p:nvSpPr>
              <p:cNvPr id="2" name="矩形 1"/>
              <p:cNvSpPr>
                <a:spLocks noRot="1" noChangeAspect="1" noMove="1" noResize="1" noEditPoints="1" noAdjustHandles="1" noChangeArrowheads="1" noChangeShapeType="1" noTextEdit="1"/>
              </p:cNvSpPr>
              <p:nvPr/>
            </p:nvSpPr>
            <p:spPr bwMode="auto">
              <a:xfrm>
                <a:off x="1809751" y="500064"/>
                <a:ext cx="9859085" cy="1815882"/>
              </a:xfrm>
              <a:prstGeom prst="rect">
                <a:avLst/>
              </a:prstGeom>
              <a:blipFill>
                <a:blip r:embed="rId2"/>
                <a:stretch>
                  <a:fillRect l="-1299" t="-3356" r="-1237" b="-83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a:spLocks noChangeArrowheads="1"/>
              </p:cNvSpPr>
              <p:nvPr/>
            </p:nvSpPr>
            <p:spPr bwMode="auto">
              <a:xfrm>
                <a:off x="1809751" y="2468347"/>
                <a:ext cx="7030799"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lt"/>
                    <a:ea typeface="+mn-ea"/>
                  </a:rPr>
                  <a:t>解：求</a:t>
                </a:r>
                <a14:m>
                  <m:oMath xmlns:m="http://schemas.openxmlformats.org/officeDocument/2006/math">
                    <m:r>
                      <a:rPr lang="en-US" altLang="zh-CN" sz="2800" i="1">
                        <a:solidFill>
                          <a:srgbClr val="0000FF"/>
                        </a:solidFill>
                        <a:latin typeface="Cambria Math" panose="02040503050406030204" pitchFamily="18" charset="0"/>
                      </a:rPr>
                      <m:t>𝑣</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𝑣</m:t>
                    </m:r>
                    <m:d>
                      <m:dPr>
                        <m:ctrlPr>
                          <a:rPr lang="en-US" altLang="zh-CN" sz="2800" b="0" i="1" smtClean="0">
                            <a:solidFill>
                              <a:srgbClr val="0000FF"/>
                            </a:solidFill>
                            <a:latin typeface="Cambria Math" panose="02040503050406030204" pitchFamily="18" charset="0"/>
                          </a:rPr>
                        </m:ctrlPr>
                      </m:dPr>
                      <m:e>
                        <m:r>
                          <a:rPr lang="en-US" altLang="zh-CN" sz="2800" b="0" i="1" smtClean="0">
                            <a:solidFill>
                              <a:srgbClr val="0000FF"/>
                            </a:solidFill>
                            <a:latin typeface="Cambria Math" panose="02040503050406030204" pitchFamily="18" charset="0"/>
                          </a:rPr>
                          <m:t>𝑥</m:t>
                        </m:r>
                      </m:e>
                    </m:d>
                  </m:oMath>
                </a14:m>
                <a:r>
                  <a:rPr lang="zh-CN" altLang="en-US" sz="2800" dirty="0">
                    <a:solidFill>
                      <a:srgbClr val="0000FF"/>
                    </a:solidFill>
                    <a:latin typeface="+mn-lt"/>
                    <a:ea typeface="+mn-ea"/>
                  </a:rPr>
                  <a:t>可通过积分变量替换</a:t>
                </a:r>
              </a:p>
            </p:txBody>
          </p:sp>
        </mc:Choice>
        <mc:Fallback xmlns="">
          <p:sp>
            <p:nvSpPr>
              <p:cNvPr id="5" name="矩形 4"/>
              <p:cNvSpPr>
                <a:spLocks noRot="1" noChangeAspect="1" noMove="1" noResize="1" noEditPoints="1" noAdjustHandles="1" noChangeArrowheads="1" noChangeShapeType="1" noTextEdit="1"/>
              </p:cNvSpPr>
              <p:nvPr/>
            </p:nvSpPr>
            <p:spPr bwMode="auto">
              <a:xfrm>
                <a:off x="1809751" y="2468347"/>
                <a:ext cx="7030799" cy="523220"/>
              </a:xfrm>
              <a:prstGeom prst="rect">
                <a:avLst/>
              </a:prstGeom>
              <a:blipFill>
                <a:blip r:embed="rId3"/>
                <a:stretch>
                  <a:fillRect l="-1821"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7" name="矩形 6"/>
          <p:cNvSpPr>
            <a:spLocks noChangeArrowheads="1"/>
          </p:cNvSpPr>
          <p:nvPr/>
        </p:nvSpPr>
        <p:spPr bwMode="auto">
          <a:xfrm>
            <a:off x="1809751" y="4500564"/>
            <a:ext cx="542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lt"/>
                <a:ea typeface="+mn-ea"/>
              </a:rPr>
              <a:t>即</a:t>
            </a:r>
          </a:p>
        </p:txBody>
      </p:sp>
      <mc:AlternateContent xmlns:mc="http://schemas.openxmlformats.org/markup-compatibility/2006" xmlns:a14="http://schemas.microsoft.com/office/drawing/2010/main">
        <mc:Choice Requires="a14">
          <p:sp>
            <p:nvSpPr>
              <p:cNvPr id="10" name="矩形 9"/>
              <p:cNvSpPr/>
              <p:nvPr/>
            </p:nvSpPr>
            <p:spPr>
              <a:xfrm>
                <a:off x="2768555" y="3259550"/>
                <a:ext cx="1365310"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r>
                        <a:rPr lang="en-US" altLang="zh-CN" sz="2800" b="0" i="1" smtClean="0">
                          <a:solidFill>
                            <a:srgbClr val="0000FF"/>
                          </a:solidFill>
                          <a:latin typeface="Cambria Math" panose="02040503050406030204" pitchFamily="18" charset="0"/>
                          <a:ea typeface="+mn-ea"/>
                        </a:rPr>
                        <m:t>=</m:t>
                      </m:r>
                      <m:f>
                        <m:fPr>
                          <m:ctrlPr>
                            <a:rPr lang="en-US" altLang="zh-CN" sz="280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𝑑𝑣</m:t>
                          </m:r>
                        </m:num>
                        <m:den>
                          <m:r>
                            <a:rPr lang="en-US" altLang="zh-CN" sz="2800" b="0" i="1" smtClean="0">
                              <a:solidFill>
                                <a:srgbClr val="0000FF"/>
                              </a:solidFill>
                              <a:latin typeface="Cambria Math" panose="02040503050406030204" pitchFamily="18" charset="0"/>
                              <a:ea typeface="+mn-ea"/>
                            </a:rPr>
                            <m:t>𝑑</m:t>
                          </m:r>
                          <m:r>
                            <a:rPr lang="en-US" altLang="zh-CN" sz="2800" b="0" i="1">
                              <a:solidFill>
                                <a:srgbClr val="0000FF"/>
                              </a:solidFill>
                              <a:latin typeface="Cambria Math" panose="02040503050406030204" pitchFamily="18" charset="0"/>
                              <a:ea typeface="+mn-ea"/>
                            </a:rPr>
                            <m:t>𝑡</m:t>
                          </m:r>
                        </m:den>
                      </m:f>
                    </m:oMath>
                  </m:oMathPara>
                </a14:m>
                <a:endParaRPr lang="zh-CN" altLang="en-US" sz="2800" dirty="0">
                  <a:solidFill>
                    <a:srgbClr val="0000FF"/>
                  </a:solidFill>
                  <a:latin typeface="+mn-lt"/>
                  <a:ea typeface="+mn-ea"/>
                </a:endParaRPr>
              </a:p>
            </p:txBody>
          </p:sp>
        </mc:Choice>
        <mc:Fallback xmlns="">
          <p:sp>
            <p:nvSpPr>
              <p:cNvPr id="10" name="矩形 9"/>
              <p:cNvSpPr>
                <a:spLocks noRot="1" noChangeAspect="1" noMove="1" noResize="1" noEditPoints="1" noAdjustHandles="1" noChangeArrowheads="1" noChangeShapeType="1" noTextEdit="1"/>
              </p:cNvSpPr>
              <p:nvPr/>
            </p:nvSpPr>
            <p:spPr>
              <a:xfrm>
                <a:off x="2768555" y="3259550"/>
                <a:ext cx="1365310" cy="91037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4133865" y="3273013"/>
                <a:ext cx="1726947"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𝑑𝑣</m:t>
                          </m:r>
                        </m:num>
                        <m:den>
                          <m:r>
                            <a:rPr lang="en-US" altLang="zh-CN" sz="2800" b="0" i="1" smtClean="0">
                              <a:solidFill>
                                <a:srgbClr val="0000FF"/>
                              </a:solidFill>
                              <a:latin typeface="Cambria Math" panose="02040503050406030204" pitchFamily="18" charset="0"/>
                              <a:ea typeface="+mn-ea"/>
                            </a:rPr>
                            <m:t>𝑑</m:t>
                          </m:r>
                          <m:r>
                            <a:rPr lang="en-US" altLang="zh-CN" sz="2800" b="0" i="1">
                              <a:solidFill>
                                <a:srgbClr val="0000FF"/>
                              </a:solidFill>
                              <a:latin typeface="Cambria Math" panose="02040503050406030204" pitchFamily="18" charset="0"/>
                              <a:ea typeface="+mn-ea"/>
                            </a:rPr>
                            <m:t>𝑡</m:t>
                          </m:r>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𝑑</m:t>
                          </m:r>
                          <m:r>
                            <a:rPr lang="en-US" altLang="zh-CN" sz="2800" b="0" i="1" smtClean="0">
                              <a:solidFill>
                                <a:srgbClr val="0000FF"/>
                              </a:solidFill>
                              <a:latin typeface="Cambria Math" panose="02040503050406030204" pitchFamily="18" charset="0"/>
                            </a:rPr>
                            <m:t>𝑥</m:t>
                          </m:r>
                        </m:num>
                        <m:den>
                          <m:r>
                            <a:rPr lang="en-US" altLang="zh-CN" sz="2800" i="1">
                              <a:solidFill>
                                <a:srgbClr val="0000FF"/>
                              </a:solidFill>
                              <a:latin typeface="Cambria Math" panose="02040503050406030204" pitchFamily="18" charset="0"/>
                            </a:rPr>
                            <m:t>𝑑</m:t>
                          </m:r>
                          <m:r>
                            <a:rPr lang="en-US" altLang="zh-CN" sz="2800" b="0" i="1" smtClean="0">
                              <a:solidFill>
                                <a:srgbClr val="0000FF"/>
                              </a:solidFill>
                              <a:latin typeface="Cambria Math" panose="02040503050406030204" pitchFamily="18" charset="0"/>
                            </a:rPr>
                            <m:t>𝑥</m:t>
                          </m:r>
                        </m:den>
                      </m:f>
                    </m:oMath>
                  </m:oMathPara>
                </a14:m>
                <a:endParaRPr lang="zh-CN" altLang="en-US" sz="2800" dirty="0">
                  <a:solidFill>
                    <a:srgbClr val="0000FF"/>
                  </a:solidFill>
                  <a:latin typeface="+mn-lt"/>
                  <a:ea typeface="+mn-ea"/>
                </a:endParaRPr>
              </a:p>
            </p:txBody>
          </p:sp>
        </mc:Choice>
        <mc:Fallback xmlns="">
          <p:sp>
            <p:nvSpPr>
              <p:cNvPr id="11" name="矩形 10"/>
              <p:cNvSpPr>
                <a:spLocks noRot="1" noChangeAspect="1" noMove="1" noResize="1" noEditPoints="1" noAdjustHandles="1" noChangeArrowheads="1" noChangeShapeType="1" noTextEdit="1"/>
              </p:cNvSpPr>
              <p:nvPr/>
            </p:nvSpPr>
            <p:spPr>
              <a:xfrm>
                <a:off x="4133865" y="3273013"/>
                <a:ext cx="1726947" cy="91037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5696165" y="3273013"/>
                <a:ext cx="1322285"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𝑣</m:t>
                      </m:r>
                      <m:f>
                        <m:fPr>
                          <m:ctrlPr>
                            <a:rPr lang="en-US" altLang="zh-CN" sz="280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𝑑𝑣</m:t>
                          </m:r>
                        </m:num>
                        <m:den>
                          <m:r>
                            <a:rPr lang="en-US" altLang="zh-CN" sz="2800" b="0" i="1" smtClean="0">
                              <a:solidFill>
                                <a:srgbClr val="0000FF"/>
                              </a:solidFill>
                              <a:latin typeface="Cambria Math" panose="02040503050406030204" pitchFamily="18" charset="0"/>
                              <a:ea typeface="+mn-ea"/>
                            </a:rPr>
                            <m:t>𝑑𝑥</m:t>
                          </m:r>
                        </m:den>
                      </m:f>
                    </m:oMath>
                  </m:oMathPara>
                </a14:m>
                <a:endParaRPr lang="zh-CN" altLang="en-US" sz="2800" dirty="0">
                  <a:solidFill>
                    <a:srgbClr val="0000FF"/>
                  </a:solidFill>
                  <a:latin typeface="+mn-lt"/>
                  <a:ea typeface="+mn-ea"/>
                </a:endParaRPr>
              </a:p>
            </p:txBody>
          </p:sp>
        </mc:Choice>
        <mc:Fallback xmlns="">
          <p:sp>
            <p:nvSpPr>
              <p:cNvPr id="12" name="矩形 11"/>
              <p:cNvSpPr>
                <a:spLocks noRot="1" noChangeAspect="1" noMove="1" noResize="1" noEditPoints="1" noAdjustHandles="1" noChangeArrowheads="1" noChangeShapeType="1" noTextEdit="1"/>
              </p:cNvSpPr>
              <p:nvPr/>
            </p:nvSpPr>
            <p:spPr>
              <a:xfrm>
                <a:off x="5696165" y="3273013"/>
                <a:ext cx="1322285" cy="91037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6848633" y="3511280"/>
                <a:ext cx="150265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𝑘</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oMath>
                  </m:oMathPara>
                </a14:m>
                <a:endParaRPr lang="zh-CN" altLang="en-US" sz="2800" dirty="0">
                  <a:solidFill>
                    <a:srgbClr val="0000FF"/>
                  </a:solidFill>
                  <a:latin typeface="+mn-lt"/>
                  <a:ea typeface="+mn-ea"/>
                </a:endParaRPr>
              </a:p>
            </p:txBody>
          </p:sp>
        </mc:Choice>
        <mc:Fallback xmlns="">
          <p:sp>
            <p:nvSpPr>
              <p:cNvPr id="13" name="矩形 12"/>
              <p:cNvSpPr>
                <a:spLocks noRot="1" noChangeAspect="1" noMove="1" noResize="1" noEditPoints="1" noAdjustHandles="1" noChangeArrowheads="1" noChangeShapeType="1" noTextEdit="1"/>
              </p:cNvSpPr>
              <p:nvPr/>
            </p:nvSpPr>
            <p:spPr>
              <a:xfrm>
                <a:off x="6848633" y="3511280"/>
                <a:ext cx="1502655"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3442611" y="4454418"/>
                <a:ext cx="262251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𝑣𝑑𝑣</m:t>
                      </m:r>
                      <m:r>
                        <a:rPr lang="en-US" altLang="zh-CN" sz="2800" b="0" i="1" smtClean="0">
                          <a:solidFill>
                            <a:srgbClr val="0000FF"/>
                          </a:solidFill>
                          <a:latin typeface="Cambria Math" panose="02040503050406030204" pitchFamily="18" charset="0"/>
                          <a:ea typeface="+mn-ea"/>
                        </a:rPr>
                        <m:t>=−</m:t>
                      </m:r>
                      <m:r>
                        <a:rPr lang="en-US" altLang="zh-CN" sz="2800" i="1">
                          <a:solidFill>
                            <a:srgbClr val="0000FF"/>
                          </a:solidFill>
                          <a:latin typeface="Cambria Math" panose="02040503050406030204" pitchFamily="18" charset="0"/>
                        </a:rPr>
                        <m:t>𝑘</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𝑑𝑥</m:t>
                      </m:r>
                    </m:oMath>
                  </m:oMathPara>
                </a14:m>
                <a:endParaRPr lang="zh-CN" altLang="en-US" sz="2800" dirty="0">
                  <a:solidFill>
                    <a:srgbClr val="0000FF"/>
                  </a:solidFill>
                  <a:latin typeface="+mn-lt"/>
                  <a:ea typeface="+mn-ea"/>
                </a:endParaRPr>
              </a:p>
            </p:txBody>
          </p:sp>
        </mc:Choice>
        <mc:Fallback xmlns="">
          <p:sp>
            <p:nvSpPr>
              <p:cNvPr id="14" name="矩形 13"/>
              <p:cNvSpPr>
                <a:spLocks noRot="1" noChangeAspect="1" noMove="1" noResize="1" noEditPoints="1" noAdjustHandles="1" noChangeArrowheads="1" noChangeShapeType="1" noTextEdit="1"/>
              </p:cNvSpPr>
              <p:nvPr/>
            </p:nvSpPr>
            <p:spPr>
              <a:xfrm>
                <a:off x="3442611" y="4454418"/>
                <a:ext cx="2622513"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3442611" y="5217810"/>
                <a:ext cx="2988446" cy="10792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zh-CN" sz="2800" b="0" i="1" smtClean="0">
                              <a:solidFill>
                                <a:srgbClr val="0000FF"/>
                              </a:solidFill>
                              <a:latin typeface="Cambria Math" panose="02040503050406030204" pitchFamily="18" charset="0"/>
                              <a:ea typeface="+mn-ea"/>
                            </a:rPr>
                          </m:ctrlPr>
                        </m:naryPr>
                        <m:sub>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0</m:t>
                              </m:r>
                            </m:sub>
                          </m:sSub>
                        </m:sub>
                        <m:sup>
                          <m:r>
                            <a:rPr lang="en-US" altLang="zh-CN" sz="2800" b="0" i="1" smtClean="0">
                              <a:solidFill>
                                <a:srgbClr val="0000FF"/>
                              </a:solidFill>
                              <a:latin typeface="Cambria Math" panose="02040503050406030204" pitchFamily="18" charset="0"/>
                              <a:ea typeface="+mn-ea"/>
                            </a:rPr>
                            <m:t>𝑣</m:t>
                          </m:r>
                        </m:sup>
                        <m:e>
                          <m:f>
                            <m:fPr>
                              <m:ctrlPr>
                                <a:rPr lang="en-US" altLang="zh-CN" sz="2800" i="1" smtClean="0">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𝑑</m:t>
                              </m:r>
                              <m:r>
                                <a:rPr lang="en-US" altLang="zh-CN" sz="2800" b="0" i="1" smtClean="0">
                                  <a:solidFill>
                                    <a:srgbClr val="0000FF"/>
                                  </a:solidFill>
                                  <a:latin typeface="Cambria Math" panose="02040503050406030204" pitchFamily="18" charset="0"/>
                                </a:rPr>
                                <m:t>𝑣</m:t>
                              </m:r>
                            </m:num>
                            <m:den>
                              <m:r>
                                <a:rPr lang="en-US" altLang="zh-CN" sz="2800" b="0" i="1" smtClean="0">
                                  <a:solidFill>
                                    <a:srgbClr val="0000FF"/>
                                  </a:solidFill>
                                  <a:latin typeface="Cambria Math" panose="02040503050406030204" pitchFamily="18" charset="0"/>
                                </a:rPr>
                                <m:t>𝑣</m:t>
                              </m:r>
                            </m:den>
                          </m:f>
                        </m:e>
                      </m:nary>
                      <m:r>
                        <a:rPr lang="en-US" altLang="zh-CN" sz="2800" b="0" i="1" smtClean="0">
                          <a:solidFill>
                            <a:srgbClr val="0000FF"/>
                          </a:solidFill>
                          <a:latin typeface="Cambria Math" panose="02040503050406030204" pitchFamily="18" charset="0"/>
                          <a:ea typeface="+mn-ea"/>
                        </a:rPr>
                        <m:t>=</m:t>
                      </m:r>
                      <m:nary>
                        <m:naryPr>
                          <m:ctrlPr>
                            <a:rPr lang="en-US" altLang="zh-CN" sz="2800" i="1">
                              <a:solidFill>
                                <a:srgbClr val="0000FF"/>
                              </a:solidFill>
                              <a:latin typeface="Cambria Math" panose="02040503050406030204" pitchFamily="18" charset="0"/>
                            </a:rPr>
                          </m:ctrlPr>
                        </m:naryPr>
                        <m:sub>
                          <m:r>
                            <a:rPr lang="en-US" altLang="zh-CN" sz="2800" b="0" i="1" smtClean="0">
                              <a:solidFill>
                                <a:srgbClr val="0000FF"/>
                              </a:solidFill>
                              <a:latin typeface="Cambria Math" panose="02040503050406030204" pitchFamily="18" charset="0"/>
                            </a:rPr>
                            <m:t>0</m:t>
                          </m:r>
                        </m:sub>
                        <m:sup>
                          <m:r>
                            <a:rPr lang="en-US" altLang="zh-CN" sz="2800" b="0" i="1" smtClean="0">
                              <a:solidFill>
                                <a:srgbClr val="0000FF"/>
                              </a:solidFill>
                              <a:latin typeface="Cambria Math" panose="02040503050406030204" pitchFamily="18" charset="0"/>
                            </a:rPr>
                            <m:t>𝑥</m:t>
                          </m:r>
                        </m:sup>
                        <m:e>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𝑘𝑑𝑥</m:t>
                          </m:r>
                        </m:e>
                      </m:nary>
                    </m:oMath>
                  </m:oMathPara>
                </a14:m>
                <a:endParaRPr lang="zh-CN" altLang="en-US" sz="2800" dirty="0">
                  <a:solidFill>
                    <a:srgbClr val="0000FF"/>
                  </a:solidFill>
                  <a:latin typeface="+mn-lt"/>
                  <a:ea typeface="+mn-ea"/>
                </a:endParaRPr>
              </a:p>
            </p:txBody>
          </p:sp>
        </mc:Choice>
        <mc:Fallback xmlns="">
          <p:sp>
            <p:nvSpPr>
              <p:cNvPr id="18" name="矩形 17"/>
              <p:cNvSpPr>
                <a:spLocks noRot="1" noChangeAspect="1" noMove="1" noResize="1" noEditPoints="1" noAdjustHandles="1" noChangeArrowheads="1" noChangeShapeType="1" noTextEdit="1"/>
              </p:cNvSpPr>
              <p:nvPr/>
            </p:nvSpPr>
            <p:spPr>
              <a:xfrm>
                <a:off x="3442611" y="5217810"/>
                <a:ext cx="2988446" cy="1079206"/>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6739293" y="5305366"/>
                <a:ext cx="2155590" cy="9040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𝑙𝑛</m:t>
                      </m:r>
                      <m:f>
                        <m:fPr>
                          <m:ctrlPr>
                            <a:rPr lang="en-US" altLang="zh-CN" sz="2800" i="1">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𝑣</m:t>
                          </m:r>
                        </m:num>
                        <m:den>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0</m:t>
                              </m:r>
                            </m:sub>
                          </m:sSub>
                        </m:den>
                      </m:f>
                      <m:r>
                        <a:rPr lang="en-US" altLang="zh-CN" sz="2800" b="0" i="1" smtClean="0">
                          <a:solidFill>
                            <a:srgbClr val="0000FF"/>
                          </a:solidFill>
                          <a:latin typeface="Cambria Math" panose="02040503050406030204" pitchFamily="18" charset="0"/>
                          <a:ea typeface="+mn-ea"/>
                        </a:rPr>
                        <m:t>=</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𝑘𝑥</m:t>
                      </m:r>
                    </m:oMath>
                  </m:oMathPara>
                </a14:m>
                <a:endParaRPr lang="zh-CN" altLang="en-US" sz="2800" dirty="0">
                  <a:solidFill>
                    <a:srgbClr val="0000FF"/>
                  </a:solidFill>
                  <a:latin typeface="+mn-lt"/>
                  <a:ea typeface="+mn-ea"/>
                </a:endParaRPr>
              </a:p>
            </p:txBody>
          </p:sp>
        </mc:Choice>
        <mc:Fallback xmlns="">
          <p:sp>
            <p:nvSpPr>
              <p:cNvPr id="19" name="矩形 18"/>
              <p:cNvSpPr>
                <a:spLocks noRot="1" noChangeAspect="1" noMove="1" noResize="1" noEditPoints="1" noAdjustHandles="1" noChangeArrowheads="1" noChangeShapeType="1" noTextEdit="1"/>
              </p:cNvSpPr>
              <p:nvPr/>
            </p:nvSpPr>
            <p:spPr>
              <a:xfrm>
                <a:off x="6739293" y="5305366"/>
                <a:ext cx="2155590" cy="904094"/>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9203119" y="5491955"/>
                <a:ext cx="2031069" cy="5309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𝑣</m:t>
                      </m:r>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0</m:t>
                          </m:r>
                        </m:sub>
                      </m:sSub>
                      <m:sSup>
                        <m:sSupPr>
                          <m:ctrlPr>
                            <a:rPr lang="en-US" altLang="zh-CN" sz="2800" i="1" smtClean="0">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𝑒</m:t>
                          </m:r>
                        </m:e>
                        <m:sup>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𝑘𝑥</m:t>
                          </m:r>
                        </m:sup>
                      </m:sSup>
                    </m:oMath>
                  </m:oMathPara>
                </a14:m>
                <a:endParaRPr lang="zh-CN" altLang="en-US" sz="2800" dirty="0">
                  <a:solidFill>
                    <a:srgbClr val="0000FF"/>
                  </a:solidFill>
                  <a:latin typeface="+mn-lt"/>
                  <a:ea typeface="+mn-ea"/>
                </a:endParaRPr>
              </a:p>
            </p:txBody>
          </p:sp>
        </mc:Choice>
        <mc:Fallback xmlns="">
          <p:sp>
            <p:nvSpPr>
              <p:cNvPr id="20" name="矩形 19"/>
              <p:cNvSpPr>
                <a:spLocks noRot="1" noChangeAspect="1" noMove="1" noResize="1" noEditPoints="1" noAdjustHandles="1" noChangeArrowheads="1" noChangeShapeType="1" noTextEdit="1"/>
              </p:cNvSpPr>
              <p:nvPr/>
            </p:nvSpPr>
            <p:spPr>
              <a:xfrm>
                <a:off x="9203119" y="5491955"/>
                <a:ext cx="2031069" cy="530915"/>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1616144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left)">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left)">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ipe(left)">
                                      <p:cBhvr>
                                        <p:cTn id="5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p:bldP spid="10" grpId="0"/>
      <p:bldP spid="11" grpId="0"/>
      <p:bldP spid="12" grpId="0"/>
      <p:bldP spid="13" grpId="0"/>
      <p:bldP spid="14" grpId="0"/>
      <p:bldP spid="18" grpId="0"/>
      <p:bldP spid="19" grpId="0"/>
      <p:bldP spid="2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a:spLocks noChangeArrowheads="1"/>
              </p:cNvSpPr>
              <p:nvPr/>
            </p:nvSpPr>
            <p:spPr bwMode="auto">
              <a:xfrm>
                <a:off x="1738313" y="571500"/>
                <a:ext cx="9957818" cy="138499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lt"/>
                    <a:ea typeface="+mn-ea"/>
                  </a:rPr>
                  <a:t>例</a:t>
                </a:r>
                <a:r>
                  <a:rPr lang="en-US" altLang="zh-CN" sz="2800" dirty="0">
                    <a:solidFill>
                      <a:srgbClr val="0000FF"/>
                    </a:solidFill>
                    <a:latin typeface="+mn-lt"/>
                    <a:ea typeface="+mn-ea"/>
                  </a:rPr>
                  <a:t>1.8</a:t>
                </a:r>
                <a:r>
                  <a:rPr lang="zh-CN" altLang="en-US" sz="2800" dirty="0">
                    <a:solidFill>
                      <a:srgbClr val="0000FF"/>
                    </a:solidFill>
                    <a:latin typeface="+mn-lt"/>
                    <a:ea typeface="+mn-ea"/>
                  </a:rPr>
                  <a:t>：质点沿</a:t>
                </a:r>
                <a14:m>
                  <m:oMath xmlns:m="http://schemas.openxmlformats.org/officeDocument/2006/math">
                    <m:r>
                      <a:rPr lang="en-US" altLang="zh-CN" sz="2800" i="1">
                        <a:solidFill>
                          <a:srgbClr val="0000FF"/>
                        </a:solidFill>
                        <a:latin typeface="Cambria Math" panose="02040503050406030204" pitchFamily="18" charset="0"/>
                      </a:rPr>
                      <m:t>𝑥</m:t>
                    </m:r>
                  </m:oMath>
                </a14:m>
                <a:r>
                  <a:rPr lang="zh-CN" altLang="en-US" sz="2800" dirty="0">
                    <a:solidFill>
                      <a:srgbClr val="0000FF"/>
                    </a:solidFill>
                    <a:latin typeface="+mn-lt"/>
                    <a:ea typeface="+mn-ea"/>
                  </a:rPr>
                  <a:t>轴运动，其加速度和位置的关系为</a:t>
                </a:r>
                <a14:m>
                  <m:oMath xmlns:m="http://schemas.openxmlformats.org/officeDocument/2006/math">
                    <m:r>
                      <a:rPr lang="en-US" altLang="zh-CN" sz="2800" b="0" i="1" smtClean="0">
                        <a:solidFill>
                          <a:srgbClr val="0000FF"/>
                        </a:solidFill>
                        <a:latin typeface="Cambria Math" panose="02040503050406030204" pitchFamily="18" charset="0"/>
                      </a:rPr>
                      <m:t>𝑎</m:t>
                    </m:r>
                    <m:r>
                      <a:rPr lang="en-US" altLang="zh-CN" sz="2800" i="1">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rPr>
                      <m:t>+6</m:t>
                    </m:r>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𝑥</m:t>
                        </m:r>
                      </m:e>
                      <m:sup>
                        <m:r>
                          <a:rPr lang="en-US" altLang="zh-CN" sz="2800" i="1">
                            <a:solidFill>
                              <a:srgbClr val="0000FF"/>
                            </a:solidFill>
                            <a:latin typeface="Cambria Math" panose="02040503050406030204" pitchFamily="18" charset="0"/>
                          </a:rPr>
                          <m:t>2</m:t>
                        </m:r>
                      </m:sup>
                    </m:sSup>
                  </m:oMath>
                </a14:m>
                <a:r>
                  <a:rPr lang="zh-CN" altLang="en-US" sz="2800" dirty="0">
                    <a:solidFill>
                      <a:srgbClr val="0000FF"/>
                    </a:solidFill>
                    <a:latin typeface="+mn-lt"/>
                    <a:ea typeface="+mn-ea"/>
                  </a:rPr>
                  <a:t>，</a:t>
                </a:r>
                <a14:m>
                  <m:oMath xmlns:m="http://schemas.openxmlformats.org/officeDocument/2006/math">
                    <m:r>
                      <a:rPr lang="en-US" altLang="zh-CN" sz="2800" i="1">
                        <a:solidFill>
                          <a:srgbClr val="0000FF"/>
                        </a:solidFill>
                        <a:latin typeface="Cambria Math" panose="02040503050406030204" pitchFamily="18" charset="0"/>
                      </a:rPr>
                      <m:t>𝑎</m:t>
                    </m:r>
                  </m:oMath>
                </a14:m>
                <a:r>
                  <a:rPr lang="zh-CN" altLang="en-US" sz="2800" dirty="0">
                    <a:solidFill>
                      <a:srgbClr val="0000FF"/>
                    </a:solidFill>
                    <a:latin typeface="+mn-lt"/>
                    <a:ea typeface="+mn-ea"/>
                  </a:rPr>
                  <a:t>的单位为</a:t>
                </a:r>
                <a14:m>
                  <m:oMath xmlns:m="http://schemas.openxmlformats.org/officeDocument/2006/math">
                    <m:r>
                      <a:rPr lang="en-US" altLang="zh-CN" sz="2800" i="1">
                        <a:solidFill>
                          <a:srgbClr val="0000FF"/>
                        </a:solidFill>
                        <a:latin typeface="Cambria Math" panose="02040503050406030204" pitchFamily="18" charset="0"/>
                      </a:rPr>
                      <m:t>𝑚</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𝑠</m:t>
                        </m:r>
                      </m:e>
                      <m:sup>
                        <m:r>
                          <a:rPr lang="en-US" altLang="zh-CN" sz="2800" i="1">
                            <a:solidFill>
                              <a:srgbClr val="0000FF"/>
                            </a:solidFill>
                            <a:latin typeface="Cambria Math" panose="02040503050406030204" pitchFamily="18" charset="0"/>
                            <a:ea typeface="Cambria Math" panose="02040503050406030204" pitchFamily="18" charset="0"/>
                          </a:rPr>
                          <m:t>−2</m:t>
                        </m:r>
                      </m:sup>
                    </m:sSup>
                  </m:oMath>
                </a14:m>
                <a:r>
                  <a:rPr lang="zh-CN" altLang="en-US" sz="2800" dirty="0">
                    <a:solidFill>
                      <a:srgbClr val="0000FF"/>
                    </a:solidFill>
                    <a:latin typeface="+mn-lt"/>
                    <a:ea typeface="+mn-ea"/>
                  </a:rPr>
                  <a:t>，</a:t>
                </a:r>
                <a14:m>
                  <m:oMath xmlns:m="http://schemas.openxmlformats.org/officeDocument/2006/math">
                    <m:r>
                      <a:rPr lang="en-US" altLang="zh-CN" sz="2800" i="1">
                        <a:solidFill>
                          <a:srgbClr val="0000FF"/>
                        </a:solidFill>
                        <a:latin typeface="Cambria Math" panose="02040503050406030204" pitchFamily="18" charset="0"/>
                      </a:rPr>
                      <m:t>𝑥</m:t>
                    </m:r>
                  </m:oMath>
                </a14:m>
                <a:r>
                  <a:rPr lang="zh-CN" altLang="en-US" sz="2800" dirty="0">
                    <a:solidFill>
                      <a:srgbClr val="0000FF"/>
                    </a:solidFill>
                    <a:latin typeface="+mn-lt"/>
                    <a:ea typeface="+mn-ea"/>
                  </a:rPr>
                  <a:t>的单位为</a:t>
                </a:r>
                <a14:m>
                  <m:oMath xmlns:m="http://schemas.openxmlformats.org/officeDocument/2006/math">
                    <m:r>
                      <a:rPr lang="en-US" altLang="zh-CN" sz="2800" i="1">
                        <a:solidFill>
                          <a:srgbClr val="0000FF"/>
                        </a:solidFill>
                        <a:latin typeface="Cambria Math" panose="02040503050406030204" pitchFamily="18" charset="0"/>
                      </a:rPr>
                      <m:t>𝑚</m:t>
                    </m:r>
                  </m:oMath>
                </a14:m>
                <a:r>
                  <a:rPr lang="zh-CN" altLang="en-US" sz="2800" dirty="0">
                    <a:solidFill>
                      <a:srgbClr val="0000FF"/>
                    </a:solidFill>
                    <a:latin typeface="+mn-lt"/>
                    <a:ea typeface="+mn-ea"/>
                  </a:rPr>
                  <a:t>。质点在</a:t>
                </a:r>
                <a14:m>
                  <m:oMath xmlns:m="http://schemas.openxmlformats.org/officeDocument/2006/math">
                    <m:r>
                      <a:rPr lang="en-US" altLang="zh-CN" sz="2800" b="0" i="1" smtClean="0">
                        <a:solidFill>
                          <a:srgbClr val="0000FF"/>
                        </a:solidFill>
                        <a:latin typeface="Cambria Math" panose="02040503050406030204" pitchFamily="18" charset="0"/>
                      </a:rPr>
                      <m:t>𝑥</m:t>
                    </m:r>
                    <m:r>
                      <a:rPr lang="en-US" altLang="zh-CN" sz="2800" b="0" i="1" smtClean="0">
                        <a:solidFill>
                          <a:srgbClr val="0000FF"/>
                        </a:solidFill>
                        <a:latin typeface="Cambria Math" panose="02040503050406030204" pitchFamily="18" charset="0"/>
                      </a:rPr>
                      <m:t>=0</m:t>
                    </m:r>
                  </m:oMath>
                </a14:m>
                <a:r>
                  <a:rPr lang="zh-CN" altLang="en-US" sz="2800" dirty="0">
                    <a:solidFill>
                      <a:srgbClr val="0000FF"/>
                    </a:solidFill>
                    <a:latin typeface="+mn-lt"/>
                    <a:ea typeface="+mn-ea"/>
                  </a:rPr>
                  <a:t>处，速度为</a:t>
                </a:r>
                <a14:m>
                  <m:oMath xmlns:m="http://schemas.openxmlformats.org/officeDocument/2006/math">
                    <m:r>
                      <a:rPr lang="en-US" altLang="zh-CN" sz="2800" b="0" i="0" smtClean="0">
                        <a:solidFill>
                          <a:srgbClr val="0000FF"/>
                        </a:solidFill>
                        <a:latin typeface="Cambria Math" panose="02040503050406030204" pitchFamily="18" charset="0"/>
                      </a:rPr>
                      <m:t>10</m:t>
                    </m:r>
                    <m:r>
                      <a:rPr lang="en-US" altLang="zh-CN" sz="2800" i="1">
                        <a:solidFill>
                          <a:srgbClr val="0000FF"/>
                        </a:solidFill>
                        <a:latin typeface="Cambria Math" panose="02040503050406030204" pitchFamily="18" charset="0"/>
                      </a:rPr>
                      <m:t>𝑚</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𝑠</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m:t>
                        </m:r>
                      </m:sup>
                    </m:sSup>
                  </m:oMath>
                </a14:m>
                <a:r>
                  <a:rPr lang="zh-CN" altLang="en-US" sz="2800" dirty="0">
                    <a:solidFill>
                      <a:srgbClr val="0000FF"/>
                    </a:solidFill>
                    <a:latin typeface="+mn-lt"/>
                    <a:ea typeface="+mn-ea"/>
                  </a:rPr>
                  <a:t>，试求质点在任何坐标处的速度值。</a:t>
                </a:r>
              </a:p>
            </p:txBody>
          </p:sp>
        </mc:Choice>
        <mc:Fallback xmlns="">
          <p:sp>
            <p:nvSpPr>
              <p:cNvPr id="2" name="矩形 1"/>
              <p:cNvSpPr>
                <a:spLocks noRot="1" noChangeAspect="1" noMove="1" noResize="1" noEditPoints="1" noAdjustHandles="1" noChangeArrowheads="1" noChangeShapeType="1" noTextEdit="1"/>
              </p:cNvSpPr>
              <p:nvPr/>
            </p:nvSpPr>
            <p:spPr bwMode="auto">
              <a:xfrm>
                <a:off x="1738313" y="571500"/>
                <a:ext cx="9957818" cy="1384995"/>
              </a:xfrm>
              <a:prstGeom prst="rect">
                <a:avLst/>
              </a:prstGeom>
              <a:blipFill>
                <a:blip r:embed="rId2"/>
                <a:stretch>
                  <a:fillRect l="-1224" t="-4846" r="-4835" b="-114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6" name="矩形 5"/>
          <p:cNvSpPr>
            <a:spLocks noChangeArrowheads="1"/>
          </p:cNvSpPr>
          <p:nvPr/>
        </p:nvSpPr>
        <p:spPr bwMode="auto">
          <a:xfrm>
            <a:off x="1733353" y="2149264"/>
            <a:ext cx="12620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lt"/>
                <a:ea typeface="+mn-ea"/>
              </a:rPr>
              <a:t>解：</a:t>
            </a:r>
          </a:p>
        </p:txBody>
      </p:sp>
      <mc:AlternateContent xmlns:mc="http://schemas.openxmlformats.org/markup-compatibility/2006" xmlns:a14="http://schemas.microsoft.com/office/drawing/2010/main">
        <mc:Choice Requires="a14">
          <p:sp>
            <p:nvSpPr>
              <p:cNvPr id="12" name="矩形 11"/>
              <p:cNvSpPr/>
              <p:nvPr/>
            </p:nvSpPr>
            <p:spPr>
              <a:xfrm>
                <a:off x="2612998" y="1878098"/>
                <a:ext cx="1365310"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r>
                        <a:rPr lang="en-US" altLang="zh-CN" sz="2800" b="0" i="1" smtClean="0">
                          <a:solidFill>
                            <a:srgbClr val="0000FF"/>
                          </a:solidFill>
                          <a:latin typeface="Cambria Math" panose="02040503050406030204" pitchFamily="18" charset="0"/>
                          <a:ea typeface="+mn-ea"/>
                        </a:rPr>
                        <m:t>=</m:t>
                      </m:r>
                      <m:f>
                        <m:fPr>
                          <m:ctrlPr>
                            <a:rPr lang="en-US" altLang="zh-CN" sz="280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𝑑𝑣</m:t>
                          </m:r>
                        </m:num>
                        <m:den>
                          <m:r>
                            <a:rPr lang="en-US" altLang="zh-CN" sz="2800" b="0" i="1" smtClean="0">
                              <a:solidFill>
                                <a:srgbClr val="0000FF"/>
                              </a:solidFill>
                              <a:latin typeface="Cambria Math" panose="02040503050406030204" pitchFamily="18" charset="0"/>
                              <a:ea typeface="+mn-ea"/>
                            </a:rPr>
                            <m:t>𝑑</m:t>
                          </m:r>
                          <m:r>
                            <a:rPr lang="en-US" altLang="zh-CN" sz="2800" b="0" i="1">
                              <a:solidFill>
                                <a:srgbClr val="0000FF"/>
                              </a:solidFill>
                              <a:latin typeface="Cambria Math" panose="02040503050406030204" pitchFamily="18" charset="0"/>
                              <a:ea typeface="+mn-ea"/>
                            </a:rPr>
                            <m:t>𝑡</m:t>
                          </m:r>
                        </m:den>
                      </m:f>
                    </m:oMath>
                  </m:oMathPara>
                </a14:m>
                <a:endParaRPr lang="zh-CN" altLang="en-US" sz="2800" dirty="0">
                  <a:solidFill>
                    <a:srgbClr val="0000FF"/>
                  </a:solidFill>
                  <a:latin typeface="+mn-lt"/>
                  <a:ea typeface="+mn-ea"/>
                </a:endParaRPr>
              </a:p>
            </p:txBody>
          </p:sp>
        </mc:Choice>
        <mc:Fallback xmlns="">
          <p:sp>
            <p:nvSpPr>
              <p:cNvPr id="12" name="矩形 11"/>
              <p:cNvSpPr>
                <a:spLocks noRot="1" noChangeAspect="1" noMove="1" noResize="1" noEditPoints="1" noAdjustHandles="1" noChangeArrowheads="1" noChangeShapeType="1" noTextEdit="1"/>
              </p:cNvSpPr>
              <p:nvPr/>
            </p:nvSpPr>
            <p:spPr>
              <a:xfrm>
                <a:off x="2612998" y="1878098"/>
                <a:ext cx="1365310" cy="91037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3870101" y="1878098"/>
                <a:ext cx="1726947"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𝑑𝑣</m:t>
                          </m:r>
                        </m:num>
                        <m:den>
                          <m:r>
                            <a:rPr lang="en-US" altLang="zh-CN" sz="2800" b="0" i="1" smtClean="0">
                              <a:solidFill>
                                <a:srgbClr val="0000FF"/>
                              </a:solidFill>
                              <a:latin typeface="Cambria Math" panose="02040503050406030204" pitchFamily="18" charset="0"/>
                              <a:ea typeface="+mn-ea"/>
                            </a:rPr>
                            <m:t>𝑑</m:t>
                          </m:r>
                          <m:r>
                            <a:rPr lang="en-US" altLang="zh-CN" sz="2800" b="0" i="1">
                              <a:solidFill>
                                <a:srgbClr val="0000FF"/>
                              </a:solidFill>
                              <a:latin typeface="Cambria Math" panose="02040503050406030204" pitchFamily="18" charset="0"/>
                              <a:ea typeface="+mn-ea"/>
                            </a:rPr>
                            <m:t>𝑡</m:t>
                          </m:r>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𝑑</m:t>
                          </m:r>
                          <m:r>
                            <a:rPr lang="en-US" altLang="zh-CN" sz="2800" b="0" i="1" smtClean="0">
                              <a:solidFill>
                                <a:srgbClr val="0000FF"/>
                              </a:solidFill>
                              <a:latin typeface="Cambria Math" panose="02040503050406030204" pitchFamily="18" charset="0"/>
                            </a:rPr>
                            <m:t>𝑥</m:t>
                          </m:r>
                        </m:num>
                        <m:den>
                          <m:r>
                            <a:rPr lang="en-US" altLang="zh-CN" sz="2800" i="1">
                              <a:solidFill>
                                <a:srgbClr val="0000FF"/>
                              </a:solidFill>
                              <a:latin typeface="Cambria Math" panose="02040503050406030204" pitchFamily="18" charset="0"/>
                            </a:rPr>
                            <m:t>𝑑</m:t>
                          </m:r>
                          <m:r>
                            <a:rPr lang="en-US" altLang="zh-CN" sz="2800" b="0" i="1" smtClean="0">
                              <a:solidFill>
                                <a:srgbClr val="0000FF"/>
                              </a:solidFill>
                              <a:latin typeface="Cambria Math" panose="02040503050406030204" pitchFamily="18" charset="0"/>
                            </a:rPr>
                            <m:t>𝑥</m:t>
                          </m:r>
                        </m:den>
                      </m:f>
                    </m:oMath>
                  </m:oMathPara>
                </a14:m>
                <a:endParaRPr lang="zh-CN" altLang="en-US" sz="2800" dirty="0">
                  <a:solidFill>
                    <a:srgbClr val="0000FF"/>
                  </a:solidFill>
                  <a:latin typeface="+mn-lt"/>
                  <a:ea typeface="+mn-ea"/>
                </a:endParaRPr>
              </a:p>
            </p:txBody>
          </p:sp>
        </mc:Choice>
        <mc:Fallback xmlns="">
          <p:sp>
            <p:nvSpPr>
              <p:cNvPr id="13" name="矩形 12"/>
              <p:cNvSpPr>
                <a:spLocks noRot="1" noChangeAspect="1" noMove="1" noResize="1" noEditPoints="1" noAdjustHandles="1" noChangeArrowheads="1" noChangeShapeType="1" noTextEdit="1"/>
              </p:cNvSpPr>
              <p:nvPr/>
            </p:nvSpPr>
            <p:spPr>
              <a:xfrm>
                <a:off x="3870101" y="1878098"/>
                <a:ext cx="1726947" cy="91037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5531866" y="1878098"/>
                <a:ext cx="1322285"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𝑣</m:t>
                      </m:r>
                      <m:f>
                        <m:fPr>
                          <m:ctrlPr>
                            <a:rPr lang="en-US" altLang="zh-CN" sz="280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𝑑𝑣</m:t>
                          </m:r>
                        </m:num>
                        <m:den>
                          <m:r>
                            <a:rPr lang="en-US" altLang="zh-CN" sz="2800" b="0" i="1" smtClean="0">
                              <a:solidFill>
                                <a:srgbClr val="0000FF"/>
                              </a:solidFill>
                              <a:latin typeface="Cambria Math" panose="02040503050406030204" pitchFamily="18" charset="0"/>
                              <a:ea typeface="+mn-ea"/>
                            </a:rPr>
                            <m:t>𝑑𝑥</m:t>
                          </m:r>
                        </m:den>
                      </m:f>
                    </m:oMath>
                  </m:oMathPara>
                </a14:m>
                <a:endParaRPr lang="zh-CN" altLang="en-US" sz="2800" dirty="0">
                  <a:solidFill>
                    <a:srgbClr val="0000FF"/>
                  </a:solidFill>
                  <a:latin typeface="+mn-lt"/>
                  <a:ea typeface="+mn-ea"/>
                </a:endParaRPr>
              </a:p>
            </p:txBody>
          </p:sp>
        </mc:Choice>
        <mc:Fallback xmlns="">
          <p:sp>
            <p:nvSpPr>
              <p:cNvPr id="14" name="矩形 13"/>
              <p:cNvSpPr>
                <a:spLocks noRot="1" noChangeAspect="1" noMove="1" noResize="1" noEditPoints="1" noAdjustHandles="1" noChangeArrowheads="1" noChangeShapeType="1" noTextEdit="1"/>
              </p:cNvSpPr>
              <p:nvPr/>
            </p:nvSpPr>
            <p:spPr>
              <a:xfrm>
                <a:off x="5531866" y="1878098"/>
                <a:ext cx="1322285" cy="91037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2623584" y="2956539"/>
                <a:ext cx="196213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𝑣𝑑𝑣</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rPr>
                        <m:t>𝑎𝑑𝑥</m:t>
                      </m:r>
                    </m:oMath>
                  </m:oMathPara>
                </a14:m>
                <a:endParaRPr lang="zh-CN" altLang="en-US" sz="2800" dirty="0">
                  <a:solidFill>
                    <a:srgbClr val="0000FF"/>
                  </a:solidFill>
                  <a:latin typeface="+mn-lt"/>
                  <a:ea typeface="+mn-ea"/>
                </a:endParaRPr>
              </a:p>
            </p:txBody>
          </p:sp>
        </mc:Choice>
        <mc:Fallback xmlns="">
          <p:sp>
            <p:nvSpPr>
              <p:cNvPr id="15" name="矩形 14"/>
              <p:cNvSpPr>
                <a:spLocks noRot="1" noChangeAspect="1" noMove="1" noResize="1" noEditPoints="1" noAdjustHandles="1" noChangeArrowheads="1" noChangeShapeType="1" noTextEdit="1"/>
              </p:cNvSpPr>
              <p:nvPr/>
            </p:nvSpPr>
            <p:spPr>
              <a:xfrm>
                <a:off x="2623584" y="2956539"/>
                <a:ext cx="1962139"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4463447" y="2956539"/>
                <a:ext cx="255236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d>
                        <m:dPr>
                          <m:ctrlPr>
                            <a:rPr lang="en-US" altLang="zh-CN" sz="2800" b="0" i="1" smtClean="0">
                              <a:solidFill>
                                <a:srgbClr val="0000FF"/>
                              </a:solidFill>
                              <a:latin typeface="Cambria Math" panose="02040503050406030204" pitchFamily="18" charset="0"/>
                              <a:ea typeface="+mn-ea"/>
                            </a:rPr>
                          </m:ctrlPr>
                        </m:dPr>
                        <m:e>
                          <m:r>
                            <a:rPr lang="en-US" altLang="zh-CN" sz="2800" i="1">
                              <a:solidFill>
                                <a:srgbClr val="0000FF"/>
                              </a:solidFill>
                              <a:latin typeface="Cambria Math" panose="02040503050406030204" pitchFamily="18" charset="0"/>
                            </a:rPr>
                            <m:t>2+6</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𝑥</m:t>
                              </m:r>
                            </m:e>
                            <m:sup>
                              <m:r>
                                <a:rPr lang="en-US" altLang="zh-CN" sz="2800" i="1">
                                  <a:solidFill>
                                    <a:srgbClr val="0000FF"/>
                                  </a:solidFill>
                                  <a:latin typeface="Cambria Math" panose="02040503050406030204" pitchFamily="18" charset="0"/>
                                </a:rPr>
                                <m:t>2</m:t>
                              </m:r>
                            </m:sup>
                          </m:sSup>
                        </m:e>
                      </m:d>
                      <m:r>
                        <a:rPr lang="en-US" altLang="zh-CN" sz="2800" b="0" i="1" smtClean="0">
                          <a:solidFill>
                            <a:srgbClr val="0000FF"/>
                          </a:solidFill>
                          <a:latin typeface="Cambria Math" panose="02040503050406030204" pitchFamily="18" charset="0"/>
                        </a:rPr>
                        <m:t>𝑑𝑥</m:t>
                      </m:r>
                    </m:oMath>
                  </m:oMathPara>
                </a14:m>
                <a:endParaRPr lang="zh-CN" altLang="en-US" sz="2800" dirty="0">
                  <a:solidFill>
                    <a:srgbClr val="0000FF"/>
                  </a:solidFill>
                  <a:latin typeface="+mn-lt"/>
                  <a:ea typeface="+mn-ea"/>
                </a:endParaRPr>
              </a:p>
            </p:txBody>
          </p:sp>
        </mc:Choice>
        <mc:Fallback xmlns="">
          <p:sp>
            <p:nvSpPr>
              <p:cNvPr id="16" name="矩形 15"/>
              <p:cNvSpPr>
                <a:spLocks noRot="1" noChangeAspect="1" noMove="1" noResize="1" noEditPoints="1" noAdjustHandles="1" noChangeArrowheads="1" noChangeShapeType="1" noTextEdit="1"/>
              </p:cNvSpPr>
              <p:nvPr/>
            </p:nvSpPr>
            <p:spPr>
              <a:xfrm>
                <a:off x="4463447" y="2956539"/>
                <a:ext cx="2552365"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2623584" y="3484284"/>
                <a:ext cx="3391826"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2</m:t>
                          </m:r>
                        </m:den>
                      </m:f>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mn-ea"/>
                        </a:rPr>
                        <m:t>=2</m:t>
                      </m:r>
                      <m:r>
                        <a:rPr lang="en-US" altLang="zh-CN" sz="2800" b="0" i="1" smtClean="0">
                          <a:solidFill>
                            <a:srgbClr val="0000FF"/>
                          </a:solidFill>
                          <a:latin typeface="Cambria Math" panose="02040503050406030204" pitchFamily="18" charset="0"/>
                          <a:ea typeface="+mn-ea"/>
                        </a:rPr>
                        <m:t>𝑥</m:t>
                      </m:r>
                      <m:r>
                        <a:rPr lang="en-US" altLang="zh-CN" sz="2800" b="0" i="1" smtClean="0">
                          <a:solidFill>
                            <a:srgbClr val="0000FF"/>
                          </a:solidFill>
                          <a:latin typeface="Cambria Math" panose="02040503050406030204" pitchFamily="18" charset="0"/>
                          <a:ea typeface="+mn-ea"/>
                        </a:rPr>
                        <m:t>+2</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𝑥</m:t>
                          </m:r>
                        </m:e>
                        <m:sup>
                          <m:r>
                            <a:rPr lang="en-US" altLang="zh-CN" sz="2800" b="0" i="1" smtClean="0">
                              <a:solidFill>
                                <a:srgbClr val="0000FF"/>
                              </a:solidFill>
                              <a:latin typeface="Cambria Math" panose="02040503050406030204" pitchFamily="18" charset="0"/>
                            </a:rPr>
                            <m:t>3</m:t>
                          </m:r>
                        </m:sup>
                      </m:sSup>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𝑐</m:t>
                      </m:r>
                    </m:oMath>
                  </m:oMathPara>
                </a14:m>
                <a:endParaRPr lang="zh-CN" altLang="en-US" sz="2800" dirty="0">
                  <a:solidFill>
                    <a:srgbClr val="0000FF"/>
                  </a:solidFill>
                  <a:latin typeface="+mn-lt"/>
                  <a:ea typeface="+mn-ea"/>
                </a:endParaRPr>
              </a:p>
            </p:txBody>
          </p:sp>
        </mc:Choice>
        <mc:Fallback xmlns="">
          <p:sp>
            <p:nvSpPr>
              <p:cNvPr id="17" name="矩形 16"/>
              <p:cNvSpPr>
                <a:spLocks noRot="1" noChangeAspect="1" noMove="1" noResize="1" noEditPoints="1" noAdjustHandles="1" noChangeArrowheads="1" noChangeShapeType="1" noTextEdit="1"/>
              </p:cNvSpPr>
              <p:nvPr/>
            </p:nvSpPr>
            <p:spPr>
              <a:xfrm>
                <a:off x="2623584" y="3484284"/>
                <a:ext cx="3391826" cy="898964"/>
              </a:xfrm>
              <a:prstGeom prst="rect">
                <a:avLst/>
              </a:prstGeom>
              <a:blipFill>
                <a:blip r:embed="rId8"/>
                <a:stretch>
                  <a:fillRect/>
                </a:stretch>
              </a:blipFill>
            </p:spPr>
            <p:txBody>
              <a:bodyPr/>
              <a:lstStyle/>
              <a:p>
                <a:r>
                  <a:rPr lang="zh-CN" altLang="en-US">
                    <a:noFill/>
                  </a:rPr>
                  <a:t> </a:t>
                </a:r>
              </a:p>
            </p:txBody>
          </p:sp>
        </mc:Fallback>
      </mc:AlternateContent>
      <p:sp>
        <p:nvSpPr>
          <p:cNvPr id="18" name="矩形 17"/>
          <p:cNvSpPr>
            <a:spLocks noChangeArrowheads="1"/>
          </p:cNvSpPr>
          <p:nvPr/>
        </p:nvSpPr>
        <p:spPr bwMode="auto">
          <a:xfrm>
            <a:off x="1733353" y="4418605"/>
            <a:ext cx="235367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lt"/>
                <a:ea typeface="+mn-ea"/>
              </a:rPr>
              <a:t>由题意，知</a:t>
            </a:r>
          </a:p>
        </p:txBody>
      </p:sp>
      <mc:AlternateContent xmlns:mc="http://schemas.openxmlformats.org/markup-compatibility/2006" xmlns:a14="http://schemas.microsoft.com/office/drawing/2010/main">
        <mc:Choice Requires="a14">
          <p:sp>
            <p:nvSpPr>
              <p:cNvPr id="4" name="矩形 3"/>
              <p:cNvSpPr/>
              <p:nvPr/>
            </p:nvSpPr>
            <p:spPr>
              <a:xfrm>
                <a:off x="3604653" y="4418605"/>
                <a:ext cx="2994474" cy="523220"/>
              </a:xfrm>
              <a:prstGeom prst="rect">
                <a:avLst/>
              </a:prstGeom>
            </p:spPr>
            <p:txBody>
              <a:bodyPr wrap="none">
                <a:spAutoFit/>
              </a:bodyPr>
              <a:lstStyle/>
              <a:p>
                <a14:m>
                  <m:oMath xmlns:m="http://schemas.openxmlformats.org/officeDocument/2006/math">
                    <m:r>
                      <a:rPr lang="en-US" altLang="zh-CN" sz="2800" i="1" smtClean="0">
                        <a:solidFill>
                          <a:srgbClr val="0000FF"/>
                        </a:solidFill>
                        <a:latin typeface="Cambria Math" panose="02040503050406030204" pitchFamily="18" charset="0"/>
                        <a:ea typeface="+mn-ea"/>
                      </a:rPr>
                      <m:t>𝑥</m:t>
                    </m:r>
                    <m:r>
                      <a:rPr lang="en-US" altLang="zh-CN" sz="2800" i="1" smtClean="0">
                        <a:solidFill>
                          <a:srgbClr val="0000FF"/>
                        </a:solidFill>
                        <a:latin typeface="Cambria Math" panose="02040503050406030204" pitchFamily="18" charset="0"/>
                        <a:ea typeface="+mn-ea"/>
                      </a:rPr>
                      <m:t>=0</m:t>
                    </m:r>
                  </m:oMath>
                </a14:m>
                <a:r>
                  <a:rPr lang="zh-CN" altLang="en-US" sz="2800" dirty="0">
                    <a:solidFill>
                      <a:srgbClr val="0000FF"/>
                    </a:solidFill>
                    <a:latin typeface="+mn-ea"/>
                    <a:ea typeface="+mn-ea"/>
                  </a:rPr>
                  <a:t>处，</a:t>
                </a:r>
                <a14:m>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0</m:t>
                        </m:r>
                      </m:sub>
                    </m:sSub>
                    <m:r>
                      <a:rPr lang="en-US" altLang="zh-CN" sz="2800" i="1">
                        <a:solidFill>
                          <a:srgbClr val="0000FF"/>
                        </a:solidFill>
                        <a:latin typeface="Cambria Math" panose="02040503050406030204" pitchFamily="18" charset="0"/>
                      </a:rPr>
                      <m:t>=</m:t>
                    </m:r>
                    <m:r>
                      <a:rPr lang="en-US" altLang="zh-CN" sz="2800">
                        <a:solidFill>
                          <a:srgbClr val="0000FF"/>
                        </a:solidFill>
                        <a:latin typeface="Cambria Math" panose="02040503050406030204" pitchFamily="18" charset="0"/>
                      </a:rPr>
                      <m:t>10</m:t>
                    </m:r>
                  </m:oMath>
                </a14:m>
                <a:endParaRPr lang="zh-CN" altLang="en-US" sz="2800" dirty="0">
                  <a:solidFill>
                    <a:srgbClr val="0000FF"/>
                  </a:solidFill>
                  <a:latin typeface="+mn-ea"/>
                  <a:ea typeface="+mn-ea"/>
                </a:endParaRPr>
              </a:p>
            </p:txBody>
          </p:sp>
        </mc:Choice>
        <mc:Fallback xmlns="">
          <p:sp>
            <p:nvSpPr>
              <p:cNvPr id="4" name="矩形 3"/>
              <p:cNvSpPr>
                <a:spLocks noRot="1" noChangeAspect="1" noMove="1" noResize="1" noEditPoints="1" noAdjustHandles="1" noChangeArrowheads="1" noChangeShapeType="1" noTextEdit="1"/>
              </p:cNvSpPr>
              <p:nvPr/>
            </p:nvSpPr>
            <p:spPr>
              <a:xfrm>
                <a:off x="3604653" y="4418605"/>
                <a:ext cx="2994474" cy="523220"/>
              </a:xfrm>
              <a:prstGeom prst="rect">
                <a:avLst/>
              </a:prstGeom>
              <a:blipFill>
                <a:blip r:embed="rId9"/>
                <a:stretch>
                  <a:fillRect t="-12791" b="-31395"/>
                </a:stretch>
              </a:blipFill>
            </p:spPr>
            <p:txBody>
              <a:bodyPr/>
              <a:lstStyle/>
              <a:p>
                <a:r>
                  <a:rPr lang="zh-CN" altLang="en-US">
                    <a:noFill/>
                  </a:rPr>
                  <a:t> </a:t>
                </a:r>
              </a:p>
            </p:txBody>
          </p:sp>
        </mc:Fallback>
      </mc:AlternateContent>
      <p:sp>
        <p:nvSpPr>
          <p:cNvPr id="20" name="矩形 19"/>
          <p:cNvSpPr>
            <a:spLocks noChangeArrowheads="1"/>
          </p:cNvSpPr>
          <p:nvPr/>
        </p:nvSpPr>
        <p:spPr bwMode="auto">
          <a:xfrm>
            <a:off x="1733353" y="5060484"/>
            <a:ext cx="143219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lt"/>
                <a:ea typeface="+mn-ea"/>
              </a:rPr>
              <a:t>所以</a:t>
            </a:r>
          </a:p>
        </p:txBody>
      </p:sp>
      <mc:AlternateContent xmlns:mc="http://schemas.openxmlformats.org/markup-compatibility/2006" xmlns:a14="http://schemas.microsoft.com/office/drawing/2010/main">
        <mc:Choice Requires="a14">
          <p:sp>
            <p:nvSpPr>
              <p:cNvPr id="21" name="矩形 20"/>
              <p:cNvSpPr/>
              <p:nvPr/>
            </p:nvSpPr>
            <p:spPr>
              <a:xfrm>
                <a:off x="3364882" y="5450116"/>
                <a:ext cx="131574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𝑐</m:t>
                      </m:r>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50</m:t>
                      </m:r>
                    </m:oMath>
                  </m:oMathPara>
                </a14:m>
                <a:endParaRPr lang="zh-CN" altLang="en-US" sz="2800" dirty="0">
                  <a:solidFill>
                    <a:srgbClr val="0000FF"/>
                  </a:solidFill>
                  <a:latin typeface="+mn-lt"/>
                  <a:ea typeface="+mn-ea"/>
                </a:endParaRPr>
              </a:p>
            </p:txBody>
          </p:sp>
        </mc:Choice>
        <mc:Fallback xmlns="">
          <p:sp>
            <p:nvSpPr>
              <p:cNvPr id="21" name="矩形 20"/>
              <p:cNvSpPr>
                <a:spLocks noRot="1" noChangeAspect="1" noMove="1" noResize="1" noEditPoints="1" noAdjustHandles="1" noChangeArrowheads="1" noChangeShapeType="1" noTextEdit="1"/>
              </p:cNvSpPr>
              <p:nvPr/>
            </p:nvSpPr>
            <p:spPr>
              <a:xfrm>
                <a:off x="3364882" y="5450116"/>
                <a:ext cx="1315745"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4938929" y="5347267"/>
                <a:ext cx="4352538" cy="6260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𝑣</m:t>
                      </m:r>
                      <m:r>
                        <a:rPr lang="en-US" altLang="zh-CN" sz="2800" b="0" i="1" smtClean="0">
                          <a:solidFill>
                            <a:srgbClr val="0000FF"/>
                          </a:solidFill>
                          <a:latin typeface="Cambria Math" panose="02040503050406030204" pitchFamily="18" charset="0"/>
                          <a:ea typeface="+mn-ea"/>
                        </a:rPr>
                        <m:t>=2</m:t>
                      </m:r>
                      <m:rad>
                        <m:radPr>
                          <m:degHide m:val="on"/>
                          <m:ctrlPr>
                            <a:rPr lang="en-US" altLang="zh-CN" sz="2800" b="0" i="1" smtClean="0">
                              <a:solidFill>
                                <a:srgbClr val="0000FF"/>
                              </a:solidFill>
                              <a:latin typeface="Cambria Math" panose="02040503050406030204" pitchFamily="18" charset="0"/>
                              <a:ea typeface="+mn-ea"/>
                            </a:rPr>
                          </m:ctrlPr>
                        </m:radPr>
                        <m:deg/>
                        <m:e>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𝑥</m:t>
                              </m:r>
                            </m:e>
                            <m:sup>
                              <m:r>
                                <a:rPr lang="en-US" altLang="zh-CN" sz="2800" i="1">
                                  <a:solidFill>
                                    <a:srgbClr val="0000FF"/>
                                  </a:solidFill>
                                  <a:latin typeface="Cambria Math" panose="02040503050406030204" pitchFamily="18" charset="0"/>
                                </a:rPr>
                                <m:t>3</m:t>
                              </m:r>
                            </m:sup>
                          </m:sSup>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𝑥</m:t>
                          </m:r>
                          <m:r>
                            <a:rPr lang="en-US" altLang="zh-CN" sz="2800" b="0" i="1" smtClean="0">
                              <a:solidFill>
                                <a:srgbClr val="0000FF"/>
                              </a:solidFill>
                              <a:latin typeface="Cambria Math" panose="02040503050406030204" pitchFamily="18" charset="0"/>
                            </a:rPr>
                            <m:t>+25</m:t>
                          </m:r>
                        </m:e>
                      </m:rad>
                      <m:r>
                        <a:rPr lang="en-US" altLang="zh-CN" sz="2800" i="1">
                          <a:solidFill>
                            <a:srgbClr val="0000FF"/>
                          </a:solidFill>
                          <a:latin typeface="Cambria Math" panose="02040503050406030204" pitchFamily="18" charset="0"/>
                        </a:rPr>
                        <m:t>𝑚</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𝑠</m:t>
                          </m:r>
                        </m:e>
                        <m:sup>
                          <m:r>
                            <a:rPr lang="en-US" altLang="zh-CN" sz="2800" i="1">
                              <a:solidFill>
                                <a:srgbClr val="0000FF"/>
                              </a:solidFill>
                              <a:latin typeface="Cambria Math" panose="02040503050406030204" pitchFamily="18" charset="0"/>
                              <a:ea typeface="Cambria Math" panose="02040503050406030204" pitchFamily="18" charset="0"/>
                            </a:rPr>
                            <m:t>−1</m:t>
                          </m:r>
                        </m:sup>
                      </m:sSup>
                    </m:oMath>
                  </m:oMathPara>
                </a14:m>
                <a:endParaRPr lang="zh-CN" altLang="en-US" sz="2800" dirty="0">
                  <a:solidFill>
                    <a:srgbClr val="0000FF"/>
                  </a:solidFill>
                  <a:latin typeface="+mn-lt"/>
                  <a:ea typeface="+mn-ea"/>
                </a:endParaRPr>
              </a:p>
            </p:txBody>
          </p:sp>
        </mc:Choice>
        <mc:Fallback xmlns="">
          <p:sp>
            <p:nvSpPr>
              <p:cNvPr id="22" name="矩形 21"/>
              <p:cNvSpPr>
                <a:spLocks noRot="1" noChangeAspect="1" noMove="1" noResize="1" noEditPoints="1" noAdjustHandles="1" noChangeArrowheads="1" noChangeShapeType="1" noTextEdit="1"/>
              </p:cNvSpPr>
              <p:nvPr/>
            </p:nvSpPr>
            <p:spPr>
              <a:xfrm>
                <a:off x="4938929" y="5347267"/>
                <a:ext cx="4352538" cy="626069"/>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1335244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left)">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wipe(left)">
                                      <p:cBhvr>
                                        <p:cTn id="52" dur="5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ipe(left)">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wipe(left)">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wipe(left)">
                                      <p:cBhvr>
                                        <p:cTn id="6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12" grpId="0"/>
      <p:bldP spid="13" grpId="0"/>
      <p:bldP spid="14" grpId="0"/>
      <p:bldP spid="15" grpId="0"/>
      <p:bldP spid="16" grpId="0"/>
      <p:bldP spid="17" grpId="0"/>
      <p:bldP spid="18" grpId="0"/>
      <p:bldP spid="4" grpId="0"/>
      <p:bldP spid="20" grpId="0"/>
      <p:bldP spid="21" grpId="0"/>
      <p:bldP spid="2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8" name="Text Box 8"/>
          <p:cNvSpPr txBox="1">
            <a:spLocks noChangeArrowheads="1"/>
          </p:cNvSpPr>
          <p:nvPr/>
        </p:nvSpPr>
        <p:spPr bwMode="auto">
          <a:xfrm>
            <a:off x="1904999" y="902902"/>
            <a:ext cx="9240795"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FF0000"/>
                </a:solidFill>
                <a:latin typeface="+mn-lt"/>
                <a:ea typeface="+mn-ea"/>
              </a:rPr>
              <a:t>1003</a:t>
            </a:r>
          </a:p>
          <a:p>
            <a:pPr algn="just" eaLnBrk="1" hangingPunct="1">
              <a:spcBef>
                <a:spcPct val="50000"/>
              </a:spcBef>
              <a:buClrTx/>
              <a:buSzTx/>
              <a:buFontTx/>
              <a:buNone/>
            </a:pPr>
            <a:r>
              <a:rPr lang="zh-CN" altLang="en-US" sz="2800" dirty="0">
                <a:solidFill>
                  <a:srgbClr val="0000FF"/>
                </a:solidFill>
                <a:latin typeface="+mn-lt"/>
                <a:ea typeface="+mn-ea"/>
              </a:rPr>
              <a:t>以下五种运动形式中，保持加速度不变的运动是</a:t>
            </a:r>
          </a:p>
          <a:p>
            <a:pPr algn="just" eaLnBrk="1" hangingPunct="1">
              <a:spcBef>
                <a:spcPct val="50000"/>
              </a:spcBef>
              <a:buClrTx/>
              <a:buSzTx/>
              <a:buFontTx/>
              <a:buNone/>
            </a:pPr>
            <a:r>
              <a:rPr lang="zh-CN" altLang="en-US" sz="2800" dirty="0">
                <a:solidFill>
                  <a:srgbClr val="0000FF"/>
                </a:solidFill>
                <a:latin typeface="+mn-lt"/>
                <a:ea typeface="+mn-ea"/>
              </a:rPr>
              <a:t>（Ａ）单摆的运动；</a:t>
            </a:r>
          </a:p>
          <a:p>
            <a:pPr algn="just" eaLnBrk="1" hangingPunct="1">
              <a:spcBef>
                <a:spcPct val="50000"/>
              </a:spcBef>
              <a:buClrTx/>
              <a:buSzTx/>
              <a:buFontTx/>
              <a:buNone/>
            </a:pPr>
            <a:r>
              <a:rPr lang="zh-CN" altLang="en-US" sz="2800" dirty="0">
                <a:solidFill>
                  <a:srgbClr val="0000FF"/>
                </a:solidFill>
                <a:latin typeface="+mn-lt"/>
                <a:ea typeface="+mn-ea"/>
              </a:rPr>
              <a:t>（Ｂ）匀速率圆周运动；</a:t>
            </a:r>
          </a:p>
          <a:p>
            <a:pPr algn="just" eaLnBrk="1" hangingPunct="1">
              <a:spcBef>
                <a:spcPct val="50000"/>
              </a:spcBef>
              <a:buClrTx/>
              <a:buSzTx/>
              <a:buFontTx/>
              <a:buNone/>
            </a:pPr>
            <a:r>
              <a:rPr lang="zh-CN" altLang="en-US" sz="2800" dirty="0">
                <a:solidFill>
                  <a:srgbClr val="0000FF"/>
                </a:solidFill>
                <a:latin typeface="+mn-lt"/>
                <a:ea typeface="+mn-ea"/>
              </a:rPr>
              <a:t>（Ｃ）行星椭圆轨道运动；</a:t>
            </a:r>
          </a:p>
          <a:p>
            <a:pPr algn="just" eaLnBrk="1" hangingPunct="1">
              <a:spcBef>
                <a:spcPct val="50000"/>
              </a:spcBef>
              <a:buClrTx/>
              <a:buSzTx/>
              <a:buFontTx/>
              <a:buNone/>
            </a:pPr>
            <a:r>
              <a:rPr lang="zh-CN" altLang="en-US" sz="2800" dirty="0">
                <a:solidFill>
                  <a:srgbClr val="0000FF"/>
                </a:solidFill>
                <a:latin typeface="+mn-lt"/>
                <a:ea typeface="+mn-ea"/>
              </a:rPr>
              <a:t>（Ｄ）抛体运动；</a:t>
            </a:r>
          </a:p>
          <a:p>
            <a:pPr algn="just" eaLnBrk="1" hangingPunct="1">
              <a:spcBef>
                <a:spcPct val="50000"/>
              </a:spcBef>
              <a:buClrTx/>
              <a:buSzTx/>
              <a:buFontTx/>
              <a:buNone/>
            </a:pPr>
            <a:r>
              <a:rPr lang="zh-CN" altLang="en-US" sz="2800" dirty="0">
                <a:solidFill>
                  <a:srgbClr val="0000FF"/>
                </a:solidFill>
                <a:latin typeface="+mn-lt"/>
                <a:ea typeface="+mn-ea"/>
              </a:rPr>
              <a:t>（Ｅ）圆锥摆运动。</a:t>
            </a:r>
          </a:p>
        </p:txBody>
      </p:sp>
      <p:sp>
        <p:nvSpPr>
          <p:cNvPr id="66570" name="Text Box 10"/>
          <p:cNvSpPr txBox="1">
            <a:spLocks noChangeArrowheads="1"/>
          </p:cNvSpPr>
          <p:nvPr/>
        </p:nvSpPr>
        <p:spPr bwMode="auto">
          <a:xfrm>
            <a:off x="4941460" y="5579248"/>
            <a:ext cx="214845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a:t>
            </a:r>
            <a:r>
              <a:rPr lang="en-US" altLang="zh-CN" sz="2800" dirty="0">
                <a:solidFill>
                  <a:srgbClr val="0000FF"/>
                </a:solidFill>
                <a:latin typeface="+mn-lt"/>
                <a:ea typeface="+mn-ea"/>
              </a:rPr>
              <a:t>D</a:t>
            </a:r>
            <a:r>
              <a:rPr lang="zh-CN" altLang="en-US" sz="2800" dirty="0">
                <a:solidFill>
                  <a:srgbClr val="0000FF"/>
                </a:solidFill>
                <a:latin typeface="+mn-lt"/>
                <a:ea typeface="+mn-ea"/>
              </a:rPr>
              <a:t>］</a:t>
            </a:r>
          </a:p>
        </p:txBody>
      </p:sp>
    </p:spTree>
    <p:extLst>
      <p:ext uri="{BB962C8B-B14F-4D97-AF65-F5344CB8AC3E}">
        <p14:creationId xmlns:p14="http://schemas.microsoft.com/office/powerpoint/2010/main" val="18606721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6568"/>
                                        </p:tgtEl>
                                        <p:attrNameLst>
                                          <p:attrName>style.visibility</p:attrName>
                                        </p:attrNameLst>
                                      </p:cBhvr>
                                      <p:to>
                                        <p:strVal val="visible"/>
                                      </p:to>
                                    </p:set>
                                    <p:animEffect transition="in" filter="wipe(left)">
                                      <p:cBhvr>
                                        <p:cTn id="7" dur="500"/>
                                        <p:tgtEl>
                                          <p:spTgt spid="665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6570"/>
                                        </p:tgtEl>
                                        <p:attrNameLst>
                                          <p:attrName>style.visibility</p:attrName>
                                        </p:attrNameLst>
                                      </p:cBhvr>
                                      <p:to>
                                        <p:strVal val="visible"/>
                                      </p:to>
                                    </p:set>
                                    <p:animEffect transition="in" filter="wipe(left)">
                                      <p:cBhvr>
                                        <p:cTn id="12" dur="500"/>
                                        <p:tgtEl>
                                          <p:spTgt spid="66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8" grpId="0"/>
      <p:bldP spid="6657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Text Box 4"/>
          <p:cNvSpPr txBox="1">
            <a:spLocks noChangeArrowheads="1"/>
          </p:cNvSpPr>
          <p:nvPr/>
        </p:nvSpPr>
        <p:spPr bwMode="auto">
          <a:xfrm>
            <a:off x="1848752" y="606340"/>
            <a:ext cx="9932773"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FF0000"/>
                </a:solidFill>
                <a:latin typeface="+mn-lt"/>
                <a:ea typeface="+mn-ea"/>
              </a:rPr>
              <a:t>1004</a:t>
            </a:r>
          </a:p>
          <a:p>
            <a:pPr algn="just" eaLnBrk="1" hangingPunct="1">
              <a:spcBef>
                <a:spcPct val="50000"/>
              </a:spcBef>
              <a:buClrTx/>
              <a:buSzTx/>
              <a:buFontTx/>
              <a:buNone/>
            </a:pPr>
            <a:r>
              <a:rPr lang="zh-CN" altLang="en-US" sz="2800" dirty="0">
                <a:solidFill>
                  <a:srgbClr val="0000FF"/>
                </a:solidFill>
                <a:latin typeface="+mn-lt"/>
                <a:ea typeface="+mn-ea"/>
              </a:rPr>
              <a:t>对于沿曲线运动的物体，以下几种说法中哪一种是正确的：</a:t>
            </a:r>
          </a:p>
          <a:p>
            <a:pPr algn="just" eaLnBrk="1" hangingPunct="1">
              <a:spcBef>
                <a:spcPct val="50000"/>
              </a:spcBef>
              <a:buClrTx/>
              <a:buSzTx/>
              <a:buFontTx/>
              <a:buNone/>
            </a:pPr>
            <a:r>
              <a:rPr lang="zh-CN" altLang="en-US" sz="2800" dirty="0">
                <a:solidFill>
                  <a:srgbClr val="0000FF"/>
                </a:solidFill>
                <a:latin typeface="+mn-lt"/>
                <a:ea typeface="+mn-ea"/>
              </a:rPr>
              <a:t>（Ａ）切向加速度必不为零；  </a:t>
            </a:r>
          </a:p>
          <a:p>
            <a:pPr algn="just" eaLnBrk="1" hangingPunct="1">
              <a:spcBef>
                <a:spcPct val="50000"/>
              </a:spcBef>
              <a:buClrTx/>
              <a:buSzTx/>
              <a:buFontTx/>
              <a:buNone/>
            </a:pPr>
            <a:r>
              <a:rPr lang="zh-CN" altLang="en-US" sz="2800" dirty="0">
                <a:solidFill>
                  <a:srgbClr val="0000FF"/>
                </a:solidFill>
                <a:latin typeface="+mn-lt"/>
                <a:ea typeface="+mn-ea"/>
              </a:rPr>
              <a:t>（Ｂ）法向加速度必不为零（拐点处除外）；</a:t>
            </a:r>
          </a:p>
          <a:p>
            <a:pPr algn="just" eaLnBrk="1" hangingPunct="1">
              <a:spcBef>
                <a:spcPct val="50000"/>
              </a:spcBef>
              <a:buClrTx/>
              <a:buSzTx/>
              <a:buFontTx/>
              <a:buNone/>
            </a:pPr>
            <a:r>
              <a:rPr lang="zh-CN" altLang="en-US" sz="2800" dirty="0">
                <a:solidFill>
                  <a:srgbClr val="0000FF"/>
                </a:solidFill>
                <a:latin typeface="+mn-lt"/>
                <a:ea typeface="+mn-ea"/>
              </a:rPr>
              <a:t>（Ｃ）由于速度沿切线方向，法向分速度必为零，因此法向加速度必为零；</a:t>
            </a:r>
          </a:p>
          <a:p>
            <a:pPr algn="just" eaLnBrk="1" hangingPunct="1">
              <a:spcBef>
                <a:spcPct val="50000"/>
              </a:spcBef>
              <a:buClrTx/>
              <a:buSzTx/>
              <a:buFontTx/>
              <a:buNone/>
            </a:pPr>
            <a:r>
              <a:rPr lang="zh-CN" altLang="en-US" sz="2800" dirty="0">
                <a:solidFill>
                  <a:srgbClr val="0000FF"/>
                </a:solidFill>
                <a:latin typeface="+mn-lt"/>
                <a:ea typeface="+mn-ea"/>
              </a:rPr>
              <a:t>（Ｄ）若物体作匀速率运动，其总加速度必为零；</a:t>
            </a:r>
          </a:p>
          <a:p>
            <a:pPr algn="just" eaLnBrk="1" hangingPunct="1">
              <a:spcBef>
                <a:spcPct val="50000"/>
              </a:spcBef>
              <a:buClrTx/>
              <a:buSzTx/>
              <a:buFontTx/>
              <a:buNone/>
            </a:pPr>
            <a:r>
              <a:rPr lang="zh-CN" altLang="en-US" sz="2800" dirty="0">
                <a:solidFill>
                  <a:srgbClr val="0000FF"/>
                </a:solidFill>
                <a:latin typeface="+mn-lt"/>
                <a:ea typeface="+mn-ea"/>
              </a:rPr>
              <a:t>（Ｅ）若物体的加速度为恒矢量，它一定作匀变速率运动。</a:t>
            </a:r>
          </a:p>
        </p:txBody>
      </p:sp>
      <p:sp>
        <p:nvSpPr>
          <p:cNvPr id="82949" name="Text Box 5"/>
          <p:cNvSpPr txBox="1">
            <a:spLocks noChangeArrowheads="1"/>
          </p:cNvSpPr>
          <p:nvPr/>
        </p:nvSpPr>
        <p:spPr bwMode="auto">
          <a:xfrm>
            <a:off x="4583114" y="6021388"/>
            <a:ext cx="2232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a:solidFill>
                  <a:srgbClr val="0000FF"/>
                </a:solidFill>
                <a:latin typeface="+mn-lt"/>
                <a:ea typeface="+mn-ea"/>
              </a:rPr>
              <a:t>［</a:t>
            </a:r>
            <a:r>
              <a:rPr lang="en-US" altLang="zh-CN" sz="2800">
                <a:solidFill>
                  <a:srgbClr val="0000FF"/>
                </a:solidFill>
                <a:latin typeface="+mn-lt"/>
                <a:ea typeface="+mn-ea"/>
              </a:rPr>
              <a:t>B</a:t>
            </a:r>
            <a:r>
              <a:rPr lang="zh-CN" altLang="en-US" sz="2800">
                <a:solidFill>
                  <a:srgbClr val="0000FF"/>
                </a:solidFill>
                <a:latin typeface="+mn-lt"/>
                <a:ea typeface="+mn-ea"/>
              </a:rPr>
              <a:t>］</a:t>
            </a:r>
          </a:p>
        </p:txBody>
      </p:sp>
    </p:spTree>
    <p:extLst>
      <p:ext uri="{BB962C8B-B14F-4D97-AF65-F5344CB8AC3E}">
        <p14:creationId xmlns:p14="http://schemas.microsoft.com/office/powerpoint/2010/main" val="23011732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2948"/>
                                        </p:tgtEl>
                                        <p:attrNameLst>
                                          <p:attrName>style.visibility</p:attrName>
                                        </p:attrNameLst>
                                      </p:cBhvr>
                                      <p:to>
                                        <p:strVal val="visible"/>
                                      </p:to>
                                    </p:set>
                                    <p:animEffect transition="in" filter="wipe(left)">
                                      <p:cBhvr>
                                        <p:cTn id="7" dur="500"/>
                                        <p:tgtEl>
                                          <p:spTgt spid="829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2949"/>
                                        </p:tgtEl>
                                        <p:attrNameLst>
                                          <p:attrName>style.visibility</p:attrName>
                                        </p:attrNameLst>
                                      </p:cBhvr>
                                      <p:to>
                                        <p:strVal val="visible"/>
                                      </p:to>
                                    </p:set>
                                    <p:animEffect transition="in" filter="wipe(left)">
                                      <p:cBhvr>
                                        <p:cTn id="12" dur="500"/>
                                        <p:tgtEl>
                                          <p:spTgt spid="829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8" grpId="0"/>
      <p:bldP spid="8294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8916666" y="5708180"/>
            <a:ext cx="119496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fontAlgn="b">
              <a:spcBef>
                <a:spcPts val="600"/>
              </a:spcBef>
            </a:pPr>
            <a:r>
              <a:rPr lang="zh-CN" altLang="zh-CN" sz="2800">
                <a:solidFill>
                  <a:srgbClr val="0000FF"/>
                </a:solidFill>
                <a:latin typeface="+mn-lt"/>
                <a:ea typeface="+mn-ea"/>
              </a:rPr>
              <a:t>[  D  ]</a:t>
            </a:r>
          </a:p>
        </p:txBody>
      </p:sp>
      <mc:AlternateContent xmlns:mc="http://schemas.openxmlformats.org/markup-compatibility/2006" xmlns:a14="http://schemas.microsoft.com/office/drawing/2010/main">
        <mc:Choice Requires="a14">
          <p:sp>
            <p:nvSpPr>
              <p:cNvPr id="7" name="Text Box 4"/>
              <p:cNvSpPr txBox="1">
                <a:spLocks noChangeArrowheads="1"/>
              </p:cNvSpPr>
              <p:nvPr/>
            </p:nvSpPr>
            <p:spPr bwMode="auto">
              <a:xfrm>
                <a:off x="1847528" y="764704"/>
                <a:ext cx="9582472" cy="3924151"/>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pPr algn="just">
                  <a:spcBef>
                    <a:spcPts val="600"/>
                  </a:spcBef>
                </a:pPr>
                <a:r>
                  <a:rPr lang="en-US" altLang="zh-CN" sz="2800" dirty="0">
                    <a:solidFill>
                      <a:srgbClr val="FF0000"/>
                    </a:solidFill>
                    <a:latin typeface="+mn-lt"/>
                    <a:ea typeface="+mn-ea"/>
                  </a:rPr>
                  <a:t>1005</a:t>
                </a:r>
              </a:p>
              <a:p>
                <a:pPr algn="just">
                  <a:spcBef>
                    <a:spcPts val="600"/>
                  </a:spcBef>
                </a:pPr>
                <a:r>
                  <a:rPr lang="zh-CN" altLang="zh-CN" sz="2800" dirty="0">
                    <a:solidFill>
                      <a:srgbClr val="0000FF"/>
                    </a:solidFill>
                    <a:latin typeface="+mn-lt"/>
                    <a:ea typeface="+mn-ea"/>
                  </a:rPr>
                  <a:t>某质点的运动方程为</a:t>
                </a:r>
                <a14:m>
                  <m:oMath xmlns:m="http://schemas.openxmlformats.org/officeDocument/2006/math">
                    <m:r>
                      <a:rPr lang="en-US" altLang="zh-CN" sz="2800" b="0" i="1" smtClean="0">
                        <a:solidFill>
                          <a:srgbClr val="0000FF"/>
                        </a:solidFill>
                        <a:latin typeface="Cambria Math" panose="02040503050406030204" pitchFamily="18" charset="0"/>
                        <a:ea typeface="+mn-ea"/>
                      </a:rPr>
                      <m:t>𝑥</m:t>
                    </m:r>
                    <m:r>
                      <a:rPr lang="en-US" altLang="zh-CN" sz="2800" b="0" i="1" smtClean="0">
                        <a:solidFill>
                          <a:srgbClr val="0000FF"/>
                        </a:solidFill>
                        <a:latin typeface="Cambria Math" panose="02040503050406030204" pitchFamily="18" charset="0"/>
                        <a:ea typeface="+mn-ea"/>
                      </a:rPr>
                      <m:t>=2</m:t>
                    </m:r>
                    <m:r>
                      <a:rPr lang="en-US" altLang="zh-CN" sz="2800" b="0" i="1" smtClean="0">
                        <a:solidFill>
                          <a:srgbClr val="0000FF"/>
                        </a:solidFill>
                        <a:latin typeface="Cambria Math" panose="02040503050406030204" pitchFamily="18" charset="0"/>
                        <a:ea typeface="+mn-ea"/>
                      </a:rPr>
                      <m:t>𝑡</m:t>
                    </m:r>
                    <m:r>
                      <a:rPr lang="en-US" altLang="zh-CN" sz="2800" b="0" i="1" smtClean="0">
                        <a:solidFill>
                          <a:srgbClr val="0000FF"/>
                        </a:solidFill>
                        <a:latin typeface="Cambria Math" panose="02040503050406030204" pitchFamily="18" charset="0"/>
                        <a:ea typeface="+mn-ea"/>
                      </a:rPr>
                      <m:t>−7</m:t>
                    </m:r>
                    <m:sSup>
                      <m:sSupPr>
                        <m:ctrlPr>
                          <a:rPr lang="en-US" altLang="zh-CN" sz="2800" b="0" i="1" smtClean="0">
                            <a:solidFill>
                              <a:srgbClr val="0000FF"/>
                            </a:solidFill>
                            <a:latin typeface="Cambria Math" panose="02040503050406030204" pitchFamily="18" charset="0"/>
                            <a:ea typeface="+mn-ea"/>
                          </a:rPr>
                        </m:ctrlPr>
                      </m:sSupPr>
                      <m:e>
                        <m:r>
                          <a:rPr lang="en-US" altLang="zh-CN" sz="2800" b="0" i="1" smtClean="0">
                            <a:solidFill>
                              <a:srgbClr val="0000FF"/>
                            </a:solidFill>
                            <a:latin typeface="Cambria Math" panose="02040503050406030204" pitchFamily="18" charset="0"/>
                            <a:ea typeface="+mn-ea"/>
                          </a:rPr>
                          <m:t>𝑡</m:t>
                        </m:r>
                      </m:e>
                      <m:sup>
                        <m:r>
                          <a:rPr lang="en-US" altLang="zh-CN" sz="2800" b="0" i="1" smtClean="0">
                            <a:solidFill>
                              <a:srgbClr val="0000FF"/>
                            </a:solidFill>
                            <a:latin typeface="Cambria Math" panose="02040503050406030204" pitchFamily="18" charset="0"/>
                            <a:ea typeface="+mn-ea"/>
                          </a:rPr>
                          <m:t>3</m:t>
                        </m:r>
                      </m:sup>
                    </m:sSup>
                    <m:r>
                      <a:rPr lang="en-US" altLang="zh-CN" sz="2800" b="0" i="1" smtClean="0">
                        <a:solidFill>
                          <a:srgbClr val="0000FF"/>
                        </a:solidFill>
                        <a:latin typeface="Cambria Math" panose="02040503050406030204" pitchFamily="18" charset="0"/>
                        <a:ea typeface="+mn-ea"/>
                      </a:rPr>
                      <m:t>+3</m:t>
                    </m:r>
                  </m:oMath>
                </a14:m>
                <a:r>
                  <a:rPr lang="en-US" altLang="zh-CN" sz="2800" dirty="0">
                    <a:solidFill>
                      <a:srgbClr val="0000FF"/>
                    </a:solidFill>
                    <a:latin typeface="+mn-lt"/>
                    <a:ea typeface="+mn-ea"/>
                  </a:rPr>
                  <a:t>(</a:t>
                </a:r>
                <a14:m>
                  <m:oMath xmlns:m="http://schemas.openxmlformats.org/officeDocument/2006/math">
                    <m:r>
                      <a:rPr lang="en-US" altLang="zh-CN" sz="2800" b="0" i="1" smtClean="0">
                        <a:solidFill>
                          <a:srgbClr val="0000FF"/>
                        </a:solidFill>
                        <a:latin typeface="Cambria Math" panose="02040503050406030204" pitchFamily="18" charset="0"/>
                        <a:ea typeface="+mn-ea"/>
                      </a:rPr>
                      <m:t>𝑆𝐼</m:t>
                    </m:r>
                  </m:oMath>
                </a14:m>
                <a:r>
                  <a:rPr lang="en-US" altLang="zh-CN" sz="2800" dirty="0">
                    <a:solidFill>
                      <a:srgbClr val="0000FF"/>
                    </a:solidFill>
                    <a:latin typeface="+mn-lt"/>
                    <a:ea typeface="+mn-ea"/>
                  </a:rPr>
                  <a:t>)</a:t>
                </a:r>
                <a:r>
                  <a:rPr lang="zh-CN" altLang="zh-CN" sz="2800" dirty="0">
                    <a:solidFill>
                      <a:srgbClr val="0000FF"/>
                    </a:solidFill>
                    <a:latin typeface="+mn-lt"/>
                    <a:ea typeface="+mn-ea"/>
                  </a:rPr>
                  <a:t>，则该质点作</a:t>
                </a:r>
                <a:endParaRPr lang="en-US" altLang="zh-CN" sz="2800" dirty="0">
                  <a:solidFill>
                    <a:srgbClr val="0000FF"/>
                  </a:solidFill>
                  <a:latin typeface="+mn-lt"/>
                  <a:ea typeface="+mn-ea"/>
                </a:endParaRPr>
              </a:p>
              <a:p>
                <a:pPr algn="just">
                  <a:lnSpc>
                    <a:spcPct val="150000"/>
                  </a:lnSpc>
                  <a:spcBef>
                    <a:spcPts val="600"/>
                  </a:spcBef>
                </a:pPr>
                <a:r>
                  <a:rPr lang="zh-CN" altLang="zh-CN" sz="2800" dirty="0">
                    <a:solidFill>
                      <a:srgbClr val="0000FF"/>
                    </a:solidFill>
                    <a:latin typeface="+mn-lt"/>
                    <a:ea typeface="+mn-ea"/>
                  </a:rPr>
                  <a:t>(A)  匀加速直线运动，加速度沿</a:t>
                </a:r>
                <a14:m>
                  <m:oMath xmlns:m="http://schemas.openxmlformats.org/officeDocument/2006/math">
                    <m:r>
                      <a:rPr lang="en-US" altLang="zh-CN" sz="2800" i="1">
                        <a:solidFill>
                          <a:srgbClr val="0000FF"/>
                        </a:solidFill>
                        <a:latin typeface="Cambria Math" panose="02040503050406030204" pitchFamily="18" charset="0"/>
                      </a:rPr>
                      <m:t>𝑥</m:t>
                    </m:r>
                  </m:oMath>
                </a14:m>
                <a:r>
                  <a:rPr lang="zh-CN" altLang="zh-CN" sz="2800" dirty="0">
                    <a:solidFill>
                      <a:srgbClr val="0000FF"/>
                    </a:solidFill>
                    <a:latin typeface="+mn-lt"/>
                    <a:ea typeface="+mn-ea"/>
                  </a:rPr>
                  <a:t>轴正方向</a:t>
                </a:r>
              </a:p>
              <a:p>
                <a:pPr algn="just">
                  <a:lnSpc>
                    <a:spcPct val="150000"/>
                  </a:lnSpc>
                  <a:spcBef>
                    <a:spcPts val="600"/>
                  </a:spcBef>
                </a:pPr>
                <a:r>
                  <a:rPr lang="zh-CN" altLang="zh-CN" sz="2800" dirty="0">
                    <a:solidFill>
                      <a:srgbClr val="0000FF"/>
                    </a:solidFill>
                    <a:latin typeface="+mn-lt"/>
                    <a:ea typeface="+mn-ea"/>
                  </a:rPr>
                  <a:t>(B)  匀加速直线运动，加速度沿</a:t>
                </a:r>
                <a14:m>
                  <m:oMath xmlns:m="http://schemas.openxmlformats.org/officeDocument/2006/math">
                    <m:r>
                      <a:rPr lang="en-US" altLang="zh-CN" sz="2800" i="1">
                        <a:solidFill>
                          <a:srgbClr val="0000FF"/>
                        </a:solidFill>
                        <a:latin typeface="Cambria Math" panose="02040503050406030204" pitchFamily="18" charset="0"/>
                      </a:rPr>
                      <m:t>𝑥</m:t>
                    </m:r>
                  </m:oMath>
                </a14:m>
                <a:r>
                  <a:rPr lang="zh-CN" altLang="zh-CN" sz="2800" dirty="0">
                    <a:solidFill>
                      <a:srgbClr val="0000FF"/>
                    </a:solidFill>
                    <a:latin typeface="+mn-lt"/>
                    <a:ea typeface="+mn-ea"/>
                  </a:rPr>
                  <a:t>轴负方向</a:t>
                </a:r>
              </a:p>
              <a:p>
                <a:pPr algn="just">
                  <a:lnSpc>
                    <a:spcPct val="150000"/>
                  </a:lnSpc>
                  <a:spcBef>
                    <a:spcPts val="600"/>
                  </a:spcBef>
                </a:pPr>
                <a:r>
                  <a:rPr lang="zh-CN" altLang="zh-CN" sz="2800" dirty="0">
                    <a:solidFill>
                      <a:srgbClr val="0000FF"/>
                    </a:solidFill>
                    <a:latin typeface="+mn-lt"/>
                    <a:ea typeface="+mn-ea"/>
                  </a:rPr>
                  <a:t>(C)  变加速直线运动，加速度沿</a:t>
                </a:r>
                <a14:m>
                  <m:oMath xmlns:m="http://schemas.openxmlformats.org/officeDocument/2006/math">
                    <m:r>
                      <a:rPr lang="en-US" altLang="zh-CN" sz="2800" i="1">
                        <a:solidFill>
                          <a:srgbClr val="0000FF"/>
                        </a:solidFill>
                        <a:latin typeface="Cambria Math" panose="02040503050406030204" pitchFamily="18" charset="0"/>
                      </a:rPr>
                      <m:t>𝑥</m:t>
                    </m:r>
                  </m:oMath>
                </a14:m>
                <a:r>
                  <a:rPr lang="zh-CN" altLang="zh-CN" sz="2800" dirty="0">
                    <a:solidFill>
                      <a:srgbClr val="0000FF"/>
                    </a:solidFill>
                    <a:latin typeface="+mn-lt"/>
                    <a:ea typeface="+mn-ea"/>
                  </a:rPr>
                  <a:t>轴正方向</a:t>
                </a:r>
              </a:p>
              <a:p>
                <a:pPr algn="just" fontAlgn="b">
                  <a:lnSpc>
                    <a:spcPct val="150000"/>
                  </a:lnSpc>
                  <a:spcBef>
                    <a:spcPts val="600"/>
                  </a:spcBef>
                </a:pPr>
                <a:r>
                  <a:rPr lang="zh-CN" altLang="zh-CN" sz="2800" dirty="0">
                    <a:solidFill>
                      <a:srgbClr val="0000FF"/>
                    </a:solidFill>
                    <a:latin typeface="+mn-lt"/>
                    <a:ea typeface="+mn-ea"/>
                  </a:rPr>
                  <a:t>(D)  变加速直线运动，加速度沿</a:t>
                </a:r>
                <a14:m>
                  <m:oMath xmlns:m="http://schemas.openxmlformats.org/officeDocument/2006/math">
                    <m:r>
                      <a:rPr lang="en-US" altLang="zh-CN" sz="2800" i="1">
                        <a:solidFill>
                          <a:srgbClr val="0000FF"/>
                        </a:solidFill>
                        <a:latin typeface="Cambria Math" panose="02040503050406030204" pitchFamily="18" charset="0"/>
                      </a:rPr>
                      <m:t>𝑥</m:t>
                    </m:r>
                  </m:oMath>
                </a14:m>
                <a:r>
                  <a:rPr lang="zh-CN" altLang="zh-CN" sz="2800" dirty="0">
                    <a:solidFill>
                      <a:srgbClr val="0000FF"/>
                    </a:solidFill>
                    <a:latin typeface="+mn-lt"/>
                    <a:ea typeface="+mn-ea"/>
                  </a:rPr>
                  <a:t>轴负方向 </a:t>
                </a:r>
              </a:p>
            </p:txBody>
          </p:sp>
        </mc:Choice>
        <mc:Fallback xmlns="">
          <p:sp>
            <p:nvSpPr>
              <p:cNvPr id="7" name="Text Box 4"/>
              <p:cNvSpPr txBox="1">
                <a:spLocks noRot="1" noChangeAspect="1" noMove="1" noResize="1" noEditPoints="1" noAdjustHandles="1" noChangeArrowheads="1" noChangeShapeType="1" noTextEdit="1"/>
              </p:cNvSpPr>
              <p:nvPr/>
            </p:nvSpPr>
            <p:spPr bwMode="auto">
              <a:xfrm>
                <a:off x="1847528" y="764704"/>
                <a:ext cx="9582472" cy="3924151"/>
              </a:xfrm>
              <a:prstGeom prst="rect">
                <a:avLst/>
              </a:prstGeom>
              <a:blipFill>
                <a:blip r:embed="rId2"/>
                <a:stretch>
                  <a:fillRect l="-1272" t="-1553" b="-46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9" name="AutoShape 6"/>
          <p:cNvSpPr>
            <a:spLocks noChangeArrowheads="1"/>
          </p:cNvSpPr>
          <p:nvPr/>
        </p:nvSpPr>
        <p:spPr bwMode="auto">
          <a:xfrm>
            <a:off x="1062467" y="3899058"/>
            <a:ext cx="785061" cy="685800"/>
          </a:xfrm>
          <a:prstGeom prst="star5">
            <a:avLst/>
          </a:prstGeom>
          <a:gradFill rotWithShape="0">
            <a:gsLst>
              <a:gs pos="0">
                <a:schemeClr val="bg1"/>
              </a:gs>
              <a:gs pos="100000">
                <a:srgbClr val="FF3300"/>
              </a:gs>
            </a:gsLst>
            <a:path path="shape">
              <a:fillToRect l="50000" t="50000" r="50000" b="50000"/>
            </a:path>
          </a:gradFill>
          <a:ln w="9525" cmpd="sng">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ts val="600"/>
              </a:spcBef>
            </a:pPr>
            <a:endParaRPr lang="zh-CN" altLang="en-US" sz="2800">
              <a:solidFill>
                <a:srgbClr val="0000FF"/>
              </a:solidFill>
              <a:latin typeface="+mn-lt"/>
              <a:ea typeface="+mn-ea"/>
            </a:endParaRPr>
          </a:p>
        </p:txBody>
      </p:sp>
    </p:spTree>
    <p:extLst>
      <p:ext uri="{BB962C8B-B14F-4D97-AF65-F5344CB8AC3E}">
        <p14:creationId xmlns:p14="http://schemas.microsoft.com/office/powerpoint/2010/main" val="1889104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5"/>
                                        </p:tgtEl>
                                        <p:attrNameLst>
                                          <p:attrName>style.visibility</p:attrName>
                                        </p:attrNameLst>
                                      </p:cBhvr>
                                      <p:to>
                                        <p:strVal val="visible"/>
                                      </p:to>
                                    </p:set>
                                    <p:animEffect transition="in" filter="wipe(left)">
                                      <p:cBhvr>
                                        <p:cTn id="7" dur="75"/>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8877301" y="5784851"/>
            <a:ext cx="102303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r>
              <a:rPr lang="zh-CN" altLang="zh-CN" sz="2800" dirty="0">
                <a:solidFill>
                  <a:srgbClr val="0000FF"/>
                </a:solidFill>
                <a:latin typeface="+mn-lt"/>
                <a:ea typeface="+mn-ea"/>
              </a:rPr>
              <a:t>[  B  ]</a:t>
            </a:r>
          </a:p>
        </p:txBody>
      </p:sp>
      <p:grpSp>
        <p:nvGrpSpPr>
          <p:cNvPr id="3" name="Group 3"/>
          <p:cNvGrpSpPr>
            <a:grpSpLocks/>
          </p:cNvGrpSpPr>
          <p:nvPr/>
        </p:nvGrpSpPr>
        <p:grpSpPr bwMode="auto">
          <a:xfrm>
            <a:off x="1847850" y="498476"/>
            <a:ext cx="8458200" cy="4994275"/>
            <a:chOff x="0" y="-168"/>
            <a:chExt cx="5328" cy="3146"/>
          </a:xfrm>
        </p:grpSpPr>
        <p:sp>
          <p:nvSpPr>
            <p:cNvPr id="4" name="Rectangle 4"/>
            <p:cNvSpPr>
              <a:spLocks noChangeArrowheads="1"/>
            </p:cNvSpPr>
            <p:nvPr/>
          </p:nvSpPr>
          <p:spPr bwMode="auto">
            <a:xfrm>
              <a:off x="648" y="1146"/>
              <a:ext cx="3497" cy="1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ts val="600"/>
                </a:spcBef>
              </a:pPr>
              <a:r>
                <a:rPr lang="zh-CN" altLang="zh-CN" sz="2800" dirty="0">
                  <a:solidFill>
                    <a:srgbClr val="0000FF"/>
                  </a:solidFill>
                  <a:latin typeface="+mn-lt"/>
                  <a:ea typeface="+mn-ea"/>
                </a:rPr>
                <a:t>(A)   匀速直线运动</a:t>
              </a:r>
            </a:p>
            <a:p>
              <a:pPr algn="just">
                <a:lnSpc>
                  <a:spcPct val="150000"/>
                </a:lnSpc>
                <a:spcBef>
                  <a:spcPts val="600"/>
                </a:spcBef>
              </a:pPr>
              <a:r>
                <a:rPr lang="zh-CN" altLang="zh-CN" sz="2800" dirty="0">
                  <a:solidFill>
                    <a:srgbClr val="0000FF"/>
                  </a:solidFill>
                  <a:latin typeface="+mn-lt"/>
                  <a:ea typeface="+mn-ea"/>
                </a:rPr>
                <a:t>(B)   匀变速直线运动</a:t>
              </a:r>
            </a:p>
            <a:p>
              <a:pPr algn="just">
                <a:lnSpc>
                  <a:spcPct val="150000"/>
                </a:lnSpc>
                <a:spcBef>
                  <a:spcPts val="600"/>
                </a:spcBef>
              </a:pPr>
              <a:r>
                <a:rPr lang="zh-CN" altLang="zh-CN" sz="2800" dirty="0">
                  <a:solidFill>
                    <a:srgbClr val="0000FF"/>
                  </a:solidFill>
                  <a:latin typeface="+mn-lt"/>
                  <a:ea typeface="+mn-ea"/>
                </a:rPr>
                <a:t>(C)   抛物线运动</a:t>
              </a:r>
            </a:p>
            <a:p>
              <a:pPr algn="just">
                <a:lnSpc>
                  <a:spcPct val="150000"/>
                </a:lnSpc>
                <a:spcBef>
                  <a:spcPts val="600"/>
                </a:spcBef>
              </a:pPr>
              <a:r>
                <a:rPr lang="zh-CN" altLang="zh-CN" sz="2800" dirty="0">
                  <a:solidFill>
                    <a:srgbClr val="0000FF"/>
                  </a:solidFill>
                  <a:latin typeface="+mn-lt"/>
                  <a:ea typeface="+mn-ea"/>
                </a:rPr>
                <a:t>(D)   一般曲线运动</a:t>
              </a:r>
            </a:p>
          </p:txBody>
        </p:sp>
        <mc:AlternateContent xmlns:mc="http://schemas.openxmlformats.org/markup-compatibility/2006" xmlns:a14="http://schemas.microsoft.com/office/drawing/2010/main">
          <mc:Choice Requires="a14">
            <p:sp>
              <p:nvSpPr>
                <p:cNvPr id="6" name="Text Box 6"/>
                <p:cNvSpPr txBox="1">
                  <a:spLocks noChangeArrowheads="1"/>
                </p:cNvSpPr>
                <p:nvPr/>
              </p:nvSpPr>
              <p:spPr bwMode="auto">
                <a:xfrm>
                  <a:off x="0" y="-168"/>
                  <a:ext cx="5328" cy="1280"/>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pPr algn="just">
                    <a:lnSpc>
                      <a:spcPct val="150000"/>
                    </a:lnSpc>
                    <a:spcBef>
                      <a:spcPts val="600"/>
                    </a:spcBef>
                  </a:pPr>
                  <a:r>
                    <a:rPr lang="en-US" altLang="zh-CN" sz="2800" dirty="0">
                      <a:solidFill>
                        <a:srgbClr val="FF0000"/>
                      </a:solidFill>
                      <a:latin typeface="+mn-lt"/>
                      <a:ea typeface="+mn-ea"/>
                    </a:rPr>
                    <a:t>1006</a:t>
                  </a:r>
                </a:p>
                <a:p>
                  <a:pPr algn="just">
                    <a:lnSpc>
                      <a:spcPct val="150000"/>
                    </a:lnSpc>
                    <a:spcBef>
                      <a:spcPts val="600"/>
                    </a:spcBef>
                  </a:pPr>
                  <a:r>
                    <a:rPr lang="zh-CN" altLang="zh-CN" sz="2800" dirty="0">
                      <a:solidFill>
                        <a:srgbClr val="0000FF"/>
                      </a:solidFill>
                      <a:latin typeface="+mn-lt"/>
                      <a:ea typeface="+mn-ea"/>
                    </a:rPr>
                    <a:t>一质点在平面上运动，已知质点位置矢量的表达式为</a:t>
                  </a:r>
                  <a14:m>
                    <m:oMath xmlns:m="http://schemas.openxmlformats.org/officeDocument/2006/math">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𝑟</m:t>
                          </m:r>
                        </m:e>
                      </m:acc>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𝑎</m:t>
                      </m:r>
                      <m:sSup>
                        <m:sSupPr>
                          <m:ctrlPr>
                            <a:rPr lang="en-US" altLang="zh-CN" sz="2800" b="0" i="1" smtClean="0">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𝑡</m:t>
                          </m:r>
                        </m:e>
                        <m:sup>
                          <m:r>
                            <a:rPr lang="en-US" altLang="zh-CN" sz="2800" b="0" i="1" smtClean="0">
                              <a:solidFill>
                                <a:srgbClr val="0000FF"/>
                              </a:solidFill>
                              <a:latin typeface="Cambria Math" panose="02040503050406030204" pitchFamily="18" charset="0"/>
                            </a:rPr>
                            <m:t>2</m:t>
                          </m:r>
                        </m:sup>
                      </m:sSup>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𝑖</m:t>
                          </m:r>
                        </m:e>
                      </m:acc>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𝑏</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𝑡</m:t>
                          </m:r>
                        </m:e>
                        <m:sup>
                          <m:r>
                            <a:rPr lang="en-US" altLang="zh-CN" sz="2800" i="1">
                              <a:solidFill>
                                <a:srgbClr val="0000FF"/>
                              </a:solidFill>
                              <a:latin typeface="Cambria Math" panose="02040503050406030204" pitchFamily="18" charset="0"/>
                            </a:rPr>
                            <m:t>2</m:t>
                          </m:r>
                        </m:sup>
                      </m:sSup>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𝑗</m:t>
                          </m:r>
                        </m:e>
                      </m:acc>
                    </m:oMath>
                  </a14:m>
                  <a:r>
                    <a:rPr lang="zh-CN" altLang="zh-CN" sz="2800" dirty="0">
                      <a:solidFill>
                        <a:srgbClr val="0000FF"/>
                      </a:solidFill>
                      <a:latin typeface="+mn-lt"/>
                      <a:ea typeface="+mn-ea"/>
                    </a:rPr>
                    <a:t>（其中</a:t>
                  </a:r>
                  <a14:m>
                    <m:oMath xmlns:m="http://schemas.openxmlformats.org/officeDocument/2006/math">
                      <m:r>
                        <a:rPr lang="en-US" altLang="zh-CN" sz="2800" i="1">
                          <a:solidFill>
                            <a:srgbClr val="0000FF"/>
                          </a:solidFill>
                          <a:latin typeface="Cambria Math" panose="02040503050406030204" pitchFamily="18" charset="0"/>
                        </a:rPr>
                        <m:t>𝑎</m:t>
                      </m:r>
                    </m:oMath>
                  </a14:m>
                  <a:r>
                    <a:rPr lang="zh-CN" altLang="zh-CN" sz="2800" dirty="0">
                      <a:solidFill>
                        <a:srgbClr val="0000FF"/>
                      </a:solidFill>
                      <a:latin typeface="+mn-lt"/>
                      <a:ea typeface="+mn-ea"/>
                    </a:rPr>
                    <a:t>、</a:t>
                  </a:r>
                  <a14:m>
                    <m:oMath xmlns:m="http://schemas.openxmlformats.org/officeDocument/2006/math">
                      <m:r>
                        <a:rPr lang="en-US" altLang="zh-CN" sz="2800" i="1">
                          <a:solidFill>
                            <a:srgbClr val="0000FF"/>
                          </a:solidFill>
                          <a:latin typeface="Cambria Math" panose="02040503050406030204" pitchFamily="18" charset="0"/>
                        </a:rPr>
                        <m:t>𝑏</m:t>
                      </m:r>
                    </m:oMath>
                  </a14:m>
                  <a:r>
                    <a:rPr lang="zh-CN" altLang="zh-CN" sz="2800" dirty="0">
                      <a:solidFill>
                        <a:srgbClr val="0000FF"/>
                      </a:solidFill>
                      <a:latin typeface="+mn-lt"/>
                      <a:ea typeface="+mn-ea"/>
                    </a:rPr>
                    <a:t>为常量）则该质点作 </a:t>
                  </a:r>
                </a:p>
              </p:txBody>
            </p:sp>
          </mc:Choice>
          <mc:Fallback xmlns="">
            <p:sp>
              <p:nvSpPr>
                <p:cNvPr id="6" name="Text Box 6"/>
                <p:cNvSpPr txBox="1">
                  <a:spLocks noRot="1" noChangeAspect="1" noMove="1" noResize="1" noEditPoints="1" noAdjustHandles="1" noChangeArrowheads="1" noChangeShapeType="1" noTextEdit="1"/>
                </p:cNvSpPr>
                <p:nvPr/>
              </p:nvSpPr>
              <p:spPr bwMode="auto">
                <a:xfrm>
                  <a:off x="0" y="-168"/>
                  <a:ext cx="5328" cy="1280"/>
                </a:xfrm>
                <a:prstGeom prst="rect">
                  <a:avLst/>
                </a:prstGeom>
                <a:blipFill>
                  <a:blip r:embed="rId2"/>
                  <a:stretch>
                    <a:fillRect l="-1441" r="-1441" b="-750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sp>
        <p:nvSpPr>
          <p:cNvPr id="8" name="AutoShape 8"/>
          <p:cNvSpPr>
            <a:spLocks noChangeArrowheads="1"/>
          </p:cNvSpPr>
          <p:nvPr/>
        </p:nvSpPr>
        <p:spPr bwMode="auto">
          <a:xfrm>
            <a:off x="2066108" y="3326675"/>
            <a:ext cx="685800" cy="685800"/>
          </a:xfrm>
          <a:prstGeom prst="star5">
            <a:avLst/>
          </a:prstGeom>
          <a:gradFill rotWithShape="0">
            <a:gsLst>
              <a:gs pos="0">
                <a:schemeClr val="bg1"/>
              </a:gs>
              <a:gs pos="100000">
                <a:srgbClr val="FF3300"/>
              </a:gs>
            </a:gsLst>
            <a:path path="shape">
              <a:fillToRect l="50000" t="50000" r="50000" b="50000"/>
            </a:path>
          </a:gradFill>
          <a:ln w="9525" cmpd="sng">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lt"/>
              <a:ea typeface="+mn-ea"/>
            </a:endParaRPr>
          </a:p>
        </p:txBody>
      </p:sp>
    </p:spTree>
    <p:extLst>
      <p:ext uri="{BB962C8B-B14F-4D97-AF65-F5344CB8AC3E}">
        <p14:creationId xmlns:p14="http://schemas.microsoft.com/office/powerpoint/2010/main" val="3867523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2"/>
                                        </p:tgtEl>
                                        <p:attrNameLst>
                                          <p:attrName>style.visibility</p:attrName>
                                        </p:attrNameLst>
                                      </p:cBhvr>
                                      <p:to>
                                        <p:strVal val="visible"/>
                                      </p:to>
                                    </p:set>
                                    <p:animEffect transition="in" filter="wipe(left)">
                                      <p:cBhvr>
                                        <p:cTn id="7" dur="75"/>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842" name="Group 16"/>
          <p:cNvGrpSpPr>
            <a:grpSpLocks/>
          </p:cNvGrpSpPr>
          <p:nvPr/>
        </p:nvGrpSpPr>
        <p:grpSpPr bwMode="auto">
          <a:xfrm>
            <a:off x="2024063" y="1071563"/>
            <a:ext cx="9505950" cy="3886200"/>
            <a:chOff x="432" y="720"/>
            <a:chExt cx="5988" cy="2448"/>
          </a:xfrm>
        </p:grpSpPr>
        <mc:AlternateContent xmlns:mc="http://schemas.openxmlformats.org/markup-compatibility/2006" xmlns:a14="http://schemas.microsoft.com/office/drawing/2010/main">
          <mc:Choice Requires="a14">
            <p:sp>
              <p:nvSpPr>
                <p:cNvPr id="35844" name="Text Box 2"/>
                <p:cNvSpPr txBox="1">
                  <a:spLocks noChangeArrowheads="1"/>
                </p:cNvSpPr>
                <p:nvPr/>
              </p:nvSpPr>
              <p:spPr bwMode="auto">
                <a:xfrm>
                  <a:off x="432" y="720"/>
                  <a:ext cx="5988" cy="81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50000"/>
                    </a:spcBef>
                    <a:buClrTx/>
                    <a:buSzTx/>
                    <a:buFontTx/>
                    <a:buNone/>
                  </a:pPr>
                  <a:r>
                    <a:rPr lang="en-US" altLang="zh-CN" sz="2800" b="1" dirty="0">
                      <a:solidFill>
                        <a:srgbClr val="FF0000"/>
                      </a:solidFill>
                    </a:rPr>
                    <a:t>1007</a:t>
                  </a:r>
                </a:p>
                <a:p>
                  <a:pPr eaLnBrk="1" hangingPunct="1">
                    <a:lnSpc>
                      <a:spcPct val="150000"/>
                    </a:lnSpc>
                    <a:spcBef>
                      <a:spcPts val="0"/>
                    </a:spcBef>
                    <a:buClrTx/>
                    <a:buSzTx/>
                    <a:buFontTx/>
                    <a:buNone/>
                  </a:pPr>
                  <a:r>
                    <a:rPr lang="zh-CN" altLang="en-US" sz="2800" dirty="0">
                      <a:solidFill>
                        <a:srgbClr val="0000FF"/>
                      </a:solidFill>
                      <a:latin typeface="+mn-ea"/>
                      <a:ea typeface="+mn-ea"/>
                    </a:rPr>
                    <a:t>质点作半径为</a:t>
                  </a:r>
                  <a14:m>
                    <m:oMath xmlns:m="http://schemas.openxmlformats.org/officeDocument/2006/math">
                      <m:r>
                        <m:rPr>
                          <m:sty m:val="p"/>
                        </m:rPr>
                        <a:rPr lang="en-US" altLang="zh-CN" sz="2800" b="0" i="0">
                          <a:solidFill>
                            <a:srgbClr val="0000FF"/>
                          </a:solidFill>
                          <a:latin typeface="Cambria Math" panose="02040503050406030204" pitchFamily="18" charset="0"/>
                          <a:ea typeface="+mn-ea"/>
                        </a:rPr>
                        <m:t>R</m:t>
                      </m:r>
                    </m:oMath>
                  </a14:m>
                  <a:r>
                    <a:rPr lang="zh-CN" altLang="en-US" sz="2800" dirty="0">
                      <a:solidFill>
                        <a:srgbClr val="0000FF"/>
                      </a:solidFill>
                      <a:latin typeface="+mn-ea"/>
                      <a:ea typeface="+mn-ea"/>
                    </a:rPr>
                    <a:t>的变速圆周运动的加速度大小为：</a:t>
                  </a:r>
                </a:p>
              </p:txBody>
            </p:sp>
          </mc:Choice>
          <mc:Fallback xmlns="">
            <p:sp>
              <p:nvSpPr>
                <p:cNvPr id="35844" name="Text Box 2"/>
                <p:cNvSpPr txBox="1">
                  <a:spLocks noRot="1" noChangeAspect="1" noMove="1" noResize="1" noEditPoints="1" noAdjustHandles="1" noChangeArrowheads="1" noChangeShapeType="1" noTextEdit="1"/>
                </p:cNvSpPr>
                <p:nvPr/>
              </p:nvSpPr>
              <p:spPr bwMode="auto">
                <a:xfrm>
                  <a:off x="432" y="720"/>
                  <a:ext cx="5988" cy="818"/>
                </a:xfrm>
                <a:prstGeom prst="rect">
                  <a:avLst/>
                </a:prstGeom>
                <a:blipFill>
                  <a:blip r:embed="rId2"/>
                  <a:stretch>
                    <a:fillRect l="-1283" b="-657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5845" name="Text Box 3"/>
            <p:cNvSpPr txBox="1">
              <a:spLocks noChangeArrowheads="1"/>
            </p:cNvSpPr>
            <p:nvPr/>
          </p:nvSpPr>
          <p:spPr bwMode="auto">
            <a:xfrm>
              <a:off x="597" y="1977"/>
              <a:ext cx="8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mn-lt"/>
                  <a:ea typeface="+mn-ea"/>
                </a:rPr>
                <a:t>（</a:t>
              </a:r>
              <a:r>
                <a:rPr lang="en-US" altLang="zh-CN" sz="2800" dirty="0">
                  <a:solidFill>
                    <a:srgbClr val="0000FF"/>
                  </a:solidFill>
                  <a:latin typeface="+mn-lt"/>
                  <a:ea typeface="+mn-ea"/>
                </a:rPr>
                <a:t>A</a:t>
              </a:r>
              <a:r>
                <a:rPr lang="zh-CN" altLang="en-US" sz="2800" dirty="0">
                  <a:solidFill>
                    <a:srgbClr val="0000FF"/>
                  </a:solidFill>
                  <a:latin typeface="+mn-lt"/>
                  <a:ea typeface="+mn-ea"/>
                </a:rPr>
                <a:t>）</a:t>
              </a:r>
            </a:p>
          </p:txBody>
        </p:sp>
        <p:sp>
          <p:nvSpPr>
            <p:cNvPr id="35846" name="Text Box 4"/>
            <p:cNvSpPr txBox="1">
              <a:spLocks noChangeArrowheads="1"/>
            </p:cNvSpPr>
            <p:nvPr/>
          </p:nvSpPr>
          <p:spPr bwMode="auto">
            <a:xfrm>
              <a:off x="2949" y="1929"/>
              <a:ext cx="115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mn-lt"/>
                  <a:ea typeface="+mn-ea"/>
                </a:rPr>
                <a:t>（</a:t>
              </a:r>
              <a:r>
                <a:rPr lang="en-US" altLang="zh-CN" sz="2800" dirty="0">
                  <a:solidFill>
                    <a:srgbClr val="0000FF"/>
                  </a:solidFill>
                  <a:latin typeface="+mn-lt"/>
                  <a:ea typeface="+mn-ea"/>
                </a:rPr>
                <a:t>B</a:t>
              </a:r>
              <a:r>
                <a:rPr lang="zh-CN" altLang="en-US" sz="2800" dirty="0">
                  <a:solidFill>
                    <a:srgbClr val="0000FF"/>
                  </a:solidFill>
                  <a:latin typeface="+mn-lt"/>
                  <a:ea typeface="+mn-ea"/>
                </a:rPr>
                <a:t>）</a:t>
              </a:r>
            </a:p>
          </p:txBody>
        </p:sp>
        <p:sp>
          <p:nvSpPr>
            <p:cNvPr id="35847" name="Text Box 5"/>
            <p:cNvSpPr txBox="1">
              <a:spLocks noChangeArrowheads="1"/>
            </p:cNvSpPr>
            <p:nvPr/>
          </p:nvSpPr>
          <p:spPr bwMode="auto">
            <a:xfrm>
              <a:off x="597" y="2823"/>
              <a:ext cx="8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mn-lt"/>
                  <a:ea typeface="+mn-ea"/>
                </a:rPr>
                <a:t>（</a:t>
              </a:r>
              <a:r>
                <a:rPr lang="en-US" altLang="zh-CN" sz="2800" dirty="0">
                  <a:solidFill>
                    <a:srgbClr val="0000FF"/>
                  </a:solidFill>
                  <a:latin typeface="+mn-lt"/>
                  <a:ea typeface="+mn-ea"/>
                </a:rPr>
                <a:t>C</a:t>
              </a:r>
              <a:r>
                <a:rPr lang="zh-CN" altLang="en-US" sz="2800" dirty="0">
                  <a:solidFill>
                    <a:srgbClr val="0000FF"/>
                  </a:solidFill>
                  <a:latin typeface="+mn-lt"/>
                  <a:ea typeface="+mn-ea"/>
                </a:rPr>
                <a:t>）</a:t>
              </a:r>
            </a:p>
          </p:txBody>
        </p:sp>
        <p:sp>
          <p:nvSpPr>
            <p:cNvPr id="35848" name="Text Box 6"/>
            <p:cNvSpPr txBox="1">
              <a:spLocks noChangeArrowheads="1"/>
            </p:cNvSpPr>
            <p:nvPr/>
          </p:nvSpPr>
          <p:spPr bwMode="auto">
            <a:xfrm>
              <a:off x="2949" y="2841"/>
              <a:ext cx="10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mn-lt"/>
                  <a:ea typeface="+mn-ea"/>
                </a:rPr>
                <a:t>（</a:t>
              </a:r>
              <a:r>
                <a:rPr lang="en-US" altLang="zh-CN" sz="2800" dirty="0">
                  <a:solidFill>
                    <a:srgbClr val="0000FF"/>
                  </a:solidFill>
                  <a:latin typeface="+mn-lt"/>
                  <a:ea typeface="+mn-ea"/>
                </a:rPr>
                <a:t>D</a:t>
              </a:r>
              <a:r>
                <a:rPr lang="zh-CN" altLang="en-US" sz="2800" dirty="0">
                  <a:solidFill>
                    <a:srgbClr val="0000FF"/>
                  </a:solidFill>
                  <a:latin typeface="+mn-lt"/>
                  <a:ea typeface="+mn-ea"/>
                </a:rPr>
                <a:t>）</a:t>
              </a:r>
            </a:p>
          </p:txBody>
        </p:sp>
      </p:grpSp>
      <p:sp>
        <p:nvSpPr>
          <p:cNvPr id="26" name="AutoShape 12"/>
          <p:cNvSpPr>
            <a:spLocks noChangeArrowheads="1"/>
          </p:cNvSpPr>
          <p:nvPr/>
        </p:nvSpPr>
        <p:spPr bwMode="auto">
          <a:xfrm>
            <a:off x="5453063" y="4365625"/>
            <a:ext cx="609600" cy="609600"/>
          </a:xfrm>
          <a:prstGeom prst="star5">
            <a:avLst/>
          </a:prstGeom>
          <a:gradFill rotWithShape="0">
            <a:gsLst>
              <a:gs pos="0">
                <a:srgbClr val="FF0000"/>
              </a:gs>
              <a:gs pos="100000">
                <a:srgbClr val="FF0000">
                  <a:gamma/>
                  <a:shade val="46275"/>
                  <a:invGamma/>
                </a:srgbClr>
              </a:gs>
            </a:gsLst>
            <a:path path="shape">
              <a:fillToRect l="50000" t="50000" r="50000" b="50000"/>
            </a:path>
          </a:gradFill>
          <a:ln w="9525">
            <a:solidFill>
              <a:srgbClr val="CC0000"/>
            </a:solidFill>
            <a:miter lim="800000"/>
            <a:headEnd/>
            <a:tailEnd/>
          </a:ln>
          <a:effectLst/>
        </p:spPr>
        <p:txBody>
          <a:bodyPr wrap="none" anchor="ctr"/>
          <a:lstStyle/>
          <a:p>
            <a:pPr>
              <a:defRPr/>
            </a:pPr>
            <a:endParaRPr lang="zh-CN" altLang="en-US" b="1">
              <a:solidFill>
                <a:srgbClr val="0000FF"/>
              </a:solidFill>
            </a:endParaRPr>
          </a:p>
        </p:txBody>
      </p:sp>
      <mc:AlternateContent xmlns:mc="http://schemas.openxmlformats.org/markup-compatibility/2006" xmlns:a14="http://schemas.microsoft.com/office/drawing/2010/main">
        <mc:Choice Requires="a14">
          <p:sp>
            <p:nvSpPr>
              <p:cNvPr id="13" name="矩形 12"/>
              <p:cNvSpPr/>
              <p:nvPr/>
            </p:nvSpPr>
            <p:spPr>
              <a:xfrm>
                <a:off x="3302298" y="2877398"/>
                <a:ext cx="704937" cy="91037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panose="02040503050406030204" pitchFamily="18" charset="0"/>
                              <a:ea typeface="+mj-ea"/>
                            </a:rPr>
                          </m:ctrlPr>
                        </m:fPr>
                        <m:num>
                          <m:r>
                            <a:rPr lang="en-US" altLang="zh-CN" sz="2800" b="0" i="1" smtClean="0">
                              <a:solidFill>
                                <a:srgbClr val="0000FF"/>
                              </a:solidFill>
                              <a:latin typeface="Cambria Math" panose="02040503050406030204" pitchFamily="18" charset="0"/>
                              <a:ea typeface="+mj-ea"/>
                            </a:rPr>
                            <m:t>𝑑𝑣</m:t>
                          </m:r>
                        </m:num>
                        <m:den>
                          <m:r>
                            <a:rPr lang="en-US" altLang="zh-CN" sz="2800" b="0" i="1" smtClean="0">
                              <a:solidFill>
                                <a:srgbClr val="0000FF"/>
                              </a:solidFill>
                              <a:latin typeface="Cambria Math" panose="02040503050406030204" pitchFamily="18" charset="0"/>
                              <a:ea typeface="+mj-ea"/>
                            </a:rPr>
                            <m:t>𝑑</m:t>
                          </m:r>
                          <m:r>
                            <a:rPr lang="en-US" altLang="zh-CN" sz="2800" i="1">
                              <a:solidFill>
                                <a:srgbClr val="0000FF"/>
                              </a:solidFill>
                              <a:latin typeface="Cambria Math" panose="02040503050406030204" pitchFamily="18" charset="0"/>
                            </a:rPr>
                            <m:t>𝑡</m:t>
                          </m:r>
                        </m:den>
                      </m:f>
                    </m:oMath>
                  </m:oMathPara>
                </a14:m>
                <a:endParaRPr lang="zh-CN" altLang="en-US" sz="2800" dirty="0">
                  <a:latin typeface="+mj-ea"/>
                  <a:ea typeface="+mj-ea"/>
                </a:endParaRPr>
              </a:p>
            </p:txBody>
          </p:sp>
        </mc:Choice>
        <mc:Fallback xmlns="">
          <p:sp>
            <p:nvSpPr>
              <p:cNvPr id="13" name="矩形 12"/>
              <p:cNvSpPr>
                <a:spLocks noRot="1" noChangeAspect="1" noMove="1" noResize="1" noEditPoints="1" noAdjustHandles="1" noChangeArrowheads="1" noChangeShapeType="1" noTextEdit="1"/>
              </p:cNvSpPr>
              <p:nvPr/>
            </p:nvSpPr>
            <p:spPr>
              <a:xfrm>
                <a:off x="3302298" y="2877398"/>
                <a:ext cx="704937" cy="91037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7000457" y="4015520"/>
                <a:ext cx="2932854" cy="13653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ad>
                        <m:radPr>
                          <m:degHide m:val="on"/>
                          <m:ctrlPr>
                            <a:rPr lang="en-US" altLang="zh-CN" sz="2800" i="1" smtClean="0">
                              <a:solidFill>
                                <a:srgbClr val="0000FF"/>
                              </a:solidFill>
                              <a:latin typeface="Cambria Math" panose="02040503050406030204" pitchFamily="18" charset="0"/>
                              <a:ea typeface="+mn-ea"/>
                            </a:rPr>
                          </m:ctrlPr>
                        </m:radPr>
                        <m:deg/>
                        <m:e>
                          <m:sSup>
                            <m:sSupPr>
                              <m:ctrlPr>
                                <a:rPr lang="en-US" altLang="zh-CN" sz="2800" i="1" smtClean="0">
                                  <a:solidFill>
                                    <a:srgbClr val="0000FF"/>
                                  </a:solidFill>
                                  <a:latin typeface="Cambria Math" panose="02040503050406030204" pitchFamily="18" charset="0"/>
                                  <a:ea typeface="+mn-ea"/>
                                </a:rPr>
                              </m:ctrlPr>
                            </m:sSupPr>
                            <m:e>
                              <m:d>
                                <m:dPr>
                                  <m:ctrlPr>
                                    <a:rPr lang="en-US" altLang="zh-CN" sz="2800" i="1">
                                      <a:solidFill>
                                        <a:srgbClr val="0000FF"/>
                                      </a:solidFill>
                                      <a:latin typeface="Cambria Math" panose="02040503050406030204" pitchFamily="18" charset="0"/>
                                      <a:ea typeface="+mn-ea"/>
                                    </a:rPr>
                                  </m:ctrlPr>
                                </m:dPr>
                                <m:e>
                                  <m:f>
                                    <m:fPr>
                                      <m:ctrlPr>
                                        <a:rPr lang="en-US" altLang="zh-CN" sz="2800" i="1">
                                          <a:solidFill>
                                            <a:srgbClr val="0000FF"/>
                                          </a:solidFill>
                                          <a:latin typeface="Cambria Math" panose="02040503050406030204" pitchFamily="18" charset="0"/>
                                          <a:ea typeface="+mn-ea"/>
                                        </a:rPr>
                                      </m:ctrlPr>
                                    </m:fPr>
                                    <m:num>
                                      <m:r>
                                        <a:rPr lang="en-US" altLang="zh-CN" sz="2800" b="0" i="1">
                                          <a:solidFill>
                                            <a:srgbClr val="0000FF"/>
                                          </a:solidFill>
                                          <a:latin typeface="Cambria Math" panose="02040503050406030204" pitchFamily="18" charset="0"/>
                                          <a:ea typeface="+mn-ea"/>
                                        </a:rPr>
                                        <m:t>𝑑</m:t>
                                      </m:r>
                                      <m:r>
                                        <a:rPr lang="en-US" altLang="zh-CN" sz="2800" b="0" i="1" smtClean="0">
                                          <a:solidFill>
                                            <a:srgbClr val="0000FF"/>
                                          </a:solidFill>
                                          <a:latin typeface="Cambria Math" panose="02040503050406030204" pitchFamily="18" charset="0"/>
                                          <a:ea typeface="+mn-ea"/>
                                        </a:rPr>
                                        <m:t>𝑣</m:t>
                                      </m:r>
                                    </m:num>
                                    <m:den>
                                      <m:r>
                                        <a:rPr lang="en-US" altLang="zh-CN" sz="2800" b="0" i="1">
                                          <a:solidFill>
                                            <a:srgbClr val="0000FF"/>
                                          </a:solidFill>
                                          <a:latin typeface="Cambria Math" panose="02040503050406030204" pitchFamily="18" charset="0"/>
                                          <a:ea typeface="+mn-ea"/>
                                        </a:rPr>
                                        <m:t>𝑑𝑡</m:t>
                                      </m:r>
                                    </m:den>
                                  </m:f>
                                </m:e>
                              </m:d>
                            </m:e>
                            <m:sup>
                              <m:r>
                                <a:rPr lang="en-US" altLang="zh-CN" sz="2800" b="0" i="1" smtClean="0">
                                  <a:solidFill>
                                    <a:srgbClr val="0000FF"/>
                                  </a:solidFill>
                                  <a:latin typeface="Cambria Math" panose="02040503050406030204" pitchFamily="18" charset="0"/>
                                  <a:ea typeface="+mn-ea"/>
                                </a:rPr>
                                <m:t>2</m:t>
                              </m:r>
                            </m:sup>
                          </m:sSup>
                          <m:r>
                            <a:rPr lang="en-US" altLang="zh-CN" sz="2800" b="0" i="1" smtClean="0">
                              <a:solidFill>
                                <a:srgbClr val="0000FF"/>
                              </a:solidFill>
                              <a:latin typeface="Cambria Math" panose="02040503050406030204" pitchFamily="18" charset="0"/>
                              <a:ea typeface="+mn-ea"/>
                            </a:rPr>
                            <m:t>+</m:t>
                          </m:r>
                          <m:sSup>
                            <m:sSupPr>
                              <m:ctrlPr>
                                <a:rPr lang="en-US" altLang="zh-CN" sz="2800" i="1">
                                  <a:solidFill>
                                    <a:srgbClr val="0000FF"/>
                                  </a:solidFill>
                                  <a:latin typeface="Cambria Math" panose="02040503050406030204" pitchFamily="18" charset="0"/>
                                  <a:ea typeface="+mn-ea"/>
                                </a:rPr>
                              </m:ctrlPr>
                            </m:sSupPr>
                            <m:e>
                              <m:d>
                                <m:dPr>
                                  <m:ctrlPr>
                                    <a:rPr lang="en-US" altLang="zh-CN" sz="2800" i="1">
                                      <a:solidFill>
                                        <a:srgbClr val="0000FF"/>
                                      </a:solidFill>
                                      <a:latin typeface="Cambria Math" panose="02040503050406030204" pitchFamily="18" charset="0"/>
                                      <a:ea typeface="+mn-ea"/>
                                    </a:rPr>
                                  </m:ctrlPr>
                                </m:dPr>
                                <m:e>
                                  <m:f>
                                    <m:fPr>
                                      <m:ctrlPr>
                                        <a:rPr lang="en-US" altLang="zh-CN" sz="2800" i="1">
                                          <a:solidFill>
                                            <a:srgbClr val="0000FF"/>
                                          </a:solidFill>
                                          <a:latin typeface="Cambria Math" panose="02040503050406030204" pitchFamily="18" charset="0"/>
                                        </a:rPr>
                                      </m:ctrlPr>
                                    </m:fPr>
                                    <m:num>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num>
                                    <m:den>
                                      <m:r>
                                        <a:rPr lang="en-US" altLang="zh-CN" sz="2800" i="1">
                                          <a:solidFill>
                                            <a:srgbClr val="0000FF"/>
                                          </a:solidFill>
                                          <a:latin typeface="Cambria Math" panose="02040503050406030204" pitchFamily="18" charset="0"/>
                                        </a:rPr>
                                        <m:t>𝑅</m:t>
                                      </m:r>
                                    </m:den>
                                  </m:f>
                                </m:e>
                              </m:d>
                            </m:e>
                            <m:sup>
                              <m:r>
                                <a:rPr lang="en-US" altLang="zh-CN" sz="2800" b="0" i="1">
                                  <a:solidFill>
                                    <a:srgbClr val="0000FF"/>
                                  </a:solidFill>
                                  <a:latin typeface="Cambria Math" panose="02040503050406030204" pitchFamily="18" charset="0"/>
                                  <a:ea typeface="+mn-ea"/>
                                </a:rPr>
                                <m:t>2</m:t>
                              </m:r>
                            </m:sup>
                          </m:sSup>
                        </m:e>
                      </m:rad>
                    </m:oMath>
                  </m:oMathPara>
                </a14:m>
                <a:endParaRPr lang="zh-CN" altLang="en-US" sz="2800" dirty="0">
                  <a:latin typeface="+mn-lt"/>
                  <a:ea typeface="+mn-ea"/>
                </a:endParaRPr>
              </a:p>
            </p:txBody>
          </p:sp>
        </mc:Choice>
        <mc:Fallback xmlns="">
          <p:sp>
            <p:nvSpPr>
              <p:cNvPr id="16" name="矩形 15"/>
              <p:cNvSpPr>
                <a:spLocks noRot="1" noChangeAspect="1" noMove="1" noResize="1" noEditPoints="1" noAdjustHandles="1" noChangeArrowheads="1" noChangeShapeType="1" noTextEdit="1"/>
              </p:cNvSpPr>
              <p:nvPr/>
            </p:nvSpPr>
            <p:spPr>
              <a:xfrm>
                <a:off x="7000457" y="4015520"/>
                <a:ext cx="2932854" cy="136537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7000457" y="2774146"/>
                <a:ext cx="674223" cy="95410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f>
                        <m:fPr>
                          <m:ctrlPr>
                            <a:rPr lang="en-US" altLang="zh-CN" sz="2800" i="1">
                              <a:solidFill>
                                <a:srgbClr val="0000FF"/>
                              </a:solidFill>
                              <a:latin typeface="Cambria Math" panose="02040503050406030204" pitchFamily="18" charset="0"/>
                            </a:rPr>
                          </m:ctrlPr>
                        </m:fPr>
                        <m:num>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num>
                        <m:den>
                          <m:r>
                            <a:rPr lang="en-US" altLang="zh-CN" sz="2800" b="0" i="1" smtClean="0">
                              <a:solidFill>
                                <a:srgbClr val="0000FF"/>
                              </a:solidFill>
                              <a:latin typeface="Cambria Math" panose="02040503050406030204" pitchFamily="18" charset="0"/>
                            </a:rPr>
                            <m:t>𝑅</m:t>
                          </m:r>
                        </m:den>
                      </m:f>
                    </m:oMath>
                  </m:oMathPara>
                </a14:m>
                <a:endParaRPr lang="zh-CN" altLang="en-US" sz="2800" dirty="0">
                  <a:solidFill>
                    <a:srgbClr val="0000FF"/>
                  </a:solidFill>
                  <a:latin typeface="+mj-ea"/>
                  <a:ea typeface="+mj-ea"/>
                </a:endParaRPr>
              </a:p>
            </p:txBody>
          </p:sp>
        </mc:Choice>
        <mc:Fallback xmlns="">
          <p:sp>
            <p:nvSpPr>
              <p:cNvPr id="17" name="矩形 16"/>
              <p:cNvSpPr>
                <a:spLocks noRot="1" noChangeAspect="1" noMove="1" noResize="1" noEditPoints="1" noAdjustHandles="1" noChangeArrowheads="1" noChangeShapeType="1" noTextEdit="1"/>
              </p:cNvSpPr>
              <p:nvPr/>
            </p:nvSpPr>
            <p:spPr>
              <a:xfrm>
                <a:off x="7000457" y="2774146"/>
                <a:ext cx="674223" cy="95410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3302298" y="4191167"/>
                <a:ext cx="1515928" cy="95692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panose="02040503050406030204" pitchFamily="18" charset="0"/>
                              <a:ea typeface="+mj-ea"/>
                            </a:rPr>
                          </m:ctrlPr>
                        </m:fPr>
                        <m:num>
                          <m:r>
                            <a:rPr lang="en-US" altLang="zh-CN" sz="2800" b="0" i="1" smtClean="0">
                              <a:solidFill>
                                <a:srgbClr val="0000FF"/>
                              </a:solidFill>
                              <a:latin typeface="Cambria Math" panose="02040503050406030204" pitchFamily="18" charset="0"/>
                              <a:ea typeface="+mj-ea"/>
                            </a:rPr>
                            <m:t>𝑑𝑣</m:t>
                          </m:r>
                        </m:num>
                        <m:den>
                          <m:r>
                            <a:rPr lang="en-US" altLang="zh-CN" sz="2800" b="0" i="1" smtClean="0">
                              <a:solidFill>
                                <a:srgbClr val="0000FF"/>
                              </a:solidFill>
                              <a:latin typeface="Cambria Math" panose="02040503050406030204" pitchFamily="18" charset="0"/>
                              <a:ea typeface="+mj-ea"/>
                            </a:rPr>
                            <m:t>𝑑</m:t>
                          </m:r>
                          <m:r>
                            <a:rPr lang="en-US" altLang="zh-CN" sz="2800" i="1">
                              <a:solidFill>
                                <a:srgbClr val="0000FF"/>
                              </a:solidFill>
                              <a:latin typeface="Cambria Math" panose="02040503050406030204" pitchFamily="18" charset="0"/>
                            </a:rPr>
                            <m:t>𝑡</m:t>
                          </m:r>
                        </m:den>
                      </m:f>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num>
                        <m:den>
                          <m:r>
                            <a:rPr lang="en-US" altLang="zh-CN" sz="2800" i="1">
                              <a:solidFill>
                                <a:srgbClr val="0000FF"/>
                              </a:solidFill>
                              <a:latin typeface="Cambria Math" panose="02040503050406030204" pitchFamily="18" charset="0"/>
                            </a:rPr>
                            <m:t>𝑅</m:t>
                          </m:r>
                        </m:den>
                      </m:f>
                    </m:oMath>
                  </m:oMathPara>
                </a14:m>
                <a:endParaRPr lang="zh-CN" altLang="en-US" sz="2800" dirty="0">
                  <a:latin typeface="+mj-ea"/>
                  <a:ea typeface="+mj-ea"/>
                </a:endParaRPr>
              </a:p>
            </p:txBody>
          </p:sp>
        </mc:Choice>
        <mc:Fallback xmlns="">
          <p:sp>
            <p:nvSpPr>
              <p:cNvPr id="18" name="矩形 17"/>
              <p:cNvSpPr>
                <a:spLocks noRot="1" noChangeAspect="1" noMove="1" noResize="1" noEditPoints="1" noAdjustHandles="1" noChangeArrowheads="1" noChangeShapeType="1" noTextEdit="1"/>
              </p:cNvSpPr>
              <p:nvPr/>
            </p:nvSpPr>
            <p:spPr>
              <a:xfrm>
                <a:off x="3302298" y="4191167"/>
                <a:ext cx="1515928" cy="956929"/>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425778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7910" name="Text Box 6"/>
              <p:cNvSpPr txBox="1">
                <a:spLocks noChangeArrowheads="1"/>
              </p:cNvSpPr>
              <p:nvPr/>
            </p:nvSpPr>
            <p:spPr bwMode="auto">
              <a:xfrm>
                <a:off x="1905001" y="866777"/>
                <a:ext cx="9657316" cy="1384301"/>
              </a:xfrm>
              <a:prstGeom prst="rect">
                <a:avLst/>
              </a:prstGeom>
              <a:noFill/>
              <a:ln>
                <a:noFill/>
              </a:ln>
              <a:extLst>
                <a:ext uri="{909E8E84-426E-40DD-AFC4-6F175D3DCCD1}">
                  <a14:hiddenFill>
                    <a:solidFill>
                      <a:srgbClr val="FFFFFF"/>
                    </a:solidFill>
                  </a14:hiddenFill>
                </a:ext>
                <a:ext uri="{91240B29-F687-4F45-9708-019B960494DF}">
                  <a14:hiddenLine w="28575" algn="ctr">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None/>
                </a:pPr>
                <a:r>
                  <a:rPr lang="zh-CN" altLang="en-US" sz="2800" dirty="0">
                    <a:solidFill>
                      <a:srgbClr val="0000FF"/>
                    </a:solidFill>
                    <a:latin typeface="+mn-lt"/>
                    <a:ea typeface="+mn-ea"/>
                  </a:rPr>
                  <a:t>例题：一质点沿</a:t>
                </a:r>
                <a14:m>
                  <m:oMath xmlns:m="http://schemas.openxmlformats.org/officeDocument/2006/math">
                    <m:r>
                      <a:rPr lang="en-US" altLang="zh-CN" sz="2800" b="0" i="1" smtClean="0">
                        <a:solidFill>
                          <a:srgbClr val="0000FF"/>
                        </a:solidFill>
                        <a:latin typeface="Cambria Math" panose="02040503050406030204" pitchFamily="18" charset="0"/>
                        <a:ea typeface="+mn-ea"/>
                      </a:rPr>
                      <m:t>𝑥</m:t>
                    </m:r>
                  </m:oMath>
                </a14:m>
                <a:r>
                  <a:rPr lang="zh-CN" altLang="en-US" sz="2800" dirty="0">
                    <a:solidFill>
                      <a:srgbClr val="0000FF"/>
                    </a:solidFill>
                    <a:latin typeface="+mn-lt"/>
                    <a:ea typeface="+mn-ea"/>
                  </a:rPr>
                  <a:t>轴运动，其加速度为</a:t>
                </a:r>
                <a14:m>
                  <m:oMath xmlns:m="http://schemas.openxmlformats.org/officeDocument/2006/math">
                    <m:r>
                      <a:rPr lang="en-US" altLang="zh-CN" sz="2800" b="0" i="1" smtClean="0">
                        <a:solidFill>
                          <a:srgbClr val="0000FF"/>
                        </a:solidFill>
                        <a:latin typeface="Cambria Math" panose="02040503050406030204" pitchFamily="18" charset="0"/>
                        <a:ea typeface="+mn-ea"/>
                      </a:rPr>
                      <m:t>𝑎</m:t>
                    </m:r>
                    <m:r>
                      <a:rPr lang="en-US" altLang="zh-CN" sz="2800" b="0" i="0">
                        <a:solidFill>
                          <a:srgbClr val="0000FF"/>
                        </a:solidFill>
                        <a:latin typeface="Cambria Math" panose="02040503050406030204" pitchFamily="18" charset="0"/>
                        <a:ea typeface="+mn-ea"/>
                      </a:rPr>
                      <m:t>=</m:t>
                    </m:r>
                    <m:r>
                      <a:rPr lang="en-US" altLang="zh-CN" sz="2800" b="0" i="0" smtClean="0">
                        <a:solidFill>
                          <a:srgbClr val="0000FF"/>
                        </a:solidFill>
                        <a:latin typeface="Cambria Math" panose="02040503050406030204" pitchFamily="18" charset="0"/>
                        <a:ea typeface="+mn-ea"/>
                      </a:rPr>
                      <m:t>4</m:t>
                    </m:r>
                    <m:r>
                      <a:rPr lang="en-US" altLang="zh-CN" sz="2800" b="0" i="1">
                        <a:solidFill>
                          <a:srgbClr val="0000FF"/>
                        </a:solidFill>
                        <a:latin typeface="Cambria Math" panose="02040503050406030204" pitchFamily="18" charset="0"/>
                        <a:ea typeface="+mn-ea"/>
                      </a:rPr>
                      <m:t>𝑡</m:t>
                    </m:r>
                  </m:oMath>
                </a14:m>
                <a:r>
                  <a:rPr lang="zh-CN" altLang="en-US" sz="2800" dirty="0">
                    <a:solidFill>
                      <a:srgbClr val="0000FF"/>
                    </a:solidFill>
                    <a:latin typeface="+mn-lt"/>
                    <a:ea typeface="+mn-ea"/>
                  </a:rPr>
                  <a:t>（</a:t>
                </a:r>
                <a14:m>
                  <m:oMath xmlns:m="http://schemas.openxmlformats.org/officeDocument/2006/math">
                    <m:r>
                      <a:rPr lang="en-US" altLang="zh-CN" sz="2800" b="0" i="1">
                        <a:solidFill>
                          <a:srgbClr val="0000FF"/>
                        </a:solidFill>
                        <a:latin typeface="Cambria Math" panose="02040503050406030204" pitchFamily="18" charset="0"/>
                        <a:ea typeface="+mn-ea"/>
                      </a:rPr>
                      <m:t>𝑆𝐼</m:t>
                    </m:r>
                  </m:oMath>
                </a14:m>
                <a:r>
                  <a:rPr lang="zh-CN" altLang="en-US" sz="2800" dirty="0">
                    <a:solidFill>
                      <a:srgbClr val="0000FF"/>
                    </a:solidFill>
                    <a:latin typeface="+mn-lt"/>
                    <a:ea typeface="+mn-ea"/>
                  </a:rPr>
                  <a:t>），已知</a:t>
                </a:r>
                <a14:m>
                  <m:oMath xmlns:m="http://schemas.openxmlformats.org/officeDocument/2006/math">
                    <m:r>
                      <a:rPr lang="en-US" altLang="zh-CN" sz="2800" b="0" i="1">
                        <a:solidFill>
                          <a:srgbClr val="0000FF"/>
                        </a:solidFill>
                        <a:latin typeface="Cambria Math" panose="02040503050406030204" pitchFamily="18" charset="0"/>
                        <a:ea typeface="+mn-ea"/>
                      </a:rPr>
                      <m:t>𝑡</m:t>
                    </m:r>
                    <m:r>
                      <a:rPr lang="en-US" altLang="zh-CN" sz="2800" b="0" i="0">
                        <a:solidFill>
                          <a:srgbClr val="0000FF"/>
                        </a:solidFill>
                        <a:latin typeface="Cambria Math" panose="02040503050406030204" pitchFamily="18" charset="0"/>
                        <a:ea typeface="+mn-ea"/>
                      </a:rPr>
                      <m:t>=0</m:t>
                    </m:r>
                  </m:oMath>
                </a14:m>
                <a:r>
                  <a:rPr lang="zh-CN" altLang="en-US" sz="2800" dirty="0">
                    <a:solidFill>
                      <a:srgbClr val="0000FF"/>
                    </a:solidFill>
                    <a:latin typeface="+mn-lt"/>
                    <a:ea typeface="+mn-ea"/>
                  </a:rPr>
                  <a:t>时，质点位于</a:t>
                </a:r>
                <a14:m>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𝑥</m:t>
                        </m:r>
                      </m:e>
                      <m:sub>
                        <m:r>
                          <a:rPr lang="en-US" altLang="zh-CN" sz="2800" b="0" i="0" smtClean="0">
                            <a:solidFill>
                              <a:srgbClr val="0000FF"/>
                            </a:solidFill>
                            <a:latin typeface="Cambria Math" panose="02040503050406030204" pitchFamily="18" charset="0"/>
                            <a:ea typeface="+mn-ea"/>
                          </a:rPr>
                          <m:t>0</m:t>
                        </m:r>
                      </m:sub>
                    </m:sSub>
                    <m:r>
                      <a:rPr lang="en-US" altLang="zh-CN" sz="2800" b="0" i="0">
                        <a:solidFill>
                          <a:srgbClr val="0000FF"/>
                        </a:solidFill>
                        <a:latin typeface="Cambria Math" panose="02040503050406030204" pitchFamily="18" charset="0"/>
                        <a:ea typeface="+mn-ea"/>
                      </a:rPr>
                      <m:t>=</m:t>
                    </m:r>
                    <m:r>
                      <a:rPr lang="en-US" altLang="zh-CN" sz="2800" b="0" i="0" smtClean="0">
                        <a:solidFill>
                          <a:srgbClr val="0000FF"/>
                        </a:solidFill>
                        <a:latin typeface="Cambria Math" panose="02040503050406030204" pitchFamily="18" charset="0"/>
                        <a:ea typeface="+mn-ea"/>
                      </a:rPr>
                      <m:t>10</m:t>
                    </m:r>
                    <m:r>
                      <m:rPr>
                        <m:sty m:val="p"/>
                      </m:rPr>
                      <a:rPr lang="en-US" altLang="zh-CN" sz="2800" b="0" i="0" smtClean="0">
                        <a:solidFill>
                          <a:srgbClr val="0000FF"/>
                        </a:solidFill>
                        <a:latin typeface="Cambria Math" panose="02040503050406030204" pitchFamily="18" charset="0"/>
                        <a:ea typeface="+mn-ea"/>
                      </a:rPr>
                      <m:t>m</m:t>
                    </m:r>
                  </m:oMath>
                </a14:m>
                <a:r>
                  <a:rPr lang="zh-CN" altLang="en-US" sz="2800" dirty="0">
                    <a:solidFill>
                      <a:srgbClr val="0000FF"/>
                    </a:solidFill>
                    <a:latin typeface="+mn-lt"/>
                    <a:ea typeface="+mn-ea"/>
                  </a:rPr>
                  <a:t>处，初速</a:t>
                </a:r>
                <a14:m>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𝑣</m:t>
                        </m:r>
                      </m:e>
                      <m:sub>
                        <m:r>
                          <a:rPr lang="en-US" altLang="zh-CN" sz="2800" b="0" i="0">
                            <a:solidFill>
                              <a:srgbClr val="0000FF"/>
                            </a:solidFill>
                            <a:latin typeface="Cambria Math" panose="02040503050406030204" pitchFamily="18" charset="0"/>
                            <a:ea typeface="+mn-ea"/>
                          </a:rPr>
                          <m:t>0</m:t>
                        </m:r>
                      </m:sub>
                    </m:sSub>
                    <m:r>
                      <a:rPr lang="en-US" altLang="zh-CN" sz="2800" b="0" i="0">
                        <a:solidFill>
                          <a:srgbClr val="0000FF"/>
                        </a:solidFill>
                        <a:latin typeface="Cambria Math" panose="02040503050406030204" pitchFamily="18" charset="0"/>
                        <a:ea typeface="+mn-ea"/>
                      </a:rPr>
                      <m:t>=0</m:t>
                    </m:r>
                  </m:oMath>
                </a14:m>
                <a:r>
                  <a:rPr lang="zh-CN" altLang="en-US" sz="2800" dirty="0">
                    <a:solidFill>
                      <a:srgbClr val="0000FF"/>
                    </a:solidFill>
                    <a:latin typeface="+mn-lt"/>
                    <a:ea typeface="+mn-ea"/>
                  </a:rPr>
                  <a:t>。试求其位置和时间的关系式。</a:t>
                </a:r>
              </a:p>
            </p:txBody>
          </p:sp>
        </mc:Choice>
        <mc:Fallback xmlns="">
          <p:sp>
            <p:nvSpPr>
              <p:cNvPr id="37910" name="Text Box 6"/>
              <p:cNvSpPr txBox="1">
                <a:spLocks noRot="1" noChangeAspect="1" noMove="1" noResize="1" noEditPoints="1" noAdjustHandles="1" noChangeArrowheads="1" noChangeShapeType="1" noTextEdit="1"/>
              </p:cNvSpPr>
              <p:nvPr/>
            </p:nvSpPr>
            <p:spPr bwMode="auto">
              <a:xfrm>
                <a:off x="1905001" y="866777"/>
                <a:ext cx="9657316" cy="1384301"/>
              </a:xfrm>
              <a:prstGeom prst="rect">
                <a:avLst/>
              </a:prstGeom>
              <a:blipFill>
                <a:blip r:embed="rId2"/>
                <a:stretch>
                  <a:fillRect l="-1326" t="-4405" r="-1263" b="-114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908" name="Text Box 34"/>
              <p:cNvSpPr txBox="1">
                <a:spLocks noChangeArrowheads="1"/>
              </p:cNvSpPr>
              <p:nvPr/>
            </p:nvSpPr>
            <p:spPr bwMode="auto">
              <a:xfrm>
                <a:off x="9810019" y="4788208"/>
                <a:ext cx="1284074" cy="519112"/>
              </a:xfrm>
              <a:prstGeom prst="rect">
                <a:avLst/>
              </a:prstGeom>
              <a:noFill/>
              <a:ln>
                <a:noFill/>
              </a:ln>
              <a:extLst>
                <a:ext uri="{909E8E84-426E-40DD-AFC4-6F175D3DCCD1}">
                  <a14:hiddenFill>
                    <a:solidFill>
                      <a:srgbClr val="FFFFFF"/>
                    </a:solidFill>
                  </a14:hiddenFill>
                </a:ext>
                <a:ext uri="{91240B29-F687-4F45-9708-019B960494DF}">
                  <a14:hiddenLine w="28575" algn="ctr">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b="1" dirty="0">
                    <a:solidFill>
                      <a:srgbClr val="0000FF"/>
                    </a:solidFill>
                  </a:rPr>
                  <a:t>（</a:t>
                </a:r>
                <a14:m>
                  <m:oMath xmlns:m="http://schemas.openxmlformats.org/officeDocument/2006/math">
                    <m:r>
                      <a:rPr lang="en-US" altLang="zh-CN" sz="2800" i="1">
                        <a:solidFill>
                          <a:srgbClr val="0000FF"/>
                        </a:solidFill>
                        <a:latin typeface="Cambria Math" panose="02040503050406030204" pitchFamily="18" charset="0"/>
                      </a:rPr>
                      <m:t>𝑆𝐼</m:t>
                    </m:r>
                  </m:oMath>
                </a14:m>
                <a:r>
                  <a:rPr lang="zh-CN" altLang="en-US" sz="2800" b="1" dirty="0">
                    <a:solidFill>
                      <a:srgbClr val="0000FF"/>
                    </a:solidFill>
                  </a:rPr>
                  <a:t>）</a:t>
                </a:r>
              </a:p>
            </p:txBody>
          </p:sp>
        </mc:Choice>
        <mc:Fallback xmlns="">
          <p:sp>
            <p:nvSpPr>
              <p:cNvPr id="37908" name="Text Box 34"/>
              <p:cNvSpPr txBox="1">
                <a:spLocks noRot="1" noChangeAspect="1" noMove="1" noResize="1" noEditPoints="1" noAdjustHandles="1" noChangeArrowheads="1" noChangeShapeType="1" noTextEdit="1"/>
              </p:cNvSpPr>
              <p:nvPr/>
            </p:nvSpPr>
            <p:spPr bwMode="auto">
              <a:xfrm>
                <a:off x="9810019" y="4788208"/>
                <a:ext cx="1284074" cy="519112"/>
              </a:xfrm>
              <a:prstGeom prst="rect">
                <a:avLst/>
              </a:prstGeom>
              <a:blipFill>
                <a:blip r:embed="rId3"/>
                <a:stretch>
                  <a:fillRect l="-9479" t="-15116" r="-6161" b="-2790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2957782" y="2392137"/>
                <a:ext cx="1365310"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𝑑𝑣</m:t>
                          </m:r>
                        </m:num>
                        <m:den>
                          <m:r>
                            <a:rPr lang="en-US" altLang="zh-CN" sz="2800" i="1">
                              <a:solidFill>
                                <a:srgbClr val="0000FF"/>
                              </a:solidFill>
                              <a:latin typeface="Cambria Math" panose="02040503050406030204" pitchFamily="18" charset="0"/>
                            </a:rPr>
                            <m:t>𝑑𝑡</m:t>
                          </m:r>
                        </m:den>
                      </m:f>
                    </m:oMath>
                  </m:oMathPara>
                </a14:m>
                <a:endParaRPr lang="zh-CN" altLang="en-US" sz="2800" dirty="0">
                  <a:latin typeface="+mn-lt"/>
                  <a:ea typeface="+mn-ea"/>
                </a:endParaRPr>
              </a:p>
            </p:txBody>
          </p:sp>
        </mc:Choice>
        <mc:Fallback xmlns="">
          <p:sp>
            <p:nvSpPr>
              <p:cNvPr id="30" name="矩形 29"/>
              <p:cNvSpPr>
                <a:spLocks noRot="1" noChangeAspect="1" noMove="1" noResize="1" noEditPoints="1" noAdjustHandles="1" noChangeArrowheads="1" noChangeShapeType="1" noTextEdit="1"/>
              </p:cNvSpPr>
              <p:nvPr/>
            </p:nvSpPr>
            <p:spPr>
              <a:xfrm>
                <a:off x="2957782" y="2392137"/>
                <a:ext cx="1365310" cy="91037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4206770" y="2630043"/>
                <a:ext cx="9905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=4</m:t>
                      </m:r>
                      <m:r>
                        <a:rPr lang="en-US" altLang="zh-CN" sz="2800" b="0" i="1" smtClean="0">
                          <a:solidFill>
                            <a:srgbClr val="0000FF"/>
                          </a:solidFill>
                          <a:latin typeface="Cambria Math" panose="02040503050406030204" pitchFamily="18" charset="0"/>
                          <a:ea typeface="+mn-ea"/>
                        </a:rPr>
                        <m:t>𝑡</m:t>
                      </m:r>
                    </m:oMath>
                  </m:oMathPara>
                </a14:m>
                <a:endParaRPr lang="zh-CN" altLang="en-US" sz="2800" dirty="0">
                  <a:latin typeface="+mn-lt"/>
                  <a:ea typeface="+mn-ea"/>
                </a:endParaRPr>
              </a:p>
            </p:txBody>
          </p:sp>
        </mc:Choice>
        <mc:Fallback xmlns="">
          <p:sp>
            <p:nvSpPr>
              <p:cNvPr id="31" name="矩形 30"/>
              <p:cNvSpPr>
                <a:spLocks noRot="1" noChangeAspect="1" noMove="1" noResize="1" noEditPoints="1" noAdjustHandles="1" noChangeArrowheads="1" noChangeShapeType="1" noTextEdit="1"/>
              </p:cNvSpPr>
              <p:nvPr/>
            </p:nvSpPr>
            <p:spPr>
              <a:xfrm>
                <a:off x="4206770" y="2630043"/>
                <a:ext cx="990528"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5572080" y="2626734"/>
                <a:ext cx="185422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𝑑𝑣</m:t>
                      </m:r>
                      <m:r>
                        <a:rPr lang="en-US" altLang="zh-CN" sz="2800" b="0" i="1" smtClean="0">
                          <a:solidFill>
                            <a:srgbClr val="0000FF"/>
                          </a:solidFill>
                          <a:latin typeface="Cambria Math" panose="02040503050406030204" pitchFamily="18" charset="0"/>
                          <a:ea typeface="+mn-ea"/>
                        </a:rPr>
                        <m:t>=4</m:t>
                      </m:r>
                      <m:r>
                        <a:rPr lang="en-US" altLang="zh-CN" sz="2800" b="0" i="1" smtClean="0">
                          <a:solidFill>
                            <a:srgbClr val="0000FF"/>
                          </a:solidFill>
                          <a:latin typeface="Cambria Math" panose="02040503050406030204" pitchFamily="18" charset="0"/>
                          <a:ea typeface="+mn-ea"/>
                        </a:rPr>
                        <m:t>𝑡𝑑𝑡</m:t>
                      </m:r>
                    </m:oMath>
                  </m:oMathPara>
                </a14:m>
                <a:endParaRPr lang="zh-CN" altLang="en-US" sz="2800" dirty="0">
                  <a:latin typeface="+mn-lt"/>
                  <a:ea typeface="+mn-ea"/>
                </a:endParaRPr>
              </a:p>
            </p:txBody>
          </p:sp>
        </mc:Choice>
        <mc:Fallback xmlns="">
          <p:sp>
            <p:nvSpPr>
              <p:cNvPr id="32" name="矩形 31"/>
              <p:cNvSpPr>
                <a:spLocks noRot="1" noChangeAspect="1" noMove="1" noResize="1" noEditPoints="1" noAdjustHandles="1" noChangeArrowheads="1" noChangeShapeType="1" noTextEdit="1"/>
              </p:cNvSpPr>
              <p:nvPr/>
            </p:nvSpPr>
            <p:spPr>
              <a:xfrm>
                <a:off x="5572080" y="2626734"/>
                <a:ext cx="1854226"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8003259" y="2402559"/>
                <a:ext cx="2553135" cy="12225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altLang="zh-CN" sz="2800" b="0" i="1" smtClean="0">
                              <a:solidFill>
                                <a:srgbClr val="0000FF"/>
                              </a:solidFill>
                              <a:latin typeface="Cambria Math" panose="02040503050406030204" pitchFamily="18" charset="0"/>
                              <a:ea typeface="+mn-ea"/>
                            </a:rPr>
                          </m:ctrlPr>
                        </m:naryPr>
                        <m:sub/>
                        <m:sup/>
                        <m:e>
                          <m:r>
                            <a:rPr lang="en-US" altLang="zh-CN" sz="2800" i="1">
                              <a:solidFill>
                                <a:srgbClr val="0000FF"/>
                              </a:solidFill>
                              <a:latin typeface="Cambria Math" panose="02040503050406030204" pitchFamily="18" charset="0"/>
                            </a:rPr>
                            <m:t>𝑑𝑣</m:t>
                          </m:r>
                        </m:e>
                      </m:nary>
                      <m:r>
                        <a:rPr lang="en-US" altLang="zh-CN" sz="2800" b="0" i="1" smtClean="0">
                          <a:solidFill>
                            <a:srgbClr val="0000FF"/>
                          </a:solidFill>
                          <a:latin typeface="Cambria Math" panose="02040503050406030204" pitchFamily="18" charset="0"/>
                          <a:ea typeface="+mn-ea"/>
                        </a:rPr>
                        <m:t>=</m:t>
                      </m:r>
                      <m:nary>
                        <m:naryPr>
                          <m:limLoc m:val="undOvr"/>
                          <m:subHide m:val="on"/>
                          <m:supHide m:val="on"/>
                          <m:ctrlPr>
                            <a:rPr lang="en-US" altLang="zh-CN" sz="2800" b="0" i="1" smtClean="0">
                              <a:solidFill>
                                <a:srgbClr val="0000FF"/>
                              </a:solidFill>
                              <a:latin typeface="Cambria Math" panose="02040503050406030204" pitchFamily="18" charset="0"/>
                              <a:ea typeface="+mn-ea"/>
                            </a:rPr>
                          </m:ctrlPr>
                        </m:naryPr>
                        <m:sub/>
                        <m:sup/>
                        <m:e>
                          <m:r>
                            <a:rPr lang="en-US" altLang="zh-CN" sz="2800" i="1">
                              <a:solidFill>
                                <a:srgbClr val="0000FF"/>
                              </a:solidFill>
                              <a:latin typeface="Cambria Math" panose="02040503050406030204" pitchFamily="18" charset="0"/>
                            </a:rPr>
                            <m:t>4</m:t>
                          </m:r>
                          <m:r>
                            <a:rPr lang="en-US" altLang="zh-CN" sz="2800" i="1">
                              <a:solidFill>
                                <a:srgbClr val="0000FF"/>
                              </a:solidFill>
                              <a:latin typeface="Cambria Math" panose="02040503050406030204" pitchFamily="18" charset="0"/>
                            </a:rPr>
                            <m:t>𝑡𝑑𝑡</m:t>
                          </m:r>
                        </m:e>
                      </m:nary>
                    </m:oMath>
                  </m:oMathPara>
                </a14:m>
                <a:endParaRPr lang="zh-CN" altLang="en-US" sz="2800" dirty="0">
                  <a:latin typeface="+mn-lt"/>
                  <a:ea typeface="+mn-ea"/>
                </a:endParaRPr>
              </a:p>
            </p:txBody>
          </p:sp>
        </mc:Choice>
        <mc:Fallback xmlns="">
          <p:sp>
            <p:nvSpPr>
              <p:cNvPr id="33" name="矩形 32"/>
              <p:cNvSpPr>
                <a:spLocks noRot="1" noChangeAspect="1" noMove="1" noResize="1" noEditPoints="1" noAdjustHandles="1" noChangeArrowheads="1" noChangeShapeType="1" noTextEdit="1"/>
              </p:cNvSpPr>
              <p:nvPr/>
            </p:nvSpPr>
            <p:spPr>
              <a:xfrm>
                <a:off x="8003259" y="2402559"/>
                <a:ext cx="2553135" cy="122251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8293049" y="2295434"/>
                <a:ext cx="4805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𝑣</m:t>
                      </m:r>
                    </m:oMath>
                  </m:oMathPara>
                </a14:m>
                <a:endParaRPr lang="zh-CN" altLang="en-US" sz="2800" dirty="0">
                  <a:solidFill>
                    <a:srgbClr val="FF0000"/>
                  </a:solidFill>
                  <a:latin typeface="+mn-lt"/>
                  <a:ea typeface="+mn-ea"/>
                </a:endParaRPr>
              </a:p>
            </p:txBody>
          </p:sp>
        </mc:Choice>
        <mc:Fallback xmlns="">
          <p:sp>
            <p:nvSpPr>
              <p:cNvPr id="35" name="矩形 34"/>
              <p:cNvSpPr>
                <a:spLocks noRot="1" noChangeAspect="1" noMove="1" noResize="1" noEditPoints="1" noAdjustHandles="1" noChangeArrowheads="1" noChangeShapeType="1" noTextEdit="1"/>
              </p:cNvSpPr>
              <p:nvPr/>
            </p:nvSpPr>
            <p:spPr>
              <a:xfrm>
                <a:off x="8293049" y="2295434"/>
                <a:ext cx="480516"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9513468" y="2323521"/>
                <a:ext cx="42428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𝑡</m:t>
                      </m:r>
                    </m:oMath>
                  </m:oMathPara>
                </a14:m>
                <a:endParaRPr lang="zh-CN" altLang="en-US" sz="2800" dirty="0">
                  <a:solidFill>
                    <a:srgbClr val="FF0000"/>
                  </a:solidFill>
                  <a:latin typeface="+mn-lt"/>
                  <a:ea typeface="+mn-ea"/>
                </a:endParaRPr>
              </a:p>
            </p:txBody>
          </p:sp>
        </mc:Choice>
        <mc:Fallback xmlns="">
          <p:sp>
            <p:nvSpPr>
              <p:cNvPr id="36" name="矩形 35"/>
              <p:cNvSpPr>
                <a:spLocks noRot="1" noChangeAspect="1" noMove="1" noResize="1" noEditPoints="1" noAdjustHandles="1" noChangeArrowheads="1" noChangeShapeType="1" noTextEdit="1"/>
              </p:cNvSpPr>
              <p:nvPr/>
            </p:nvSpPr>
            <p:spPr>
              <a:xfrm>
                <a:off x="9513468" y="2323521"/>
                <a:ext cx="424282"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9391269" y="3064221"/>
                <a:ext cx="47320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0</m:t>
                      </m:r>
                    </m:oMath>
                  </m:oMathPara>
                </a14:m>
                <a:endParaRPr lang="zh-CN" altLang="en-US" sz="2800" dirty="0">
                  <a:solidFill>
                    <a:srgbClr val="FF0000"/>
                  </a:solidFill>
                  <a:latin typeface="+mn-lt"/>
                  <a:ea typeface="+mn-ea"/>
                </a:endParaRPr>
              </a:p>
            </p:txBody>
          </p:sp>
        </mc:Choice>
        <mc:Fallback xmlns="">
          <p:sp>
            <p:nvSpPr>
              <p:cNvPr id="37" name="矩形 36"/>
              <p:cNvSpPr>
                <a:spLocks noRot="1" noChangeAspect="1" noMove="1" noResize="1" noEditPoints="1" noAdjustHandles="1" noChangeArrowheads="1" noChangeShapeType="1" noTextEdit="1"/>
              </p:cNvSpPr>
              <p:nvPr/>
            </p:nvSpPr>
            <p:spPr>
              <a:xfrm>
                <a:off x="9391269" y="3064221"/>
                <a:ext cx="473206"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8146632" y="3064221"/>
                <a:ext cx="47320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0</m:t>
                      </m:r>
                    </m:oMath>
                  </m:oMathPara>
                </a14:m>
                <a:endParaRPr lang="zh-CN" altLang="en-US" sz="2800" dirty="0">
                  <a:solidFill>
                    <a:srgbClr val="FF0000"/>
                  </a:solidFill>
                  <a:latin typeface="+mn-lt"/>
                  <a:ea typeface="+mn-ea"/>
                </a:endParaRPr>
              </a:p>
            </p:txBody>
          </p:sp>
        </mc:Choice>
        <mc:Fallback xmlns="">
          <p:sp>
            <p:nvSpPr>
              <p:cNvPr id="38" name="矩形 37"/>
              <p:cNvSpPr>
                <a:spLocks noRot="1" noChangeAspect="1" noMove="1" noResize="1" noEditPoints="1" noAdjustHandles="1" noChangeArrowheads="1" noChangeShapeType="1" noTextEdit="1"/>
              </p:cNvSpPr>
              <p:nvPr/>
            </p:nvSpPr>
            <p:spPr>
              <a:xfrm>
                <a:off x="8146632" y="3064221"/>
                <a:ext cx="473206"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5572080" y="3641699"/>
                <a:ext cx="147495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𝑣</m:t>
                      </m:r>
                      <m:r>
                        <a:rPr lang="en-US" altLang="zh-CN" sz="2800" b="0" i="1" smtClean="0">
                          <a:solidFill>
                            <a:srgbClr val="0000FF"/>
                          </a:solidFill>
                          <a:latin typeface="Cambria Math" panose="02040503050406030204" pitchFamily="18" charset="0"/>
                          <a:ea typeface="+mn-ea"/>
                        </a:rPr>
                        <m:t>=2</m:t>
                      </m:r>
                      <m:sSup>
                        <m:sSupPr>
                          <m:ctrlPr>
                            <a:rPr lang="en-US" altLang="zh-CN" sz="2800" b="0" i="1" smtClean="0">
                              <a:solidFill>
                                <a:srgbClr val="0000FF"/>
                              </a:solidFill>
                              <a:latin typeface="Cambria Math" panose="02040503050406030204" pitchFamily="18" charset="0"/>
                              <a:ea typeface="+mn-ea"/>
                            </a:rPr>
                          </m:ctrlPr>
                        </m:sSupPr>
                        <m:e>
                          <m:r>
                            <a:rPr lang="en-US" altLang="zh-CN" sz="2800" b="0" i="1" smtClean="0">
                              <a:solidFill>
                                <a:srgbClr val="0000FF"/>
                              </a:solidFill>
                              <a:latin typeface="Cambria Math" panose="02040503050406030204" pitchFamily="18" charset="0"/>
                              <a:ea typeface="+mn-ea"/>
                            </a:rPr>
                            <m:t>𝑡</m:t>
                          </m:r>
                        </m:e>
                        <m:sup>
                          <m:r>
                            <a:rPr lang="en-US" altLang="zh-CN" sz="2800" b="0" i="1" smtClean="0">
                              <a:solidFill>
                                <a:srgbClr val="0000FF"/>
                              </a:solidFill>
                              <a:latin typeface="Cambria Math" panose="02040503050406030204" pitchFamily="18" charset="0"/>
                              <a:ea typeface="+mn-ea"/>
                            </a:rPr>
                            <m:t>2</m:t>
                          </m:r>
                        </m:sup>
                      </m:sSup>
                    </m:oMath>
                  </m:oMathPara>
                </a14:m>
                <a:endParaRPr lang="zh-CN" altLang="en-US" sz="2800" dirty="0">
                  <a:latin typeface="+mn-lt"/>
                  <a:ea typeface="+mn-ea"/>
                </a:endParaRPr>
              </a:p>
            </p:txBody>
          </p:sp>
        </mc:Choice>
        <mc:Fallback xmlns="">
          <p:sp>
            <p:nvSpPr>
              <p:cNvPr id="39" name="矩形 38"/>
              <p:cNvSpPr>
                <a:spLocks noRot="1" noChangeAspect="1" noMove="1" noResize="1" noEditPoints="1" noAdjustHandles="1" noChangeArrowheads="1" noChangeShapeType="1" noTextEdit="1"/>
              </p:cNvSpPr>
              <p:nvPr/>
            </p:nvSpPr>
            <p:spPr>
              <a:xfrm>
                <a:off x="5572080" y="3641699"/>
                <a:ext cx="1474956"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2065608" y="4615852"/>
                <a:ext cx="1357808"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𝑣</m:t>
                      </m:r>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𝑑𝑥</m:t>
                          </m:r>
                        </m:num>
                        <m:den>
                          <m:r>
                            <a:rPr lang="en-US" altLang="zh-CN" sz="2800" i="1">
                              <a:solidFill>
                                <a:srgbClr val="0000FF"/>
                              </a:solidFill>
                              <a:latin typeface="Cambria Math" panose="02040503050406030204" pitchFamily="18" charset="0"/>
                            </a:rPr>
                            <m:t>𝑑𝑡</m:t>
                          </m:r>
                        </m:den>
                      </m:f>
                    </m:oMath>
                  </m:oMathPara>
                </a14:m>
                <a:endParaRPr lang="zh-CN" altLang="en-US" sz="2800" dirty="0">
                  <a:latin typeface="+mn-lt"/>
                  <a:ea typeface="+mn-ea"/>
                </a:endParaRPr>
              </a:p>
            </p:txBody>
          </p:sp>
        </mc:Choice>
        <mc:Fallback xmlns="">
          <p:sp>
            <p:nvSpPr>
              <p:cNvPr id="40" name="矩形 39"/>
              <p:cNvSpPr>
                <a:spLocks noRot="1" noChangeAspect="1" noMove="1" noResize="1" noEditPoints="1" noAdjustHandles="1" noChangeArrowheads="1" noChangeShapeType="1" noTextEdit="1"/>
              </p:cNvSpPr>
              <p:nvPr/>
            </p:nvSpPr>
            <p:spPr>
              <a:xfrm>
                <a:off x="2065608" y="4615852"/>
                <a:ext cx="1357808" cy="91037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3314596" y="4809430"/>
                <a:ext cx="116910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=2</m:t>
                      </m:r>
                      <m:sSup>
                        <m:sSupPr>
                          <m:ctrlPr>
                            <a:rPr lang="en-US" altLang="zh-CN" sz="2800" b="0" i="1" smtClean="0">
                              <a:solidFill>
                                <a:srgbClr val="0000FF"/>
                              </a:solidFill>
                              <a:latin typeface="Cambria Math" panose="02040503050406030204" pitchFamily="18" charset="0"/>
                              <a:ea typeface="+mn-ea"/>
                            </a:rPr>
                          </m:ctrlPr>
                        </m:sSupPr>
                        <m:e>
                          <m:r>
                            <a:rPr lang="en-US" altLang="zh-CN" sz="2800" b="0" i="1" smtClean="0">
                              <a:solidFill>
                                <a:srgbClr val="0000FF"/>
                              </a:solidFill>
                              <a:latin typeface="Cambria Math" panose="02040503050406030204" pitchFamily="18" charset="0"/>
                              <a:ea typeface="+mn-ea"/>
                            </a:rPr>
                            <m:t>𝑡</m:t>
                          </m:r>
                        </m:e>
                        <m:sup>
                          <m:r>
                            <a:rPr lang="en-US" altLang="zh-CN" sz="2800" b="0" i="1" smtClean="0">
                              <a:solidFill>
                                <a:srgbClr val="0000FF"/>
                              </a:solidFill>
                              <a:latin typeface="Cambria Math" panose="02040503050406030204" pitchFamily="18" charset="0"/>
                              <a:ea typeface="+mn-ea"/>
                            </a:rPr>
                            <m:t>2</m:t>
                          </m:r>
                        </m:sup>
                      </m:sSup>
                    </m:oMath>
                  </m:oMathPara>
                </a14:m>
                <a:endParaRPr lang="zh-CN" altLang="en-US" sz="2800" dirty="0">
                  <a:latin typeface="+mn-lt"/>
                  <a:ea typeface="+mn-ea"/>
                </a:endParaRPr>
              </a:p>
            </p:txBody>
          </p:sp>
        </mc:Choice>
        <mc:Fallback xmlns="">
          <p:sp>
            <p:nvSpPr>
              <p:cNvPr id="41" name="矩形 40"/>
              <p:cNvSpPr>
                <a:spLocks noRot="1" noChangeAspect="1" noMove="1" noResize="1" noEditPoints="1" noAdjustHandles="1" noChangeArrowheads="1" noChangeShapeType="1" noTextEdit="1"/>
              </p:cNvSpPr>
              <p:nvPr/>
            </p:nvSpPr>
            <p:spPr>
              <a:xfrm>
                <a:off x="3314596" y="4809430"/>
                <a:ext cx="1169103"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4633764" y="4515361"/>
                <a:ext cx="2736070" cy="12225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altLang="zh-CN" sz="2800" b="0" i="1" smtClean="0">
                              <a:solidFill>
                                <a:srgbClr val="0000FF"/>
                              </a:solidFill>
                              <a:latin typeface="Cambria Math" panose="02040503050406030204" pitchFamily="18" charset="0"/>
                              <a:ea typeface="+mn-ea"/>
                            </a:rPr>
                          </m:ctrlPr>
                        </m:naryPr>
                        <m:sub/>
                        <m:sup/>
                        <m:e>
                          <m:r>
                            <a:rPr lang="en-US" altLang="zh-CN" sz="2800" i="1">
                              <a:solidFill>
                                <a:srgbClr val="0000FF"/>
                              </a:solidFill>
                              <a:latin typeface="Cambria Math" panose="02040503050406030204" pitchFamily="18" charset="0"/>
                            </a:rPr>
                            <m:t>𝑑</m:t>
                          </m:r>
                          <m:r>
                            <a:rPr lang="en-US" altLang="zh-CN" sz="2800" b="0" i="1" smtClean="0">
                              <a:solidFill>
                                <a:srgbClr val="0000FF"/>
                              </a:solidFill>
                              <a:latin typeface="Cambria Math" panose="02040503050406030204" pitchFamily="18" charset="0"/>
                            </a:rPr>
                            <m:t>𝑥</m:t>
                          </m:r>
                        </m:e>
                      </m:nary>
                      <m:r>
                        <a:rPr lang="en-US" altLang="zh-CN" sz="2800" b="0" i="1" smtClean="0">
                          <a:solidFill>
                            <a:srgbClr val="0000FF"/>
                          </a:solidFill>
                          <a:latin typeface="Cambria Math" panose="02040503050406030204" pitchFamily="18" charset="0"/>
                          <a:ea typeface="+mn-ea"/>
                        </a:rPr>
                        <m:t>=</m:t>
                      </m:r>
                      <m:nary>
                        <m:naryPr>
                          <m:limLoc m:val="undOvr"/>
                          <m:subHide m:val="on"/>
                          <m:supHide m:val="on"/>
                          <m:ctrlPr>
                            <a:rPr lang="en-US" altLang="zh-CN" sz="2800" b="0" i="1" smtClean="0">
                              <a:solidFill>
                                <a:srgbClr val="0000FF"/>
                              </a:solidFill>
                              <a:latin typeface="Cambria Math" panose="02040503050406030204" pitchFamily="18" charset="0"/>
                              <a:ea typeface="+mn-ea"/>
                            </a:rPr>
                          </m:ctrlPr>
                        </m:naryPr>
                        <m:sub/>
                        <m:sup/>
                        <m:e>
                          <m:r>
                            <a:rPr lang="en-US" altLang="zh-CN" sz="2800" i="1">
                              <a:solidFill>
                                <a:srgbClr val="0000FF"/>
                              </a:solidFill>
                              <a:latin typeface="Cambria Math" panose="02040503050406030204" pitchFamily="18" charset="0"/>
                            </a:rPr>
                            <m:t>2</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𝑡</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rPr>
                            <m:t>𝑑𝑡</m:t>
                          </m:r>
                        </m:e>
                      </m:nary>
                    </m:oMath>
                  </m:oMathPara>
                </a14:m>
                <a:endParaRPr lang="zh-CN" altLang="en-US" sz="2800" dirty="0">
                  <a:latin typeface="+mn-lt"/>
                  <a:ea typeface="+mn-ea"/>
                </a:endParaRPr>
              </a:p>
            </p:txBody>
          </p:sp>
        </mc:Choice>
        <mc:Fallback xmlns="">
          <p:sp>
            <p:nvSpPr>
              <p:cNvPr id="43" name="矩形 42"/>
              <p:cNvSpPr>
                <a:spLocks noRot="1" noChangeAspect="1" noMove="1" noResize="1" noEditPoints="1" noAdjustHandles="1" noChangeArrowheads="1" noChangeShapeType="1" noTextEdit="1"/>
              </p:cNvSpPr>
              <p:nvPr/>
            </p:nvSpPr>
            <p:spPr>
              <a:xfrm>
                <a:off x="4633764" y="4515361"/>
                <a:ext cx="2736070" cy="1222514"/>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4924373" y="4429666"/>
                <a:ext cx="47609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𝑥</m:t>
                      </m:r>
                    </m:oMath>
                  </m:oMathPara>
                </a14:m>
                <a:endParaRPr lang="zh-CN" altLang="en-US" sz="2800" dirty="0">
                  <a:solidFill>
                    <a:srgbClr val="FF0000"/>
                  </a:solidFill>
                  <a:latin typeface="+mn-lt"/>
                  <a:ea typeface="+mn-ea"/>
                </a:endParaRPr>
              </a:p>
            </p:txBody>
          </p:sp>
        </mc:Choice>
        <mc:Fallback xmlns="">
          <p:sp>
            <p:nvSpPr>
              <p:cNvPr id="44" name="矩形 43"/>
              <p:cNvSpPr>
                <a:spLocks noRot="1" noChangeAspect="1" noMove="1" noResize="1" noEditPoints="1" noAdjustHandles="1" noChangeArrowheads="1" noChangeShapeType="1" noTextEdit="1"/>
              </p:cNvSpPr>
              <p:nvPr/>
            </p:nvSpPr>
            <p:spPr>
              <a:xfrm>
                <a:off x="4924373" y="4429666"/>
                <a:ext cx="476091"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6144792" y="4471005"/>
                <a:ext cx="42428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𝑡</m:t>
                      </m:r>
                    </m:oMath>
                  </m:oMathPara>
                </a14:m>
                <a:endParaRPr lang="zh-CN" altLang="en-US" sz="2800" dirty="0">
                  <a:solidFill>
                    <a:srgbClr val="FF0000"/>
                  </a:solidFill>
                  <a:latin typeface="+mn-lt"/>
                  <a:ea typeface="+mn-ea"/>
                </a:endParaRPr>
              </a:p>
            </p:txBody>
          </p:sp>
        </mc:Choice>
        <mc:Fallback xmlns="">
          <p:sp>
            <p:nvSpPr>
              <p:cNvPr id="45" name="矩形 44"/>
              <p:cNvSpPr>
                <a:spLocks noRot="1" noChangeAspect="1" noMove="1" noResize="1" noEditPoints="1" noAdjustHandles="1" noChangeArrowheads="1" noChangeShapeType="1" noTextEdit="1"/>
              </p:cNvSpPr>
              <p:nvPr/>
            </p:nvSpPr>
            <p:spPr>
              <a:xfrm>
                <a:off x="6144792" y="4471005"/>
                <a:ext cx="424282" cy="52322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6001799" y="5234091"/>
                <a:ext cx="47320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0</m:t>
                      </m:r>
                    </m:oMath>
                  </m:oMathPara>
                </a14:m>
                <a:endParaRPr lang="zh-CN" altLang="en-US" sz="2800" dirty="0">
                  <a:solidFill>
                    <a:srgbClr val="FF0000"/>
                  </a:solidFill>
                  <a:latin typeface="+mn-lt"/>
                  <a:ea typeface="+mn-ea"/>
                </a:endParaRPr>
              </a:p>
            </p:txBody>
          </p:sp>
        </mc:Choice>
        <mc:Fallback xmlns="">
          <p:sp>
            <p:nvSpPr>
              <p:cNvPr id="46" name="矩形 45"/>
              <p:cNvSpPr>
                <a:spLocks noRot="1" noChangeAspect="1" noMove="1" noResize="1" noEditPoints="1" noAdjustHandles="1" noChangeArrowheads="1" noChangeShapeType="1" noTextEdit="1"/>
              </p:cNvSpPr>
              <p:nvPr/>
            </p:nvSpPr>
            <p:spPr>
              <a:xfrm>
                <a:off x="6001799" y="5234091"/>
                <a:ext cx="473206"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4777956" y="5211705"/>
                <a:ext cx="67197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10</m:t>
                      </m:r>
                    </m:oMath>
                  </m:oMathPara>
                </a14:m>
                <a:endParaRPr lang="zh-CN" altLang="en-US" sz="2800" dirty="0">
                  <a:solidFill>
                    <a:srgbClr val="FF0000"/>
                  </a:solidFill>
                  <a:latin typeface="+mn-lt"/>
                  <a:ea typeface="+mn-ea"/>
                </a:endParaRPr>
              </a:p>
            </p:txBody>
          </p:sp>
        </mc:Choice>
        <mc:Fallback xmlns="">
          <p:sp>
            <p:nvSpPr>
              <p:cNvPr id="47" name="矩形 46"/>
              <p:cNvSpPr>
                <a:spLocks noRot="1" noChangeAspect="1" noMove="1" noResize="1" noEditPoints="1" noAdjustHandles="1" noChangeArrowheads="1" noChangeShapeType="1" noTextEdit="1"/>
              </p:cNvSpPr>
              <p:nvPr/>
            </p:nvSpPr>
            <p:spPr>
              <a:xfrm>
                <a:off x="4777956" y="5211705"/>
                <a:ext cx="671979" cy="52322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7625911" y="4569300"/>
                <a:ext cx="2295308" cy="9569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𝑥</m:t>
                      </m:r>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2</m:t>
                          </m:r>
                          <m:sSup>
                            <m:sSupPr>
                              <m:ctrlPr>
                                <a:rPr lang="en-US" altLang="zh-CN" sz="2800" b="0" i="1" smtClean="0">
                                  <a:solidFill>
                                    <a:srgbClr val="0000FF"/>
                                  </a:solidFill>
                                  <a:latin typeface="Cambria Math" panose="02040503050406030204" pitchFamily="18" charset="0"/>
                                  <a:ea typeface="+mn-ea"/>
                                </a:rPr>
                              </m:ctrlPr>
                            </m:sSupPr>
                            <m:e>
                              <m:r>
                                <a:rPr lang="en-US" altLang="zh-CN" sz="2800" b="0" i="1" smtClean="0">
                                  <a:solidFill>
                                    <a:srgbClr val="0000FF"/>
                                  </a:solidFill>
                                  <a:latin typeface="Cambria Math" panose="02040503050406030204" pitchFamily="18" charset="0"/>
                                  <a:ea typeface="+mn-ea"/>
                                </a:rPr>
                                <m:t>𝑡</m:t>
                              </m:r>
                            </m:e>
                            <m:sup>
                              <m:r>
                                <a:rPr lang="en-US" altLang="zh-CN" sz="2800" b="0" i="1" smtClean="0">
                                  <a:solidFill>
                                    <a:srgbClr val="0000FF"/>
                                  </a:solidFill>
                                  <a:latin typeface="Cambria Math" panose="02040503050406030204" pitchFamily="18" charset="0"/>
                                  <a:ea typeface="+mn-ea"/>
                                </a:rPr>
                                <m:t>3</m:t>
                              </m:r>
                            </m:sup>
                          </m:sSup>
                        </m:num>
                        <m:den>
                          <m:r>
                            <a:rPr lang="en-US" altLang="zh-CN" sz="2800" b="0" i="1" smtClean="0">
                              <a:solidFill>
                                <a:srgbClr val="0000FF"/>
                              </a:solidFill>
                              <a:latin typeface="Cambria Math" panose="02040503050406030204" pitchFamily="18" charset="0"/>
                              <a:ea typeface="+mn-ea"/>
                            </a:rPr>
                            <m:t>3</m:t>
                          </m:r>
                        </m:den>
                      </m:f>
                      <m:r>
                        <a:rPr lang="en-US" altLang="zh-CN" sz="2800" b="0" i="1" smtClean="0">
                          <a:solidFill>
                            <a:srgbClr val="0000FF"/>
                          </a:solidFill>
                          <a:latin typeface="Cambria Math" panose="02040503050406030204" pitchFamily="18" charset="0"/>
                          <a:ea typeface="+mn-ea"/>
                        </a:rPr>
                        <m:t>+10</m:t>
                      </m:r>
                    </m:oMath>
                  </m:oMathPara>
                </a14:m>
                <a:endParaRPr lang="zh-CN" altLang="en-US" sz="2800" dirty="0">
                  <a:latin typeface="+mn-lt"/>
                  <a:ea typeface="+mn-ea"/>
                </a:endParaRPr>
              </a:p>
            </p:txBody>
          </p:sp>
        </mc:Choice>
        <mc:Fallback xmlns="">
          <p:sp>
            <p:nvSpPr>
              <p:cNvPr id="48" name="矩形 47"/>
              <p:cNvSpPr>
                <a:spLocks noRot="1" noChangeAspect="1" noMove="1" noResize="1" noEditPoints="1" noAdjustHandles="1" noChangeArrowheads="1" noChangeShapeType="1" noTextEdit="1"/>
              </p:cNvSpPr>
              <p:nvPr/>
            </p:nvSpPr>
            <p:spPr>
              <a:xfrm>
                <a:off x="7625911" y="4569300"/>
                <a:ext cx="2295308" cy="956929"/>
              </a:xfrm>
              <a:prstGeom prst="rect">
                <a:avLst/>
              </a:prstGeom>
              <a:blipFill>
                <a:blip r:embed="rId20"/>
                <a:stretch>
                  <a:fillRect/>
                </a:stretch>
              </a:blipFill>
            </p:spPr>
            <p:txBody>
              <a:bodyPr/>
              <a:lstStyle/>
              <a:p>
                <a:r>
                  <a:rPr lang="zh-CN" altLang="en-US">
                    <a:noFill/>
                  </a:rPr>
                  <a:t> </a:t>
                </a:r>
              </a:p>
            </p:txBody>
          </p:sp>
        </mc:Fallback>
      </mc:AlternateContent>
      <p:sp>
        <p:nvSpPr>
          <p:cNvPr id="21" name="矩形 20"/>
          <p:cNvSpPr>
            <a:spLocks noChangeArrowheads="1"/>
          </p:cNvSpPr>
          <p:nvPr/>
        </p:nvSpPr>
        <p:spPr bwMode="auto">
          <a:xfrm>
            <a:off x="1905001" y="2628539"/>
            <a:ext cx="12620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lt"/>
                <a:ea typeface="+mn-ea"/>
              </a:rPr>
              <a:t>解：</a:t>
            </a:r>
          </a:p>
        </p:txBody>
      </p:sp>
    </p:spTree>
    <p:extLst>
      <p:ext uri="{BB962C8B-B14F-4D97-AF65-F5344CB8AC3E}">
        <p14:creationId xmlns:p14="http://schemas.microsoft.com/office/powerpoint/2010/main" val="2756069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910"/>
                                        </p:tgtEl>
                                        <p:attrNameLst>
                                          <p:attrName>style.visibility</p:attrName>
                                        </p:attrNameLst>
                                      </p:cBhvr>
                                      <p:to>
                                        <p:strVal val="visible"/>
                                      </p:to>
                                    </p:set>
                                    <p:animEffect transition="in" filter="wipe(left)">
                                      <p:cBhvr>
                                        <p:cTn id="7" dur="500"/>
                                        <p:tgtEl>
                                          <p:spTgt spid="379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left)">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left)">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left)">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left)">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left)">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wipe(left)">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wipe(left)">
                                      <p:cBhvr>
                                        <p:cTn id="47" dur="500"/>
                                        <p:tgtEl>
                                          <p:spTgt spid="3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wipe(left)">
                                      <p:cBhvr>
                                        <p:cTn id="52" dur="500"/>
                                        <p:tgtEl>
                                          <p:spTgt spid="3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wipe(left)">
                                      <p:cBhvr>
                                        <p:cTn id="57" dur="500"/>
                                        <p:tgtEl>
                                          <p:spTgt spid="3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wipe(left)">
                                      <p:cBhvr>
                                        <p:cTn id="62" dur="500"/>
                                        <p:tgtEl>
                                          <p:spTgt spid="4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wipe(left)">
                                      <p:cBhvr>
                                        <p:cTn id="67" dur="500"/>
                                        <p:tgtEl>
                                          <p:spTgt spid="4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wipe(left)">
                                      <p:cBhvr>
                                        <p:cTn id="72" dur="500"/>
                                        <p:tgtEl>
                                          <p:spTgt spid="4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wipe(left)">
                                      <p:cBhvr>
                                        <p:cTn id="77" dur="500"/>
                                        <p:tgtEl>
                                          <p:spTgt spid="4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47"/>
                                        </p:tgtEl>
                                        <p:attrNameLst>
                                          <p:attrName>style.visibility</p:attrName>
                                        </p:attrNameLst>
                                      </p:cBhvr>
                                      <p:to>
                                        <p:strVal val="visible"/>
                                      </p:to>
                                    </p:set>
                                    <p:animEffect transition="in" filter="wipe(left)">
                                      <p:cBhvr>
                                        <p:cTn id="82" dur="500"/>
                                        <p:tgtEl>
                                          <p:spTgt spid="4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45"/>
                                        </p:tgtEl>
                                        <p:attrNameLst>
                                          <p:attrName>style.visibility</p:attrName>
                                        </p:attrNameLst>
                                      </p:cBhvr>
                                      <p:to>
                                        <p:strVal val="visible"/>
                                      </p:to>
                                    </p:set>
                                    <p:animEffect transition="in" filter="wipe(left)">
                                      <p:cBhvr>
                                        <p:cTn id="87" dur="500"/>
                                        <p:tgtEl>
                                          <p:spTgt spid="45"/>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44"/>
                                        </p:tgtEl>
                                        <p:attrNameLst>
                                          <p:attrName>style.visibility</p:attrName>
                                        </p:attrNameLst>
                                      </p:cBhvr>
                                      <p:to>
                                        <p:strVal val="visible"/>
                                      </p:to>
                                    </p:set>
                                    <p:animEffect transition="in" filter="wipe(left)">
                                      <p:cBhvr>
                                        <p:cTn id="92" dur="500"/>
                                        <p:tgtEl>
                                          <p:spTgt spid="44"/>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48"/>
                                        </p:tgtEl>
                                        <p:attrNameLst>
                                          <p:attrName>style.visibility</p:attrName>
                                        </p:attrNameLst>
                                      </p:cBhvr>
                                      <p:to>
                                        <p:strVal val="visible"/>
                                      </p:to>
                                    </p:set>
                                    <p:animEffect transition="in" filter="wipe(left)">
                                      <p:cBhvr>
                                        <p:cTn id="97" dur="500"/>
                                        <p:tgtEl>
                                          <p:spTgt spid="48"/>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37908"/>
                                        </p:tgtEl>
                                        <p:attrNameLst>
                                          <p:attrName>style.visibility</p:attrName>
                                        </p:attrNameLst>
                                      </p:cBhvr>
                                      <p:to>
                                        <p:strVal val="visible"/>
                                      </p:to>
                                    </p:set>
                                    <p:animEffect transition="in" filter="wipe(left)">
                                      <p:cBhvr>
                                        <p:cTn id="102" dur="500"/>
                                        <p:tgtEl>
                                          <p:spTgt spid="379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10" grpId="0"/>
      <p:bldP spid="37908" grpId="0"/>
      <p:bldP spid="30" grpId="0"/>
      <p:bldP spid="31" grpId="0"/>
      <p:bldP spid="32" grpId="0"/>
      <p:bldP spid="33" grpId="0"/>
      <p:bldP spid="35" grpId="0"/>
      <p:bldP spid="36" grpId="0"/>
      <p:bldP spid="37" grpId="0"/>
      <p:bldP spid="38" grpId="0"/>
      <p:bldP spid="39" grpId="0"/>
      <p:bldP spid="40" grpId="0"/>
      <p:bldP spid="41" grpId="0"/>
      <p:bldP spid="43" grpId="0"/>
      <p:bldP spid="44" grpId="0"/>
      <p:bldP spid="45" grpId="0"/>
      <p:bldP spid="46" grpId="0"/>
      <p:bldP spid="47" grpId="0"/>
      <p:bldP spid="48" grpId="0"/>
      <p:bldP spid="21"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3"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5</a:t>
              </a:r>
              <a:endParaRPr lang="zh-CN" altLang="en-US" sz="6000" dirty="0"/>
            </a:p>
          </p:txBody>
        </p:sp>
        <p:sp>
          <p:nvSpPr>
            <p:cNvPr id="51" name="文本框 50"/>
            <p:cNvSpPr txBox="1"/>
            <p:nvPr/>
          </p:nvSpPr>
          <p:spPr>
            <a:xfrm>
              <a:off x="7832434" y="3061934"/>
              <a:ext cx="4339645" cy="83099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itchFamily="34" charset="-122"/>
                  <a:ea typeface="微软雅黑" pitchFamily="34" charset="-122"/>
                </a:rPr>
                <a:t>牛顿运动定律</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Tree>
    <p:extLst>
      <p:ext uri="{BB962C8B-B14F-4D97-AF65-F5344CB8AC3E}">
        <p14:creationId xmlns:p14="http://schemas.microsoft.com/office/powerpoint/2010/main" val="40800268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2"/>
          <p:cNvSpPr txBox="1">
            <a:spLocks noChangeArrowheads="1"/>
          </p:cNvSpPr>
          <p:nvPr/>
        </p:nvSpPr>
        <p:spPr bwMode="auto">
          <a:xfrm>
            <a:off x="5766594" y="1915090"/>
            <a:ext cx="5734937" cy="3108543"/>
          </a:xfrm>
          <a:prstGeom prst="rect">
            <a:avLst/>
          </a:prstGeom>
          <a:gradFill rotWithShape="0">
            <a:gsLst>
              <a:gs pos="0">
                <a:schemeClr val="bg1"/>
              </a:gs>
              <a:gs pos="100000">
                <a:schemeClr val="accent1"/>
              </a:gs>
            </a:gsLst>
            <a:lin ang="5400000" scaled="1"/>
          </a:gradFill>
          <a:ln w="9525" cmpd="sng">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zh-CN" altLang="zh-CN" sz="2800" dirty="0">
                <a:solidFill>
                  <a:srgbClr val="FF0000"/>
                </a:solidFill>
                <a:latin typeface="+mn-lt"/>
                <a:ea typeface="+mn-ea"/>
              </a:rPr>
              <a:t>牛顿</a:t>
            </a:r>
            <a:r>
              <a:rPr lang="zh-CN" altLang="zh-CN" sz="2800" dirty="0">
                <a:solidFill>
                  <a:srgbClr val="0000FF"/>
                </a:solidFill>
                <a:latin typeface="+mn-lt"/>
                <a:ea typeface="+mn-ea"/>
              </a:rPr>
              <a:t>Issac Newton（1643－1727）英国物理学家</a:t>
            </a:r>
            <a:r>
              <a:rPr lang="zh-CN" altLang="en-US" sz="2800" dirty="0">
                <a:solidFill>
                  <a:srgbClr val="0000FF"/>
                </a:solidFill>
                <a:latin typeface="+mn-lt"/>
                <a:ea typeface="+mn-ea"/>
              </a:rPr>
              <a:t>，</a:t>
            </a:r>
            <a:r>
              <a:rPr lang="zh-CN" altLang="zh-CN" sz="2800" dirty="0">
                <a:solidFill>
                  <a:srgbClr val="0000FF"/>
                </a:solidFill>
                <a:latin typeface="+mn-lt"/>
                <a:ea typeface="+mn-ea"/>
              </a:rPr>
              <a:t>经典物理学的奠基人</a:t>
            </a:r>
            <a:r>
              <a:rPr lang="zh-CN" altLang="en-US" sz="2800" dirty="0">
                <a:solidFill>
                  <a:srgbClr val="0000FF"/>
                </a:solidFill>
                <a:latin typeface="+mn-lt"/>
                <a:ea typeface="+mn-ea"/>
              </a:rPr>
              <a:t>。</a:t>
            </a:r>
            <a:r>
              <a:rPr lang="zh-CN" altLang="zh-CN" sz="2800" dirty="0">
                <a:solidFill>
                  <a:srgbClr val="0000FF"/>
                </a:solidFill>
                <a:latin typeface="+mn-lt"/>
                <a:ea typeface="+mn-ea"/>
              </a:rPr>
              <a:t>他的不朽巨著《自然哲学的数学原理》总结了前人和自己关于力学以及微积分学方面的研究成果</a:t>
            </a:r>
            <a:r>
              <a:rPr lang="zh-CN" altLang="en-US" sz="2800" dirty="0">
                <a:solidFill>
                  <a:srgbClr val="0000FF"/>
                </a:solidFill>
                <a:latin typeface="+mn-lt"/>
                <a:ea typeface="+mn-ea"/>
              </a:rPr>
              <a:t>。</a:t>
            </a:r>
            <a:r>
              <a:rPr lang="zh-CN" altLang="zh-CN" sz="2800" dirty="0">
                <a:solidFill>
                  <a:srgbClr val="0000FF"/>
                </a:solidFill>
                <a:latin typeface="+mn-lt"/>
                <a:ea typeface="+mn-ea"/>
              </a:rPr>
              <a:t>牛顿是近代自然科学奠基时期具有集前人之大成的贡献的伟大科学家</a:t>
            </a:r>
            <a:r>
              <a:rPr lang="zh-CN" altLang="en-US" sz="2800" dirty="0">
                <a:solidFill>
                  <a:srgbClr val="0000FF"/>
                </a:solidFill>
                <a:latin typeface="+mn-lt"/>
                <a:ea typeface="+mn-ea"/>
              </a:rPr>
              <a:t>。</a:t>
            </a:r>
            <a:endParaRPr lang="zh-CN" altLang="zh-CN" sz="2800" dirty="0">
              <a:solidFill>
                <a:srgbClr val="0000FF"/>
              </a:solidFill>
              <a:latin typeface="+mn-lt"/>
              <a:ea typeface="+mn-ea"/>
            </a:endParaRPr>
          </a:p>
        </p:txBody>
      </p:sp>
      <p:pic>
        <p:nvPicPr>
          <p:cNvPr id="7" name="Picture 3" descr="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6391" y="1450062"/>
            <a:ext cx="3411537"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p:sp>
        <p:nvSpPr>
          <p:cNvPr id="5" name="Rectangle 3"/>
          <p:cNvSpPr>
            <a:spLocks noChangeArrowheads="1"/>
          </p:cNvSpPr>
          <p:nvPr/>
        </p:nvSpPr>
        <p:spPr bwMode="auto">
          <a:xfrm>
            <a:off x="885826" y="456544"/>
            <a:ext cx="38957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CC0000"/>
                </a:solidFill>
                <a:latin typeface="+mn-lt"/>
                <a:ea typeface="微软雅黑" panose="020B0503020204020204" pitchFamily="34" charset="-122"/>
              </a:rPr>
              <a:t>一、牛顿运动定律</a:t>
            </a:r>
          </a:p>
        </p:txBody>
      </p:sp>
    </p:spTree>
    <p:extLst>
      <p:ext uri="{BB962C8B-B14F-4D97-AF65-F5344CB8AC3E}">
        <p14:creationId xmlns:p14="http://schemas.microsoft.com/office/powerpoint/2010/main" val="2663021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5" name="Text Box 1039"/>
          <p:cNvSpPr txBox="1">
            <a:spLocks noChangeArrowheads="1"/>
          </p:cNvSpPr>
          <p:nvPr/>
        </p:nvSpPr>
        <p:spPr bwMode="auto">
          <a:xfrm>
            <a:off x="1452563" y="1304579"/>
            <a:ext cx="1017746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None/>
            </a:pPr>
            <a:r>
              <a:rPr lang="zh-CN" altLang="en-US" sz="2800" dirty="0">
                <a:solidFill>
                  <a:srgbClr val="FF0000"/>
                </a:solidFill>
                <a:latin typeface="微软雅黑" panose="020B0503020204020204" pitchFamily="34" charset="-122"/>
                <a:ea typeface="微软雅黑" panose="020B0503020204020204" pitchFamily="34" charset="-122"/>
              </a:rPr>
              <a:t>静止是相对的，运动是绝对的</a:t>
            </a:r>
            <a:r>
              <a:rPr lang="zh-CN" altLang="en-US" sz="2800" dirty="0">
                <a:solidFill>
                  <a:srgbClr val="0000FF"/>
                </a:solidFill>
                <a:latin typeface="微软雅黑" panose="020B0503020204020204" pitchFamily="34" charset="-122"/>
                <a:ea typeface="微软雅黑" panose="020B0503020204020204" pitchFamily="34" charset="-122"/>
              </a:rPr>
              <a:t>，地心学说被日心说取代，让人们明白，判断物体运动与否，首先要选择统一的物体作参考。即使是太阳，在银河系中其它恒星系统观察，仍然运动着的。</a:t>
            </a:r>
            <a:r>
              <a:rPr lang="zh-CN" altLang="en-US" sz="2800" dirty="0">
                <a:solidFill>
                  <a:srgbClr val="FF0000"/>
                </a:solidFill>
                <a:latin typeface="微软雅黑" panose="020B0503020204020204" pitchFamily="34" charset="-122"/>
                <a:ea typeface="微软雅黑" panose="020B0503020204020204" pitchFamily="34" charset="-122"/>
              </a:rPr>
              <a:t>描述运动具有相对性。</a:t>
            </a:r>
          </a:p>
        </p:txBody>
      </p:sp>
      <p:sp>
        <p:nvSpPr>
          <p:cNvPr id="11" name="Rectangle 3"/>
          <p:cNvSpPr>
            <a:spLocks noChangeArrowheads="1"/>
          </p:cNvSpPr>
          <p:nvPr/>
        </p:nvSpPr>
        <p:spPr bwMode="auto">
          <a:xfrm>
            <a:off x="885826" y="456544"/>
            <a:ext cx="38957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0000FF"/>
                </a:solidFill>
                <a:latin typeface="+mn-lt"/>
                <a:ea typeface="微软雅黑" panose="020B0503020204020204" pitchFamily="34" charset="-122"/>
              </a:rPr>
              <a:t>一、参考系和坐标系  </a:t>
            </a:r>
          </a:p>
        </p:txBody>
      </p:sp>
      <p:pic>
        <p:nvPicPr>
          <p:cNvPr id="12" name="Picture 5" descr="坐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6759" y="3158836"/>
            <a:ext cx="1809750" cy="242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6" descr="银河系"/>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6309" y="3235036"/>
            <a:ext cx="2189163" cy="224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7"/>
          <p:cNvSpPr txBox="1">
            <a:spLocks noChangeArrowheads="1"/>
          </p:cNvSpPr>
          <p:nvPr/>
        </p:nvSpPr>
        <p:spPr bwMode="auto">
          <a:xfrm>
            <a:off x="4447309" y="5521036"/>
            <a:ext cx="243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rgbClr val="000000"/>
                </a:solidFill>
                <a:latin typeface="Arial" panose="020B0604020202020204" pitchFamily="34" charset="0"/>
                <a:ea typeface="宋体" panose="02010600030101010101" pitchFamily="2" charset="-122"/>
              </a:defRPr>
            </a:lvl1pPr>
            <a:lvl2pPr marL="742950" indent="-285750">
              <a:spcBef>
                <a:spcPct val="20000"/>
              </a:spcBef>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4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b="1">
                <a:solidFill>
                  <a:srgbClr val="A50021"/>
                </a:solidFill>
                <a:latin typeface="Times New Roman" panose="02020603050405020304" pitchFamily="18" charset="0"/>
              </a:rPr>
              <a:t>银河系</a:t>
            </a:r>
          </a:p>
        </p:txBody>
      </p:sp>
      <p:sp>
        <p:nvSpPr>
          <p:cNvPr id="15" name="Text Box 8"/>
          <p:cNvSpPr txBox="1">
            <a:spLocks noChangeArrowheads="1"/>
          </p:cNvSpPr>
          <p:nvPr/>
        </p:nvSpPr>
        <p:spPr bwMode="auto">
          <a:xfrm>
            <a:off x="7952509" y="5597236"/>
            <a:ext cx="243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rgbClr val="000000"/>
                </a:solidFill>
                <a:latin typeface="Arial" panose="020B0604020202020204" pitchFamily="34" charset="0"/>
                <a:ea typeface="宋体" panose="02010600030101010101" pitchFamily="2" charset="-122"/>
              </a:defRPr>
            </a:lvl1pPr>
            <a:lvl2pPr marL="742950" indent="-285750">
              <a:spcBef>
                <a:spcPct val="20000"/>
              </a:spcBef>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4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b="1">
                <a:solidFill>
                  <a:srgbClr val="A50021"/>
                </a:solidFill>
                <a:latin typeface="Times New Roman" panose="02020603050405020304" pitchFamily="18" charset="0"/>
              </a:rPr>
              <a:t>指南针</a:t>
            </a:r>
          </a:p>
        </p:txBody>
      </p:sp>
    </p:spTree>
    <p:extLst>
      <p:ext uri="{BB962C8B-B14F-4D97-AF65-F5344CB8AC3E}">
        <p14:creationId xmlns:p14="http://schemas.microsoft.com/office/powerpoint/2010/main" val="6043688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975"/>
                                        </p:tgtEl>
                                        <p:attrNameLst>
                                          <p:attrName>style.visibility</p:attrName>
                                        </p:attrNameLst>
                                      </p:cBhvr>
                                      <p:to>
                                        <p:strVal val="visible"/>
                                      </p:to>
                                    </p:set>
                                    <p:animEffect transition="in" filter="wipe(left)">
                                      <p:cBhvr>
                                        <p:cTn id="7" dur="500"/>
                                        <p:tgtEl>
                                          <p:spTgt spid="4097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linds(horizontal)">
                                      <p:cBhvr>
                                        <p:cTn id="20" dur="500"/>
                                        <p:tgtEl>
                                          <p:spTgt spid="12"/>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linds(horizontal)">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75" grpId="0"/>
      <p:bldP spid="14" grpId="0"/>
      <p:bldP spid="1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5" name="Text Box 9"/>
          <p:cNvSpPr txBox="1">
            <a:spLocks noChangeArrowheads="1"/>
          </p:cNvSpPr>
          <p:nvPr/>
        </p:nvSpPr>
        <p:spPr bwMode="auto">
          <a:xfrm>
            <a:off x="2381208" y="1388655"/>
            <a:ext cx="909517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mn-lt"/>
                <a:ea typeface="+mn-ea"/>
              </a:rPr>
              <a:t>第一定律</a:t>
            </a:r>
            <a:r>
              <a:rPr lang="zh-CN" altLang="en-US" sz="2800" dirty="0">
                <a:solidFill>
                  <a:srgbClr val="0000FF"/>
                </a:solidFill>
                <a:latin typeface="+mn-lt"/>
                <a:ea typeface="+mn-ea"/>
              </a:rPr>
              <a:t>（惯性定律）</a:t>
            </a:r>
            <a:r>
              <a:rPr lang="en-US" altLang="zh-CN" sz="2800" dirty="0">
                <a:solidFill>
                  <a:srgbClr val="0000FF"/>
                </a:solidFill>
                <a:latin typeface="+mn-lt"/>
                <a:ea typeface="+mn-ea"/>
              </a:rPr>
              <a:t>: </a:t>
            </a:r>
            <a:r>
              <a:rPr lang="zh-CN" altLang="en-US" sz="2800" dirty="0">
                <a:solidFill>
                  <a:srgbClr val="0000FF"/>
                </a:solidFill>
                <a:latin typeface="+mn-lt"/>
                <a:ea typeface="+mn-ea"/>
              </a:rPr>
              <a:t>任何物体都保持静止或匀速直线运动的状态，直到受到力的作用迫使它改变这种状态为止。</a:t>
            </a:r>
          </a:p>
        </p:txBody>
      </p:sp>
      <p:sp>
        <p:nvSpPr>
          <p:cNvPr id="24586" name="Text Box 10"/>
          <p:cNvSpPr txBox="1">
            <a:spLocks noChangeArrowheads="1"/>
          </p:cNvSpPr>
          <p:nvPr/>
        </p:nvSpPr>
        <p:spPr bwMode="auto">
          <a:xfrm>
            <a:off x="2381207" y="2810237"/>
            <a:ext cx="909517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mn-lt"/>
                <a:ea typeface="+mn-ea"/>
              </a:rPr>
              <a:t>第二定律 </a:t>
            </a:r>
            <a:r>
              <a:rPr lang="en-US" altLang="zh-CN" sz="2800" dirty="0">
                <a:solidFill>
                  <a:srgbClr val="0000FF"/>
                </a:solidFill>
                <a:latin typeface="+mn-lt"/>
                <a:ea typeface="+mn-ea"/>
              </a:rPr>
              <a:t>:</a:t>
            </a:r>
            <a:r>
              <a:rPr lang="zh-CN" altLang="en-US" sz="2800" dirty="0">
                <a:solidFill>
                  <a:srgbClr val="0000FF"/>
                </a:solidFill>
                <a:latin typeface="+mn-lt"/>
                <a:ea typeface="+mn-ea"/>
              </a:rPr>
              <a:t>在受到外力作用时，物体所获得的加速度的大小与外力成正比，与物体的质量成反比；加速度的方向与外力的矢量和的方向相同。</a:t>
            </a:r>
          </a:p>
        </p:txBody>
      </p:sp>
      <p:sp>
        <p:nvSpPr>
          <p:cNvPr id="24587" name="Text Box 11"/>
          <p:cNvSpPr txBox="1">
            <a:spLocks noChangeArrowheads="1"/>
          </p:cNvSpPr>
          <p:nvPr/>
        </p:nvSpPr>
        <p:spPr bwMode="auto">
          <a:xfrm>
            <a:off x="2381208" y="4662707"/>
            <a:ext cx="909517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mn-lt"/>
                <a:ea typeface="+mn-ea"/>
              </a:rPr>
              <a:t>第三定律</a:t>
            </a:r>
            <a:r>
              <a:rPr lang="en-US" altLang="zh-CN" sz="2800" dirty="0">
                <a:solidFill>
                  <a:srgbClr val="0000FF"/>
                </a:solidFill>
                <a:latin typeface="+mn-lt"/>
                <a:ea typeface="+mn-ea"/>
              </a:rPr>
              <a:t>:</a:t>
            </a:r>
            <a:r>
              <a:rPr lang="zh-CN" altLang="en-US" sz="2800" dirty="0">
                <a:solidFill>
                  <a:srgbClr val="0000FF"/>
                </a:solidFill>
                <a:latin typeface="+mn-lt"/>
                <a:ea typeface="+mn-ea"/>
              </a:rPr>
              <a:t>两个物体之间对各自对方的相互作用总是相等的，而且指向相反的方向。</a:t>
            </a:r>
          </a:p>
        </p:txBody>
      </p:sp>
      <p:sp>
        <p:nvSpPr>
          <p:cNvPr id="6" name="Rectangle 3"/>
          <p:cNvSpPr>
            <a:spLocks noChangeArrowheads="1"/>
          </p:cNvSpPr>
          <p:nvPr/>
        </p:nvSpPr>
        <p:spPr bwMode="auto">
          <a:xfrm>
            <a:off x="885826" y="456544"/>
            <a:ext cx="38957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CC0000"/>
                </a:solidFill>
                <a:latin typeface="+mn-lt"/>
                <a:ea typeface="微软雅黑" panose="020B0503020204020204" pitchFamily="34" charset="-122"/>
              </a:rPr>
              <a:t>一、牛顿运动定律</a:t>
            </a:r>
          </a:p>
        </p:txBody>
      </p:sp>
    </p:spTree>
    <p:extLst>
      <p:ext uri="{BB962C8B-B14F-4D97-AF65-F5344CB8AC3E}">
        <p14:creationId xmlns:p14="http://schemas.microsoft.com/office/powerpoint/2010/main" val="4962012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585"/>
                                        </p:tgtEl>
                                        <p:attrNameLst>
                                          <p:attrName>style.visibility</p:attrName>
                                        </p:attrNameLst>
                                      </p:cBhvr>
                                      <p:to>
                                        <p:strVal val="visible"/>
                                      </p:to>
                                    </p:set>
                                    <p:animEffect transition="in" filter="wipe(left)">
                                      <p:cBhvr>
                                        <p:cTn id="7" dur="500"/>
                                        <p:tgtEl>
                                          <p:spTgt spid="2458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586"/>
                                        </p:tgtEl>
                                        <p:attrNameLst>
                                          <p:attrName>style.visibility</p:attrName>
                                        </p:attrNameLst>
                                      </p:cBhvr>
                                      <p:to>
                                        <p:strVal val="visible"/>
                                      </p:to>
                                    </p:set>
                                    <p:animEffect transition="in" filter="wipe(left)">
                                      <p:cBhvr>
                                        <p:cTn id="12" dur="500"/>
                                        <p:tgtEl>
                                          <p:spTgt spid="2458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587"/>
                                        </p:tgtEl>
                                        <p:attrNameLst>
                                          <p:attrName>style.visibility</p:attrName>
                                        </p:attrNameLst>
                                      </p:cBhvr>
                                      <p:to>
                                        <p:strVal val="visible"/>
                                      </p:to>
                                    </p:set>
                                    <p:animEffect transition="in" filter="wipe(left)">
                                      <p:cBhvr>
                                        <p:cTn id="17" dur="500"/>
                                        <p:tgtEl>
                                          <p:spTgt spid="245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5" grpId="0"/>
      <p:bldP spid="24586" grpId="0"/>
      <p:bldP spid="2458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2" name="Text Box 6"/>
          <p:cNvSpPr txBox="1">
            <a:spLocks noChangeArrowheads="1"/>
          </p:cNvSpPr>
          <p:nvPr/>
        </p:nvSpPr>
        <p:spPr bwMode="auto">
          <a:xfrm>
            <a:off x="1524622" y="584709"/>
            <a:ext cx="17303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a:solidFill>
                  <a:srgbClr val="FF0000"/>
                </a:solidFill>
                <a:latin typeface="+mn-lt"/>
                <a:ea typeface="+mn-ea"/>
              </a:rPr>
              <a:t>注意：</a:t>
            </a:r>
          </a:p>
        </p:txBody>
      </p:sp>
      <p:sp>
        <p:nvSpPr>
          <p:cNvPr id="39943" name="Text Box 7"/>
          <p:cNvSpPr txBox="1">
            <a:spLocks noChangeArrowheads="1"/>
          </p:cNvSpPr>
          <p:nvPr/>
        </p:nvSpPr>
        <p:spPr bwMode="auto">
          <a:xfrm>
            <a:off x="1528763" y="4373564"/>
            <a:ext cx="29083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mn-lt"/>
                <a:ea typeface="+mn-ea"/>
              </a:rPr>
              <a:t>第二定律：</a:t>
            </a:r>
          </a:p>
        </p:txBody>
      </p:sp>
      <p:sp>
        <p:nvSpPr>
          <p:cNvPr id="39945" name="Text Box 9"/>
          <p:cNvSpPr txBox="1">
            <a:spLocks noChangeArrowheads="1"/>
          </p:cNvSpPr>
          <p:nvPr/>
        </p:nvSpPr>
        <p:spPr bwMode="auto">
          <a:xfrm>
            <a:off x="2076450" y="3079497"/>
            <a:ext cx="98107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latin typeface="+mn-lt"/>
                <a:ea typeface="+mn-ea"/>
              </a:rPr>
              <a:t>3</a:t>
            </a:r>
            <a:r>
              <a:rPr lang="zh-CN" altLang="en-US" sz="2800" dirty="0">
                <a:solidFill>
                  <a:srgbClr val="0000FF"/>
                </a:solidFill>
                <a:latin typeface="+mn-lt"/>
                <a:ea typeface="+mn-ea"/>
              </a:rPr>
              <a:t>、作用力和反作用力是作用在不同物体上的同一性质的力。</a:t>
            </a:r>
          </a:p>
        </p:txBody>
      </p:sp>
      <p:sp>
        <p:nvSpPr>
          <p:cNvPr id="39946" name="Text Box 10"/>
          <p:cNvSpPr txBox="1">
            <a:spLocks noChangeArrowheads="1"/>
          </p:cNvSpPr>
          <p:nvPr/>
        </p:nvSpPr>
        <p:spPr bwMode="auto">
          <a:xfrm>
            <a:off x="2076450" y="2247901"/>
            <a:ext cx="77676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latin typeface="+mn-lt"/>
                <a:ea typeface="+mn-ea"/>
              </a:rPr>
              <a:t>2</a:t>
            </a:r>
            <a:r>
              <a:rPr lang="zh-CN" altLang="en-US" sz="2800" dirty="0">
                <a:solidFill>
                  <a:srgbClr val="0000FF"/>
                </a:solidFill>
                <a:latin typeface="+mn-lt"/>
                <a:ea typeface="+mn-ea"/>
              </a:rPr>
              <a:t>、质量是量度物体惯性的物理量。</a:t>
            </a:r>
          </a:p>
        </p:txBody>
      </p:sp>
      <p:sp>
        <p:nvSpPr>
          <p:cNvPr id="39947" name="Text Box 11"/>
          <p:cNvSpPr txBox="1">
            <a:spLocks noChangeArrowheads="1"/>
          </p:cNvSpPr>
          <p:nvPr/>
        </p:nvSpPr>
        <p:spPr bwMode="auto">
          <a:xfrm>
            <a:off x="2076450" y="1416305"/>
            <a:ext cx="926705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latin typeface="+mn-lt"/>
                <a:ea typeface="+mn-ea"/>
                <a:cs typeface="创艺简魏碑"/>
              </a:rPr>
              <a:t>1</a:t>
            </a:r>
            <a:r>
              <a:rPr lang="zh-CN" altLang="en-US" sz="2800" dirty="0">
                <a:solidFill>
                  <a:srgbClr val="0000FF"/>
                </a:solidFill>
                <a:latin typeface="+mn-lt"/>
                <a:ea typeface="+mn-ea"/>
                <a:cs typeface="创艺简魏碑"/>
              </a:rPr>
              <a:t>、力是使物体速度改变的原因，而不是维持速度的原因。</a:t>
            </a:r>
          </a:p>
        </p:txBody>
      </p:sp>
      <mc:AlternateContent xmlns:mc="http://schemas.openxmlformats.org/markup-compatibility/2006" xmlns:a14="http://schemas.microsoft.com/office/drawing/2010/main">
        <mc:Choice Requires="a14">
          <p:sp>
            <p:nvSpPr>
              <p:cNvPr id="8" name="矩形 7"/>
              <p:cNvSpPr/>
              <p:nvPr/>
            </p:nvSpPr>
            <p:spPr>
              <a:xfrm>
                <a:off x="3086880" y="4896784"/>
                <a:ext cx="1442766" cy="101046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rPr>
                          </m:ctrlPr>
                        </m:accPr>
                        <m:e>
                          <m:r>
                            <a:rPr lang="en-US" altLang="zh-CN" sz="2800" b="0" i="1" smtClean="0">
                              <a:solidFill>
                                <a:srgbClr val="FF0000"/>
                              </a:solidFill>
                              <a:latin typeface="Cambria Math" panose="02040503050406030204" pitchFamily="18" charset="0"/>
                            </a:rPr>
                            <m:t>𝐹</m:t>
                          </m:r>
                        </m:e>
                      </m:acc>
                      <m:r>
                        <a:rPr lang="en-US" altLang="zh-CN" sz="2800" b="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b="0" i="1">
                              <a:solidFill>
                                <a:srgbClr val="0000FF"/>
                              </a:solidFill>
                              <a:latin typeface="Cambria Math" panose="02040503050406030204" pitchFamily="18" charset="0"/>
                            </a:rPr>
                            <m:t>𝑑</m:t>
                          </m:r>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𝑃</m:t>
                              </m:r>
                            </m:e>
                          </m:acc>
                        </m:num>
                        <m:den>
                          <m:r>
                            <a:rPr lang="en-US" altLang="zh-CN" sz="2800" b="0" i="1">
                              <a:solidFill>
                                <a:srgbClr val="0000FF"/>
                              </a:solidFill>
                              <a:latin typeface="Cambria Math" panose="02040503050406030204" pitchFamily="18" charset="0"/>
                            </a:rPr>
                            <m:t>𝑑𝑡</m:t>
                          </m:r>
                        </m:den>
                      </m:f>
                    </m:oMath>
                  </m:oMathPara>
                </a14:m>
                <a:endParaRPr lang="zh-CN" altLang="en-US" sz="2800" dirty="0">
                  <a:solidFill>
                    <a:srgbClr val="0000FF"/>
                  </a:solidFill>
                  <a:latin typeface="+mj-ea"/>
                  <a:ea typeface="+mj-ea"/>
                </a:endParaRPr>
              </a:p>
            </p:txBody>
          </p:sp>
        </mc:Choice>
        <mc:Fallback xmlns="">
          <p:sp>
            <p:nvSpPr>
              <p:cNvPr id="8" name="矩形 7"/>
              <p:cNvSpPr>
                <a:spLocks noRot="1" noChangeAspect="1" noMove="1" noResize="1" noEditPoints="1" noAdjustHandles="1" noChangeArrowheads="1" noChangeShapeType="1" noTextEdit="1"/>
              </p:cNvSpPr>
              <p:nvPr/>
            </p:nvSpPr>
            <p:spPr>
              <a:xfrm>
                <a:off x="3086880" y="4896784"/>
                <a:ext cx="1442766" cy="1010469"/>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4437063" y="4993211"/>
                <a:ext cx="1887632" cy="91037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b="0" i="1">
                              <a:solidFill>
                                <a:srgbClr val="0000FF"/>
                              </a:solidFill>
                              <a:latin typeface="Cambria Math" panose="02040503050406030204" pitchFamily="18" charset="0"/>
                            </a:rPr>
                            <m:t>𝑑</m:t>
                          </m:r>
                        </m:num>
                        <m:den>
                          <m:r>
                            <a:rPr lang="en-US" altLang="zh-CN" sz="2800" b="0" i="1">
                              <a:solidFill>
                                <a:srgbClr val="0000FF"/>
                              </a:solidFill>
                              <a:latin typeface="Cambria Math" panose="02040503050406030204" pitchFamily="18" charset="0"/>
                            </a:rPr>
                            <m:t>𝑑𝑡</m:t>
                          </m:r>
                        </m:den>
                      </m:f>
                      <m:d>
                        <m:dPr>
                          <m:ctrlPr>
                            <a:rPr lang="en-US" altLang="zh-CN" sz="2800" b="0" i="1" smtClean="0">
                              <a:solidFill>
                                <a:srgbClr val="0000FF"/>
                              </a:solidFill>
                              <a:latin typeface="Cambria Math" panose="02040503050406030204" pitchFamily="18" charset="0"/>
                            </a:rPr>
                          </m:ctrlPr>
                        </m:dPr>
                        <m:e>
                          <m:r>
                            <a:rPr lang="en-US" altLang="zh-CN" sz="2800" b="0" i="1" smtClean="0">
                              <a:solidFill>
                                <a:srgbClr val="0000FF"/>
                              </a:solidFill>
                              <a:latin typeface="Cambria Math" panose="02040503050406030204" pitchFamily="18" charset="0"/>
                            </a:rPr>
                            <m:t>𝑚</m:t>
                          </m:r>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𝑣</m:t>
                              </m:r>
                            </m:e>
                          </m:acc>
                        </m:e>
                      </m:d>
                    </m:oMath>
                  </m:oMathPara>
                </a14:m>
                <a:endParaRPr lang="zh-CN" altLang="en-US" sz="2800" dirty="0">
                  <a:solidFill>
                    <a:srgbClr val="0000FF"/>
                  </a:solidFill>
                  <a:latin typeface="+mj-ea"/>
                  <a:ea typeface="+mj-ea"/>
                </a:endParaRPr>
              </a:p>
            </p:txBody>
          </p:sp>
        </mc:Choice>
        <mc:Fallback xmlns="">
          <p:sp>
            <p:nvSpPr>
              <p:cNvPr id="9" name="矩形 8"/>
              <p:cNvSpPr>
                <a:spLocks noRot="1" noChangeAspect="1" noMove="1" noResize="1" noEditPoints="1" noAdjustHandles="1" noChangeArrowheads="1" noChangeShapeType="1" noTextEdit="1"/>
              </p:cNvSpPr>
              <p:nvPr/>
            </p:nvSpPr>
            <p:spPr>
              <a:xfrm>
                <a:off x="4437063" y="4993211"/>
                <a:ext cx="1887632" cy="91037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6215252" y="5186789"/>
                <a:ext cx="1174616"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smtClean="0">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𝑚</m:t>
                      </m:r>
                      <m:acc>
                        <m:accPr>
                          <m:chr m:val="⃑"/>
                          <m:ctrlPr>
                            <a:rPr lang="en-US" altLang="zh-CN" sz="2800" i="1">
                              <a:solidFill>
                                <a:srgbClr val="FF0000"/>
                              </a:solidFill>
                              <a:latin typeface="Cambria Math" panose="02040503050406030204" pitchFamily="18" charset="0"/>
                            </a:rPr>
                          </m:ctrlPr>
                        </m:accPr>
                        <m:e>
                          <m:r>
                            <a:rPr lang="en-US" altLang="zh-CN" sz="2800" b="0" i="1" smtClean="0">
                              <a:solidFill>
                                <a:srgbClr val="FF0000"/>
                              </a:solidFill>
                              <a:latin typeface="Cambria Math" panose="02040503050406030204" pitchFamily="18" charset="0"/>
                            </a:rPr>
                            <m:t>𝑎</m:t>
                          </m:r>
                        </m:e>
                      </m:acc>
                    </m:oMath>
                  </m:oMathPara>
                </a14:m>
                <a:endParaRPr lang="zh-CN" altLang="en-US" sz="2800" dirty="0">
                  <a:solidFill>
                    <a:srgbClr val="FF0000"/>
                  </a:solidFill>
                  <a:latin typeface="+mj-ea"/>
                  <a:ea typeface="+mj-ea"/>
                </a:endParaRPr>
              </a:p>
            </p:txBody>
          </p:sp>
        </mc:Choice>
        <mc:Fallback xmlns="">
          <p:sp>
            <p:nvSpPr>
              <p:cNvPr id="10" name="矩形 9"/>
              <p:cNvSpPr>
                <a:spLocks noRot="1" noChangeAspect="1" noMove="1" noResize="1" noEditPoints="1" noAdjustHandles="1" noChangeArrowheads="1" noChangeShapeType="1" noTextEdit="1"/>
              </p:cNvSpPr>
              <p:nvPr/>
            </p:nvSpPr>
            <p:spPr>
              <a:xfrm>
                <a:off x="6215252" y="5186789"/>
                <a:ext cx="1174616"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标注 1"/>
              <p:cNvSpPr/>
              <p:nvPr/>
            </p:nvSpPr>
            <p:spPr>
              <a:xfrm>
                <a:off x="7917718" y="4081238"/>
                <a:ext cx="2653489" cy="815546"/>
              </a:xfrm>
              <a:prstGeom prst="wedgeRectCallout">
                <a:avLst>
                  <a:gd name="adj1" fmla="val -102022"/>
                  <a:gd name="adj2" fmla="val 99973"/>
                </a:avLst>
              </a:prstGeom>
              <a:solidFill>
                <a:schemeClr val="accent4">
                  <a:lumMod val="40000"/>
                  <a:lumOff val="6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800" dirty="0">
                    <a:solidFill>
                      <a:srgbClr val="FF0000"/>
                    </a:solidFill>
                  </a:rPr>
                  <a:t>宏观低速运动中</a:t>
                </a:r>
                <a14:m>
                  <m:oMath xmlns:m="http://schemas.openxmlformats.org/officeDocument/2006/math">
                    <m:r>
                      <a:rPr lang="en-US" altLang="zh-CN" sz="2800" i="1">
                        <a:solidFill>
                          <a:srgbClr val="FF0000"/>
                        </a:solidFill>
                        <a:latin typeface="Cambria Math" panose="02040503050406030204" pitchFamily="18" charset="0"/>
                      </a:rPr>
                      <m:t>𝑚</m:t>
                    </m:r>
                  </m:oMath>
                </a14:m>
                <a:r>
                  <a:rPr lang="zh-CN" altLang="en-US" sz="2800" dirty="0">
                    <a:solidFill>
                      <a:srgbClr val="FF0000"/>
                    </a:solidFill>
                  </a:rPr>
                  <a:t>视为常量</a:t>
                </a:r>
              </a:p>
            </p:txBody>
          </p:sp>
        </mc:Choice>
        <mc:Fallback xmlns="">
          <p:sp>
            <p:nvSpPr>
              <p:cNvPr id="2" name="矩形标注 1"/>
              <p:cNvSpPr>
                <a:spLocks noRot="1" noChangeAspect="1" noMove="1" noResize="1" noEditPoints="1" noAdjustHandles="1" noChangeArrowheads="1" noChangeShapeType="1" noTextEdit="1"/>
              </p:cNvSpPr>
              <p:nvPr/>
            </p:nvSpPr>
            <p:spPr>
              <a:xfrm>
                <a:off x="7917718" y="4081238"/>
                <a:ext cx="2653489" cy="815546"/>
              </a:xfrm>
              <a:prstGeom prst="wedgeRectCallout">
                <a:avLst>
                  <a:gd name="adj1" fmla="val -102022"/>
                  <a:gd name="adj2" fmla="val 99973"/>
                </a:avLst>
              </a:prstGeom>
              <a:blipFill>
                <a:blip r:embed="rId5"/>
                <a:stretch>
                  <a:fillRect t="-9709" r="-28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868533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942"/>
                                        </p:tgtEl>
                                        <p:attrNameLst>
                                          <p:attrName>style.visibility</p:attrName>
                                        </p:attrNameLst>
                                      </p:cBhvr>
                                      <p:to>
                                        <p:strVal val="visible"/>
                                      </p:to>
                                    </p:set>
                                    <p:animEffect transition="in" filter="wipe(left)">
                                      <p:cBhvr>
                                        <p:cTn id="7" dur="500"/>
                                        <p:tgtEl>
                                          <p:spTgt spid="3994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9947"/>
                                        </p:tgtEl>
                                        <p:attrNameLst>
                                          <p:attrName>style.visibility</p:attrName>
                                        </p:attrNameLst>
                                      </p:cBhvr>
                                      <p:to>
                                        <p:strVal val="visible"/>
                                      </p:to>
                                    </p:set>
                                    <p:animEffect transition="in" filter="wipe(left)">
                                      <p:cBhvr>
                                        <p:cTn id="12" dur="500"/>
                                        <p:tgtEl>
                                          <p:spTgt spid="3994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9946"/>
                                        </p:tgtEl>
                                        <p:attrNameLst>
                                          <p:attrName>style.visibility</p:attrName>
                                        </p:attrNameLst>
                                      </p:cBhvr>
                                      <p:to>
                                        <p:strVal val="visible"/>
                                      </p:to>
                                    </p:set>
                                    <p:animEffect transition="in" filter="wipe(left)">
                                      <p:cBhvr>
                                        <p:cTn id="17" dur="500"/>
                                        <p:tgtEl>
                                          <p:spTgt spid="3994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9945"/>
                                        </p:tgtEl>
                                        <p:attrNameLst>
                                          <p:attrName>style.visibility</p:attrName>
                                        </p:attrNameLst>
                                      </p:cBhvr>
                                      <p:to>
                                        <p:strVal val="visible"/>
                                      </p:to>
                                    </p:set>
                                    <p:animEffect transition="in" filter="wipe(left)">
                                      <p:cBhvr>
                                        <p:cTn id="22" dur="500"/>
                                        <p:tgtEl>
                                          <p:spTgt spid="3994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9943"/>
                                        </p:tgtEl>
                                        <p:attrNameLst>
                                          <p:attrName>style.visibility</p:attrName>
                                        </p:attrNameLst>
                                      </p:cBhvr>
                                      <p:to>
                                        <p:strVal val="visible"/>
                                      </p:to>
                                    </p:set>
                                    <p:animEffect transition="in" filter="wipe(left)">
                                      <p:cBhvr>
                                        <p:cTn id="27" dur="500"/>
                                        <p:tgtEl>
                                          <p:spTgt spid="3994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wipe(left)">
                                      <p:cBhvr>
                                        <p:cTn id="42" dur="500"/>
                                        <p:tgtEl>
                                          <p:spTgt spid="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left)">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2" grpId="0"/>
      <p:bldP spid="39943" grpId="0"/>
      <p:bldP spid="39945" grpId="0"/>
      <p:bldP spid="39946" grpId="0"/>
      <p:bldP spid="39947" grpId="0"/>
      <p:bldP spid="8" grpId="0"/>
      <p:bldP spid="9" grpId="0"/>
      <p:bldP spid="10" grpId="0"/>
      <p:bldP spid="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 Box 14"/>
          <p:cNvSpPr txBox="1">
            <a:spLocks noChangeArrowheads="1"/>
          </p:cNvSpPr>
          <p:nvPr/>
        </p:nvSpPr>
        <p:spPr bwMode="auto">
          <a:xfrm>
            <a:off x="1919288" y="1366855"/>
            <a:ext cx="977020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ts val="600"/>
              </a:spcBef>
              <a:buClr>
                <a:srgbClr val="0000FF"/>
              </a:buClr>
              <a:buSzTx/>
              <a:buFontTx/>
              <a:buNone/>
            </a:pPr>
            <a:r>
              <a:rPr lang="zh-CN" altLang="en-US" sz="2800" dirty="0">
                <a:solidFill>
                  <a:srgbClr val="FF0000"/>
                </a:solidFill>
                <a:latin typeface="+mn-lt"/>
                <a:ea typeface="+mn-ea"/>
              </a:rPr>
              <a:t>牛顿第一定律</a:t>
            </a:r>
            <a:r>
              <a:rPr lang="zh-CN" altLang="en-US" sz="2800" dirty="0">
                <a:solidFill>
                  <a:srgbClr val="0000FF"/>
                </a:solidFill>
                <a:latin typeface="+mn-lt"/>
                <a:ea typeface="+mn-ea"/>
              </a:rPr>
              <a:t>定义了物体的惯性。任何物体都有保持其运动状态不变的性质，这一性质叫惯性。</a:t>
            </a:r>
            <a:endParaRPr lang="en-US" altLang="zh-CN" sz="2800" dirty="0">
              <a:solidFill>
                <a:srgbClr val="0000FF"/>
              </a:solidFill>
              <a:latin typeface="+mn-lt"/>
              <a:ea typeface="+mn-ea"/>
            </a:endParaRPr>
          </a:p>
        </p:txBody>
      </p:sp>
      <p:sp>
        <p:nvSpPr>
          <p:cNvPr id="38" name="Text Box 20"/>
          <p:cNvSpPr txBox="1">
            <a:spLocks noChangeArrowheads="1"/>
          </p:cNvSpPr>
          <p:nvPr/>
        </p:nvSpPr>
        <p:spPr bwMode="auto">
          <a:xfrm>
            <a:off x="1919288" y="2386765"/>
            <a:ext cx="97702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
                <a:srgbClr val="0000FF"/>
              </a:buClr>
              <a:buSzTx/>
              <a:buFontTx/>
              <a:buNone/>
            </a:pPr>
            <a:r>
              <a:rPr lang="zh-CN" altLang="en-US" sz="2800" dirty="0">
                <a:solidFill>
                  <a:srgbClr val="FF0000"/>
                </a:solidFill>
                <a:latin typeface="+mn-lt"/>
                <a:ea typeface="+mn-ea"/>
              </a:rPr>
              <a:t>牛顿第一定律</a:t>
            </a:r>
            <a:r>
              <a:rPr lang="zh-CN" altLang="en-US" sz="2800" dirty="0">
                <a:solidFill>
                  <a:srgbClr val="0000FF"/>
                </a:solidFill>
                <a:latin typeface="+mn-lt"/>
                <a:ea typeface="+mn-ea"/>
              </a:rPr>
              <a:t>定义了力。力是物体运动状态发生变化的原因。</a:t>
            </a:r>
            <a:endParaRPr lang="en-US" altLang="zh-CN" sz="2800" dirty="0">
              <a:solidFill>
                <a:srgbClr val="0000FF"/>
              </a:solidFill>
              <a:latin typeface="+mn-lt"/>
              <a:ea typeface="+mn-ea"/>
            </a:endParaRPr>
          </a:p>
        </p:txBody>
      </p:sp>
      <p:sp>
        <p:nvSpPr>
          <p:cNvPr id="39" name="Rectangle 23"/>
          <p:cNvSpPr>
            <a:spLocks noChangeArrowheads="1"/>
          </p:cNvSpPr>
          <p:nvPr/>
        </p:nvSpPr>
        <p:spPr bwMode="auto">
          <a:xfrm>
            <a:off x="1919288" y="2975788"/>
            <a:ext cx="9770204"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buClr>
                <a:srgbClr val="0000FF"/>
              </a:buClr>
              <a:buSzTx/>
              <a:buFontTx/>
              <a:buNone/>
            </a:pPr>
            <a:r>
              <a:rPr lang="zh-CN" altLang="en-US" sz="2800" dirty="0">
                <a:solidFill>
                  <a:srgbClr val="FF0000"/>
                </a:solidFill>
                <a:latin typeface="+mn-lt"/>
                <a:ea typeface="+mn-ea"/>
              </a:rPr>
              <a:t>牛顿第一定律</a:t>
            </a:r>
            <a:r>
              <a:rPr lang="zh-CN" altLang="en-US" sz="2800" dirty="0">
                <a:solidFill>
                  <a:srgbClr val="0000FF"/>
                </a:solidFill>
                <a:latin typeface="+mn-lt"/>
                <a:ea typeface="+mn-ea"/>
              </a:rPr>
              <a:t>定义了惯性参照系。物体在某参考系中，不受其他物体作用而保持静止或匀速直线运动状态，这个参照系称为惯性系。相对惯性系静止或匀速直线运动的参照系也是惯性系。</a:t>
            </a:r>
            <a:endParaRPr lang="en-US" altLang="zh-CN" sz="2800" dirty="0">
              <a:solidFill>
                <a:srgbClr val="0000FF"/>
              </a:solidFill>
              <a:latin typeface="+mn-lt"/>
              <a:ea typeface="+mn-ea"/>
            </a:endParaRPr>
          </a:p>
        </p:txBody>
      </p:sp>
      <p:sp>
        <p:nvSpPr>
          <p:cNvPr id="9" name="Text Box 6"/>
          <p:cNvSpPr txBox="1">
            <a:spLocks noChangeArrowheads="1"/>
          </p:cNvSpPr>
          <p:nvPr/>
        </p:nvSpPr>
        <p:spPr bwMode="auto">
          <a:xfrm>
            <a:off x="1524622" y="584709"/>
            <a:ext cx="486189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mn-lt"/>
                <a:ea typeface="+mn-ea"/>
              </a:rPr>
              <a:t>牛顿第一定律的理解：</a:t>
            </a:r>
          </a:p>
        </p:txBody>
      </p:sp>
      <p:sp>
        <p:nvSpPr>
          <p:cNvPr id="10" name="Text Box 33"/>
          <p:cNvSpPr txBox="1">
            <a:spLocks noChangeArrowheads="1"/>
          </p:cNvSpPr>
          <p:nvPr/>
        </p:nvSpPr>
        <p:spPr bwMode="auto">
          <a:xfrm>
            <a:off x="1919288" y="5184715"/>
            <a:ext cx="977020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mn-lt"/>
                <a:ea typeface="+mn-ea"/>
              </a:rPr>
              <a:t>质量</a:t>
            </a:r>
            <a:r>
              <a:rPr lang="zh-CN" altLang="en-US" sz="2800" dirty="0">
                <a:solidFill>
                  <a:srgbClr val="0000FF"/>
                </a:solidFill>
                <a:latin typeface="+mn-lt"/>
                <a:ea typeface="+mn-ea"/>
              </a:rPr>
              <a:t>：质量是物体惯性大小的量度。任何物体都有惯性，也都有质量。</a:t>
            </a:r>
          </a:p>
        </p:txBody>
      </p:sp>
    </p:spTree>
    <p:extLst>
      <p:ext uri="{BB962C8B-B14F-4D97-AF65-F5344CB8AC3E}">
        <p14:creationId xmlns:p14="http://schemas.microsoft.com/office/powerpoint/2010/main" val="11747763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blinds(horizontal)">
                                      <p:cBhvr>
                                        <p:cTn id="12" dur="500"/>
                                        <p:tgtEl>
                                          <p:spTgt spid="3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blinds(horizontal)">
                                      <p:cBhvr>
                                        <p:cTn id="17" dur="500"/>
                                        <p:tgtEl>
                                          <p:spTgt spid="3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blinds(horizontal)">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utoUpdateAnimBg="0"/>
      <p:bldP spid="38" grpId="0" autoUpdateAnimBg="0"/>
      <p:bldP spid="39" grpId="0" autoUpdateAnimBg="0"/>
      <p:bldP spid="9" grpId="0"/>
      <p:bldP spid="1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Text Box 33"/>
          <p:cNvSpPr txBox="1">
            <a:spLocks noChangeArrowheads="1"/>
          </p:cNvSpPr>
          <p:nvPr/>
        </p:nvSpPr>
        <p:spPr bwMode="auto">
          <a:xfrm>
            <a:off x="1862138" y="1340052"/>
            <a:ext cx="9770204"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质量的理解：质量是惯性的量度。物体不受外力保持运动状态不变；一定外力作用时，质量越大，加速度越小，运动状态越难改变；质量越小，加速度越大，运动状态容易改变。因此，这里的质量叫做惯性质量。</a:t>
            </a:r>
          </a:p>
        </p:txBody>
      </p:sp>
      <p:sp>
        <p:nvSpPr>
          <p:cNvPr id="6" name="Text Box 6"/>
          <p:cNvSpPr txBox="1">
            <a:spLocks noChangeArrowheads="1"/>
          </p:cNvSpPr>
          <p:nvPr/>
        </p:nvSpPr>
        <p:spPr bwMode="auto">
          <a:xfrm>
            <a:off x="1524622" y="584709"/>
            <a:ext cx="486189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mn-lt"/>
                <a:ea typeface="+mn-ea"/>
              </a:rPr>
              <a:t>牛顿第二定律的理解：</a:t>
            </a:r>
          </a:p>
        </p:txBody>
      </p:sp>
      <p:sp>
        <p:nvSpPr>
          <p:cNvPr id="7" name="Text Box 33"/>
          <p:cNvSpPr txBox="1">
            <a:spLocks noChangeArrowheads="1"/>
          </p:cNvSpPr>
          <p:nvPr/>
        </p:nvSpPr>
        <p:spPr bwMode="auto">
          <a:xfrm>
            <a:off x="1862138" y="3388057"/>
            <a:ext cx="977020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瞬时性的理解：质点所受合外力与获得的加速度为瞬时对应关系，同时存在，同时消失。</a:t>
            </a:r>
          </a:p>
        </p:txBody>
      </p:sp>
      <p:sp>
        <p:nvSpPr>
          <p:cNvPr id="2" name="矩形 1"/>
          <p:cNvSpPr/>
          <p:nvPr/>
        </p:nvSpPr>
        <p:spPr>
          <a:xfrm>
            <a:off x="1862138" y="4574287"/>
            <a:ext cx="977020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square">
            <a:spAutoFit/>
          </a:bodyPr>
          <a:lstStyle/>
          <a:p>
            <a:pPr algn="just">
              <a:spcBef>
                <a:spcPct val="50000"/>
              </a:spcBef>
            </a:pPr>
            <a:r>
              <a:rPr kumimoji="1" lang="zh-CN" altLang="en-US" sz="2800" dirty="0">
                <a:solidFill>
                  <a:srgbClr val="0000FF"/>
                </a:solidFill>
                <a:latin typeface="+mn-lt"/>
                <a:ea typeface="+mn-ea"/>
              </a:rPr>
              <a:t>矢量性的理解：矢量表达式，力与加速度都是矢量，二者方向相同，满足叠加原理。</a:t>
            </a:r>
          </a:p>
        </p:txBody>
      </p:sp>
      <p:sp>
        <p:nvSpPr>
          <p:cNvPr id="9" name="Text Box 25"/>
          <p:cNvSpPr txBox="1">
            <a:spLocks noChangeArrowheads="1"/>
          </p:cNvSpPr>
          <p:nvPr/>
        </p:nvSpPr>
        <p:spPr bwMode="auto">
          <a:xfrm>
            <a:off x="3912705" y="5830718"/>
            <a:ext cx="66278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mn-lt"/>
                <a:ea typeface="+mn-ea"/>
              </a:rPr>
              <a:t>牛顿第二定律只适用于质点的运动。</a:t>
            </a:r>
            <a:r>
              <a:rPr lang="en-US" altLang="zh-CN" sz="2800" dirty="0">
                <a:solidFill>
                  <a:srgbClr val="FF0000"/>
                </a:solidFill>
                <a:latin typeface="+mn-lt"/>
                <a:ea typeface="+mn-ea"/>
              </a:rPr>
              <a:t>  </a:t>
            </a:r>
          </a:p>
        </p:txBody>
      </p:sp>
    </p:spTree>
    <p:extLst>
      <p:ext uri="{BB962C8B-B14F-4D97-AF65-F5344CB8AC3E}">
        <p14:creationId xmlns:p14="http://schemas.microsoft.com/office/powerpoint/2010/main" val="4135672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6084"/>
                                        </p:tgtEl>
                                        <p:attrNameLst>
                                          <p:attrName>style.visibility</p:attrName>
                                        </p:attrNameLst>
                                      </p:cBhvr>
                                      <p:to>
                                        <p:strVal val="visible"/>
                                      </p:to>
                                    </p:set>
                                    <p:animEffect transition="in" filter="wipe(left)">
                                      <p:cBhvr>
                                        <p:cTn id="12" dur="500"/>
                                        <p:tgtEl>
                                          <p:spTgt spid="4608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4" grpId="0"/>
      <p:bldP spid="6" grpId="0"/>
      <p:bldP spid="7" grpId="0"/>
      <p:bldP spid="2" grpId="0"/>
      <p:bldP spid="9"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Text Box 31"/>
          <p:cNvSpPr txBox="1">
            <a:spLocks noChangeArrowheads="1"/>
          </p:cNvSpPr>
          <p:nvPr/>
        </p:nvSpPr>
        <p:spPr bwMode="auto">
          <a:xfrm>
            <a:off x="3293746" y="4924979"/>
            <a:ext cx="735452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
                <a:srgbClr val="0000FF"/>
              </a:buClr>
              <a:buSzTx/>
              <a:buFontTx/>
              <a:buNone/>
            </a:pPr>
            <a:r>
              <a:rPr lang="zh-CN" altLang="en-US" sz="2800" dirty="0">
                <a:solidFill>
                  <a:srgbClr val="0000FF"/>
                </a:solidFill>
                <a:latin typeface="+mn-lt"/>
                <a:ea typeface="+mn-ea"/>
              </a:rPr>
              <a:t>提示：以上三个定律只在惯性参考系中成立。</a:t>
            </a:r>
            <a:endParaRPr lang="en-US" altLang="zh-CN" sz="2800" dirty="0">
              <a:solidFill>
                <a:srgbClr val="0000FF"/>
              </a:solidFill>
              <a:latin typeface="+mn-lt"/>
              <a:ea typeface="+mn-ea"/>
            </a:endParaRPr>
          </a:p>
        </p:txBody>
      </p:sp>
      <p:sp>
        <p:nvSpPr>
          <p:cNvPr id="38" name="Text Box 20"/>
          <p:cNvSpPr txBox="1">
            <a:spLocks noChangeArrowheads="1"/>
          </p:cNvSpPr>
          <p:nvPr/>
        </p:nvSpPr>
        <p:spPr bwMode="auto">
          <a:xfrm>
            <a:off x="1919288" y="1448099"/>
            <a:ext cx="97702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
                <a:srgbClr val="0000FF"/>
              </a:buClr>
              <a:buSzTx/>
              <a:buFontTx/>
              <a:buNone/>
            </a:pPr>
            <a:r>
              <a:rPr lang="zh-CN" altLang="en-US" sz="2800" dirty="0">
                <a:solidFill>
                  <a:srgbClr val="0000FF"/>
                </a:solidFill>
                <a:latin typeface="+mn-lt"/>
                <a:ea typeface="+mn-ea"/>
              </a:rPr>
              <a:t>作用力和反作用力同时产生同时消失。</a:t>
            </a:r>
            <a:endParaRPr lang="en-US" altLang="zh-CN" sz="2800" dirty="0">
              <a:solidFill>
                <a:srgbClr val="0000FF"/>
              </a:solidFill>
              <a:latin typeface="+mn-lt"/>
              <a:ea typeface="+mn-ea"/>
            </a:endParaRPr>
          </a:p>
        </p:txBody>
      </p:sp>
      <p:sp>
        <p:nvSpPr>
          <p:cNvPr id="39" name="Rectangle 23"/>
          <p:cNvSpPr>
            <a:spLocks noChangeArrowheads="1"/>
          </p:cNvSpPr>
          <p:nvPr/>
        </p:nvSpPr>
        <p:spPr bwMode="auto">
          <a:xfrm>
            <a:off x="1919288" y="2070023"/>
            <a:ext cx="9770204" cy="108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buClr>
                <a:srgbClr val="0000FF"/>
              </a:buClr>
              <a:buSzTx/>
              <a:buFontTx/>
              <a:buNone/>
            </a:pPr>
            <a:r>
              <a:rPr lang="zh-CN" altLang="en-US" sz="2800" dirty="0">
                <a:solidFill>
                  <a:srgbClr val="0000FF"/>
                </a:solidFill>
                <a:latin typeface="+mn-lt"/>
                <a:ea typeface="+mn-ea"/>
              </a:rPr>
              <a:t>作用力、反作用力，分别作用于二物体，各产生其效果；不能抵消。</a:t>
            </a:r>
            <a:endParaRPr lang="en-US" altLang="zh-CN" sz="2800" dirty="0">
              <a:solidFill>
                <a:srgbClr val="0000FF"/>
              </a:solidFill>
              <a:latin typeface="+mn-lt"/>
              <a:ea typeface="+mn-ea"/>
            </a:endParaRPr>
          </a:p>
        </p:txBody>
      </p:sp>
      <p:sp>
        <p:nvSpPr>
          <p:cNvPr id="9" name="Text Box 6"/>
          <p:cNvSpPr txBox="1">
            <a:spLocks noChangeArrowheads="1"/>
          </p:cNvSpPr>
          <p:nvPr/>
        </p:nvSpPr>
        <p:spPr bwMode="auto">
          <a:xfrm>
            <a:off x="1524622" y="584709"/>
            <a:ext cx="486189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mn-lt"/>
                <a:ea typeface="+mn-ea"/>
              </a:rPr>
              <a:t>牛顿第三定律的理解：</a:t>
            </a:r>
          </a:p>
        </p:txBody>
      </p:sp>
      <p:sp>
        <p:nvSpPr>
          <p:cNvPr id="2" name="矩形 1"/>
          <p:cNvSpPr/>
          <p:nvPr/>
        </p:nvSpPr>
        <p:spPr>
          <a:xfrm>
            <a:off x="1919288" y="3331917"/>
            <a:ext cx="5929828"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20000"/>
              </a:lnSpc>
              <a:spcBef>
                <a:spcPct val="50000"/>
              </a:spcBef>
              <a:buClr>
                <a:srgbClr val="0000FF"/>
              </a:buClr>
            </a:pPr>
            <a:r>
              <a:rPr kumimoji="1" lang="zh-CN" altLang="en-US" sz="2800" dirty="0">
                <a:solidFill>
                  <a:srgbClr val="0000FF"/>
                </a:solidFill>
                <a:latin typeface="+mn-lt"/>
                <a:ea typeface="+mn-ea"/>
              </a:rPr>
              <a:t>作用力和反作用力是性质相同的力。</a:t>
            </a:r>
          </a:p>
        </p:txBody>
      </p:sp>
    </p:spTree>
    <p:extLst>
      <p:ext uri="{BB962C8B-B14F-4D97-AF65-F5344CB8AC3E}">
        <p14:creationId xmlns:p14="http://schemas.microsoft.com/office/powerpoint/2010/main" val="34971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left)">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6085"/>
                                        </p:tgtEl>
                                        <p:attrNameLst>
                                          <p:attrName>style.visibility</p:attrName>
                                        </p:attrNameLst>
                                      </p:cBhvr>
                                      <p:to>
                                        <p:strVal val="visible"/>
                                      </p:to>
                                    </p:set>
                                    <p:animEffect transition="in" filter="wipe(left)">
                                      <p:cBhvr>
                                        <p:cTn id="27" dur="500"/>
                                        <p:tgtEl>
                                          <p:spTgt spid="460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5" grpId="0"/>
      <p:bldP spid="38" grpId="0"/>
      <p:bldP spid="39" grpId="0"/>
      <p:bldP spid="9" grpId="0"/>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2"/>
          <p:cNvSpPr txBox="1">
            <a:spLocks noChangeArrowheads="1"/>
          </p:cNvSpPr>
          <p:nvPr/>
        </p:nvSpPr>
        <p:spPr bwMode="auto">
          <a:xfrm>
            <a:off x="2135560" y="632650"/>
            <a:ext cx="4495800"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just">
              <a:spcBef>
                <a:spcPct val="50000"/>
              </a:spcBef>
            </a:pPr>
            <a:r>
              <a:rPr lang="zh-CN" altLang="zh-CN" sz="2800" dirty="0">
                <a:solidFill>
                  <a:srgbClr val="0000FF"/>
                </a:solidFill>
                <a:latin typeface="+mn-lt"/>
                <a:ea typeface="+mn-ea"/>
              </a:rPr>
              <a:t>牛顿三大定律之间的关系：</a:t>
            </a:r>
          </a:p>
        </p:txBody>
      </p:sp>
      <p:sp>
        <p:nvSpPr>
          <p:cNvPr id="10" name="Text Box 3"/>
          <p:cNvSpPr txBox="1">
            <a:spLocks noChangeArrowheads="1"/>
          </p:cNvSpPr>
          <p:nvPr/>
        </p:nvSpPr>
        <p:spPr bwMode="auto">
          <a:xfrm>
            <a:off x="2591780" y="1826449"/>
            <a:ext cx="7313240" cy="525401"/>
          </a:xfrm>
          <a:prstGeom prst="rect">
            <a:avLst/>
          </a:prstGeom>
          <a:noFill/>
          <a:ln w="38100" cmpd="sng">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algn="just">
              <a:spcBef>
                <a:spcPct val="50000"/>
              </a:spcBef>
            </a:pPr>
            <a:r>
              <a:rPr lang="zh-CN" altLang="zh-CN" sz="2800" dirty="0">
                <a:solidFill>
                  <a:srgbClr val="0000FF"/>
                </a:solidFill>
                <a:latin typeface="+mn-lt"/>
                <a:ea typeface="+mn-ea"/>
              </a:rPr>
              <a:t>保持物体运动状态的原因——牛顿第一定律</a:t>
            </a:r>
          </a:p>
        </p:txBody>
      </p:sp>
      <p:sp>
        <p:nvSpPr>
          <p:cNvPr id="11" name="Text Box 4"/>
          <p:cNvSpPr txBox="1">
            <a:spLocks noChangeArrowheads="1"/>
          </p:cNvSpPr>
          <p:nvPr/>
        </p:nvSpPr>
        <p:spPr bwMode="auto">
          <a:xfrm>
            <a:off x="2560030" y="2664649"/>
            <a:ext cx="7344990" cy="525401"/>
          </a:xfrm>
          <a:prstGeom prst="rect">
            <a:avLst/>
          </a:prstGeom>
          <a:noFill/>
          <a:ln w="38100" cmpd="sng">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algn="just">
              <a:spcBef>
                <a:spcPct val="50000"/>
              </a:spcBef>
            </a:pPr>
            <a:r>
              <a:rPr lang="zh-CN" altLang="zh-CN" sz="2800" dirty="0">
                <a:solidFill>
                  <a:srgbClr val="0000FF"/>
                </a:solidFill>
                <a:latin typeface="+mn-lt"/>
                <a:ea typeface="+mn-ea"/>
              </a:rPr>
              <a:t>改变物体运动状态的原因——牛顿第二定律</a:t>
            </a:r>
          </a:p>
        </p:txBody>
      </p:sp>
      <p:sp>
        <p:nvSpPr>
          <p:cNvPr id="12" name="Text Box 5"/>
          <p:cNvSpPr txBox="1">
            <a:spLocks noChangeArrowheads="1"/>
          </p:cNvSpPr>
          <p:nvPr/>
        </p:nvSpPr>
        <p:spPr bwMode="auto">
          <a:xfrm>
            <a:off x="2591780" y="3579049"/>
            <a:ext cx="7313240" cy="525401"/>
          </a:xfrm>
          <a:prstGeom prst="rect">
            <a:avLst/>
          </a:prstGeom>
          <a:noFill/>
          <a:ln w="38100" cmpd="sng">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algn="just">
              <a:spcBef>
                <a:spcPct val="50000"/>
              </a:spcBef>
            </a:pPr>
            <a:r>
              <a:rPr lang="zh-CN" altLang="zh-CN" sz="2800">
                <a:solidFill>
                  <a:srgbClr val="0000FF"/>
                </a:solidFill>
                <a:latin typeface="+mn-lt"/>
                <a:ea typeface="+mn-ea"/>
              </a:rPr>
              <a:t>物体受力分析遵循的原则——牛顿第三定律</a:t>
            </a:r>
          </a:p>
        </p:txBody>
      </p:sp>
      <p:sp>
        <p:nvSpPr>
          <p:cNvPr id="13" name="Text Box 6"/>
          <p:cNvSpPr txBox="1">
            <a:spLocks noChangeArrowheads="1"/>
          </p:cNvSpPr>
          <p:nvPr/>
        </p:nvSpPr>
        <p:spPr bwMode="auto">
          <a:xfrm>
            <a:off x="2135560" y="4493449"/>
            <a:ext cx="8839200" cy="956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just">
              <a:spcBef>
                <a:spcPct val="50000"/>
              </a:spcBef>
            </a:pPr>
            <a:r>
              <a:rPr lang="zh-CN" altLang="zh-CN" sz="2800" dirty="0">
                <a:solidFill>
                  <a:srgbClr val="0000FF"/>
                </a:solidFill>
                <a:latin typeface="+mn-lt"/>
                <a:ea typeface="+mn-ea"/>
              </a:rPr>
              <a:t>牛顿三定律互相独立、互不包含</a:t>
            </a:r>
            <a:r>
              <a:rPr lang="zh-CN" altLang="en-US" sz="2800" dirty="0">
                <a:solidFill>
                  <a:srgbClr val="0000FF"/>
                </a:solidFill>
                <a:latin typeface="+mn-lt"/>
                <a:ea typeface="+mn-ea"/>
              </a:rPr>
              <a:t>，</a:t>
            </a:r>
            <a:r>
              <a:rPr lang="zh-CN" altLang="zh-CN" sz="2800" dirty="0">
                <a:solidFill>
                  <a:srgbClr val="0000FF"/>
                </a:solidFill>
                <a:latin typeface="+mn-lt"/>
                <a:ea typeface="+mn-ea"/>
              </a:rPr>
              <a:t>构成一个完整、有机的整体。 </a:t>
            </a:r>
          </a:p>
        </p:txBody>
      </p:sp>
    </p:spTree>
    <p:extLst>
      <p:ext uri="{BB962C8B-B14F-4D97-AF65-F5344CB8AC3E}">
        <p14:creationId xmlns:p14="http://schemas.microsoft.com/office/powerpoint/2010/main" val="3655138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animBg="1"/>
      <p:bldP spid="12" grpId="0" animBg="1"/>
      <p:bldP spid="1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44" name="Rectangle 25"/>
          <p:cNvSpPr>
            <a:spLocks noChangeArrowheads="1"/>
          </p:cNvSpPr>
          <p:nvPr/>
        </p:nvSpPr>
        <p:spPr bwMode="auto">
          <a:xfrm>
            <a:off x="2451100" y="1501775"/>
            <a:ext cx="1987550" cy="5238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一般的表示</a:t>
            </a:r>
          </a:p>
        </p:txBody>
      </p:sp>
      <p:sp>
        <p:nvSpPr>
          <p:cNvPr id="48142" name="Rectangle 26"/>
          <p:cNvSpPr>
            <a:spLocks noChangeArrowheads="1"/>
          </p:cNvSpPr>
          <p:nvPr/>
        </p:nvSpPr>
        <p:spPr bwMode="auto">
          <a:xfrm>
            <a:off x="2433639" y="2953172"/>
            <a:ext cx="2348099" cy="52298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直角坐标表示</a:t>
            </a:r>
          </a:p>
        </p:txBody>
      </p:sp>
      <p:sp>
        <p:nvSpPr>
          <p:cNvPr id="48135" name="Rectangle 27"/>
          <p:cNvSpPr>
            <a:spLocks noChangeArrowheads="1"/>
          </p:cNvSpPr>
          <p:nvPr/>
        </p:nvSpPr>
        <p:spPr bwMode="auto">
          <a:xfrm>
            <a:off x="2428875" y="5002214"/>
            <a:ext cx="2349500" cy="52387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自然坐标表示</a:t>
            </a:r>
          </a:p>
        </p:txBody>
      </p:sp>
      <p:sp>
        <p:nvSpPr>
          <p:cNvPr id="3082" name="Text Box 21"/>
          <p:cNvSpPr txBox="1">
            <a:spLocks noChangeArrowheads="1"/>
          </p:cNvSpPr>
          <p:nvPr/>
        </p:nvSpPr>
        <p:spPr bwMode="auto">
          <a:xfrm>
            <a:off x="2305050" y="458788"/>
            <a:ext cx="48450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牛顿第二定律的数学表达式</a:t>
            </a:r>
          </a:p>
        </p:txBody>
      </p:sp>
      <mc:AlternateContent xmlns:mc="http://schemas.openxmlformats.org/markup-compatibility/2006" xmlns:a14="http://schemas.microsoft.com/office/drawing/2010/main">
        <mc:Choice Requires="a14">
          <p:sp>
            <p:nvSpPr>
              <p:cNvPr id="17" name="矩形 16"/>
              <p:cNvSpPr/>
              <p:nvPr/>
            </p:nvSpPr>
            <p:spPr>
              <a:xfrm>
                <a:off x="4714875" y="1211611"/>
                <a:ext cx="1442766" cy="101046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𝐹</m:t>
                          </m:r>
                        </m:e>
                      </m:acc>
                      <m:r>
                        <a:rPr lang="en-US" altLang="zh-CN" sz="2800" b="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b="0" i="1">
                              <a:solidFill>
                                <a:srgbClr val="0000FF"/>
                              </a:solidFill>
                              <a:latin typeface="Cambria Math" panose="02040503050406030204" pitchFamily="18" charset="0"/>
                            </a:rPr>
                            <m:t>𝑑</m:t>
                          </m:r>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𝑃</m:t>
                              </m:r>
                            </m:e>
                          </m:acc>
                        </m:num>
                        <m:den>
                          <m:r>
                            <a:rPr lang="en-US" altLang="zh-CN" sz="2800" b="0" i="1">
                              <a:solidFill>
                                <a:srgbClr val="0000FF"/>
                              </a:solidFill>
                              <a:latin typeface="Cambria Math" panose="02040503050406030204" pitchFamily="18" charset="0"/>
                            </a:rPr>
                            <m:t>𝑑𝑡</m:t>
                          </m:r>
                        </m:den>
                      </m:f>
                    </m:oMath>
                  </m:oMathPara>
                </a14:m>
                <a:endParaRPr lang="zh-CN" altLang="en-US" sz="2800" dirty="0">
                  <a:solidFill>
                    <a:srgbClr val="0000FF"/>
                  </a:solidFill>
                  <a:latin typeface="+mj-ea"/>
                  <a:ea typeface="+mj-ea"/>
                </a:endParaRPr>
              </a:p>
            </p:txBody>
          </p:sp>
        </mc:Choice>
        <mc:Fallback xmlns="">
          <p:sp>
            <p:nvSpPr>
              <p:cNvPr id="17" name="矩形 16"/>
              <p:cNvSpPr>
                <a:spLocks noRot="1" noChangeAspect="1" noMove="1" noResize="1" noEditPoints="1" noAdjustHandles="1" noChangeArrowheads="1" noChangeShapeType="1" noTextEdit="1"/>
              </p:cNvSpPr>
              <p:nvPr/>
            </p:nvSpPr>
            <p:spPr>
              <a:xfrm>
                <a:off x="4714875" y="1211611"/>
                <a:ext cx="1442766" cy="1010469"/>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5975484" y="1523688"/>
                <a:ext cx="1174616"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smtClean="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𝑚</m:t>
                      </m:r>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𝑎</m:t>
                          </m:r>
                        </m:e>
                      </m:acc>
                    </m:oMath>
                  </m:oMathPara>
                </a14:m>
                <a:endParaRPr lang="zh-CN" altLang="en-US" sz="2800" dirty="0">
                  <a:solidFill>
                    <a:srgbClr val="0000FF"/>
                  </a:solidFill>
                  <a:latin typeface="+mj-ea"/>
                  <a:ea typeface="+mj-ea"/>
                </a:endParaRPr>
              </a:p>
            </p:txBody>
          </p:sp>
        </mc:Choice>
        <mc:Fallback xmlns="">
          <p:sp>
            <p:nvSpPr>
              <p:cNvPr id="19" name="矩形 18"/>
              <p:cNvSpPr>
                <a:spLocks noRot="1" noChangeAspect="1" noMove="1" noResize="1" noEditPoints="1" noAdjustHandles="1" noChangeArrowheads="1" noChangeShapeType="1" noTextEdit="1"/>
              </p:cNvSpPr>
              <p:nvPr/>
            </p:nvSpPr>
            <p:spPr>
              <a:xfrm>
                <a:off x="5975484" y="1523688"/>
                <a:ext cx="1174616"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5032927" y="2402307"/>
                <a:ext cx="1769908"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𝐹</m:t>
                          </m:r>
                        </m:e>
                        <m:sub>
                          <m:r>
                            <a:rPr lang="en-US" altLang="zh-CN" sz="2800" b="0" i="1" smtClean="0">
                              <a:solidFill>
                                <a:srgbClr val="0000FF"/>
                              </a:solidFill>
                              <a:latin typeface="Cambria Math" panose="02040503050406030204" pitchFamily="18" charset="0"/>
                            </a:rPr>
                            <m:t>𝑥</m:t>
                          </m:r>
                        </m:sub>
                      </m:sSub>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𝑚</m:t>
                      </m:r>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𝑎</m:t>
                          </m:r>
                        </m:e>
                        <m:sub>
                          <m:r>
                            <a:rPr lang="en-US" altLang="zh-CN" sz="2800" i="1">
                              <a:solidFill>
                                <a:srgbClr val="0000FF"/>
                              </a:solidFill>
                              <a:latin typeface="Cambria Math" panose="02040503050406030204" pitchFamily="18" charset="0"/>
                            </a:rPr>
                            <m:t>𝑥</m:t>
                          </m:r>
                        </m:sub>
                      </m:sSub>
                    </m:oMath>
                  </m:oMathPara>
                </a14:m>
                <a:endParaRPr lang="zh-CN" altLang="en-US" sz="2800" dirty="0">
                  <a:latin typeface="+mj-ea"/>
                  <a:ea typeface="+mj-ea"/>
                </a:endParaRPr>
              </a:p>
            </p:txBody>
          </p:sp>
        </mc:Choice>
        <mc:Fallback xmlns="">
          <p:sp>
            <p:nvSpPr>
              <p:cNvPr id="20" name="矩形 19"/>
              <p:cNvSpPr>
                <a:spLocks noRot="1" noChangeAspect="1" noMove="1" noResize="1" noEditPoints="1" noAdjustHandles="1" noChangeArrowheads="1" noChangeShapeType="1" noTextEdit="1"/>
              </p:cNvSpPr>
              <p:nvPr/>
            </p:nvSpPr>
            <p:spPr>
              <a:xfrm>
                <a:off x="5032927" y="2402307"/>
                <a:ext cx="1769908"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6668808" y="2207780"/>
                <a:ext cx="1597040" cy="91037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j-ea"/>
                        </a:rPr>
                        <m:t>=</m:t>
                      </m:r>
                      <m:r>
                        <a:rPr lang="en-US" altLang="zh-CN" sz="2800" b="0" i="1" smtClean="0">
                          <a:solidFill>
                            <a:srgbClr val="0000FF"/>
                          </a:solidFill>
                          <a:latin typeface="Cambria Math" panose="02040503050406030204" pitchFamily="18" charset="0"/>
                          <a:ea typeface="+mj-ea"/>
                        </a:rPr>
                        <m:t>𝑚</m:t>
                      </m:r>
                      <m:f>
                        <m:fPr>
                          <m:ctrlPr>
                            <a:rPr lang="en-US" altLang="zh-CN" sz="2800" b="0" i="1" smtClean="0">
                              <a:solidFill>
                                <a:srgbClr val="0000FF"/>
                              </a:solidFill>
                              <a:latin typeface="Cambria Math" panose="02040503050406030204" pitchFamily="18" charset="0"/>
                              <a:ea typeface="+mj-ea"/>
                            </a:rPr>
                          </m:ctrlPr>
                        </m:fPr>
                        <m:num>
                          <m:r>
                            <a:rPr lang="en-US" altLang="zh-CN" sz="2800" b="0" i="1" smtClean="0">
                              <a:solidFill>
                                <a:srgbClr val="0000FF"/>
                              </a:solidFill>
                              <a:latin typeface="Cambria Math" panose="02040503050406030204" pitchFamily="18" charset="0"/>
                              <a:ea typeface="+mj-ea"/>
                            </a:rPr>
                            <m:t>𝑑</m:t>
                          </m:r>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𝑥</m:t>
                              </m:r>
                            </m:sub>
                          </m:sSub>
                        </m:num>
                        <m:den>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rPr>
                            <m:t>𝑡</m:t>
                          </m:r>
                        </m:den>
                      </m:f>
                    </m:oMath>
                  </m:oMathPara>
                </a14:m>
                <a:endParaRPr lang="zh-CN" altLang="en-US" sz="2800" dirty="0">
                  <a:latin typeface="+mj-ea"/>
                  <a:ea typeface="+mj-ea"/>
                </a:endParaRPr>
              </a:p>
            </p:txBody>
          </p:sp>
        </mc:Choice>
        <mc:Fallback xmlns="">
          <p:sp>
            <p:nvSpPr>
              <p:cNvPr id="21" name="矩形 20"/>
              <p:cNvSpPr>
                <a:spLocks noRot="1" noChangeAspect="1" noMove="1" noResize="1" noEditPoints="1" noAdjustHandles="1" noChangeArrowheads="1" noChangeShapeType="1" noTextEdit="1"/>
              </p:cNvSpPr>
              <p:nvPr/>
            </p:nvSpPr>
            <p:spPr>
              <a:xfrm>
                <a:off x="6668808" y="2207780"/>
                <a:ext cx="1597040" cy="91037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5032927" y="3483330"/>
                <a:ext cx="1791068" cy="55720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𝐹</m:t>
                          </m:r>
                        </m:e>
                        <m:sub>
                          <m:r>
                            <a:rPr lang="en-US" altLang="zh-CN" sz="2800" b="0" i="1" smtClean="0">
                              <a:solidFill>
                                <a:srgbClr val="0000FF"/>
                              </a:solidFill>
                              <a:latin typeface="Cambria Math" panose="02040503050406030204" pitchFamily="18" charset="0"/>
                            </a:rPr>
                            <m:t>𝑦</m:t>
                          </m:r>
                        </m:sub>
                      </m:sSub>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𝑚</m:t>
                      </m:r>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𝑎</m:t>
                          </m:r>
                        </m:e>
                        <m:sub>
                          <m:r>
                            <a:rPr lang="en-US" altLang="zh-CN" sz="2800" b="0" i="1" smtClean="0">
                              <a:solidFill>
                                <a:srgbClr val="0000FF"/>
                              </a:solidFill>
                              <a:latin typeface="Cambria Math" panose="02040503050406030204" pitchFamily="18" charset="0"/>
                            </a:rPr>
                            <m:t>𝑦</m:t>
                          </m:r>
                        </m:sub>
                      </m:sSub>
                    </m:oMath>
                  </m:oMathPara>
                </a14:m>
                <a:endParaRPr lang="zh-CN" altLang="en-US" sz="2800" dirty="0">
                  <a:latin typeface="+mj-ea"/>
                  <a:ea typeface="+mj-ea"/>
                </a:endParaRPr>
              </a:p>
            </p:txBody>
          </p:sp>
        </mc:Choice>
        <mc:Fallback xmlns="">
          <p:sp>
            <p:nvSpPr>
              <p:cNvPr id="22" name="矩形 21"/>
              <p:cNvSpPr>
                <a:spLocks noRot="1" noChangeAspect="1" noMove="1" noResize="1" noEditPoints="1" noAdjustHandles="1" noChangeArrowheads="1" noChangeShapeType="1" noTextEdit="1"/>
              </p:cNvSpPr>
              <p:nvPr/>
            </p:nvSpPr>
            <p:spPr>
              <a:xfrm>
                <a:off x="5032927" y="3483330"/>
                <a:ext cx="1791068" cy="55720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6668808" y="3288803"/>
                <a:ext cx="1607620" cy="922176"/>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j-ea"/>
                        </a:rPr>
                        <m:t>=</m:t>
                      </m:r>
                      <m:r>
                        <a:rPr lang="en-US" altLang="zh-CN" sz="2800" b="0" i="1" smtClean="0">
                          <a:solidFill>
                            <a:srgbClr val="0000FF"/>
                          </a:solidFill>
                          <a:latin typeface="Cambria Math" panose="02040503050406030204" pitchFamily="18" charset="0"/>
                          <a:ea typeface="+mj-ea"/>
                        </a:rPr>
                        <m:t>𝑚</m:t>
                      </m:r>
                      <m:f>
                        <m:fPr>
                          <m:ctrlPr>
                            <a:rPr lang="en-US" altLang="zh-CN" sz="2800" b="0" i="1" smtClean="0">
                              <a:solidFill>
                                <a:srgbClr val="0000FF"/>
                              </a:solidFill>
                              <a:latin typeface="Cambria Math" panose="02040503050406030204" pitchFamily="18" charset="0"/>
                              <a:ea typeface="+mj-ea"/>
                            </a:rPr>
                          </m:ctrlPr>
                        </m:fPr>
                        <m:num>
                          <m:r>
                            <a:rPr lang="en-US" altLang="zh-CN" sz="2800" b="0" i="1" smtClean="0">
                              <a:solidFill>
                                <a:srgbClr val="0000FF"/>
                              </a:solidFill>
                              <a:latin typeface="Cambria Math" panose="02040503050406030204" pitchFamily="18" charset="0"/>
                              <a:ea typeface="+mj-ea"/>
                            </a:rPr>
                            <m:t>𝑑</m:t>
                          </m:r>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𝑦</m:t>
                              </m:r>
                            </m:sub>
                          </m:sSub>
                        </m:num>
                        <m:den>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rPr>
                            <m:t>𝑡</m:t>
                          </m:r>
                        </m:den>
                      </m:f>
                    </m:oMath>
                  </m:oMathPara>
                </a14:m>
                <a:endParaRPr lang="zh-CN" altLang="en-US" sz="2800" dirty="0">
                  <a:latin typeface="+mj-ea"/>
                  <a:ea typeface="+mj-ea"/>
                </a:endParaRPr>
              </a:p>
            </p:txBody>
          </p:sp>
        </mc:Choice>
        <mc:Fallback xmlns="">
          <p:sp>
            <p:nvSpPr>
              <p:cNvPr id="23" name="矩形 22"/>
              <p:cNvSpPr>
                <a:spLocks noRot="1" noChangeAspect="1" noMove="1" noResize="1" noEditPoints="1" noAdjustHandles="1" noChangeArrowheads="1" noChangeShapeType="1" noTextEdit="1"/>
              </p:cNvSpPr>
              <p:nvPr/>
            </p:nvSpPr>
            <p:spPr>
              <a:xfrm>
                <a:off x="6668808" y="3288803"/>
                <a:ext cx="1607620" cy="92217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5032927" y="4499247"/>
                <a:ext cx="1746054"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𝐹</m:t>
                          </m:r>
                        </m:e>
                        <m:sub>
                          <m:r>
                            <a:rPr lang="zh-CN" altLang="en-US" sz="2800" i="1" smtClean="0">
                              <a:solidFill>
                                <a:srgbClr val="0000FF"/>
                              </a:solidFill>
                              <a:latin typeface="Cambria Math" panose="02040503050406030204" pitchFamily="18" charset="0"/>
                            </a:rPr>
                            <m:t>𝜏</m:t>
                          </m:r>
                        </m:sub>
                      </m:sSub>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𝑚</m:t>
                      </m:r>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𝑎</m:t>
                          </m:r>
                        </m:e>
                        <m:sub>
                          <m:r>
                            <a:rPr lang="zh-CN" altLang="en-US" sz="2800" i="1">
                              <a:solidFill>
                                <a:srgbClr val="0000FF"/>
                              </a:solidFill>
                              <a:latin typeface="Cambria Math" panose="02040503050406030204" pitchFamily="18" charset="0"/>
                            </a:rPr>
                            <m:t>𝜏</m:t>
                          </m:r>
                        </m:sub>
                      </m:sSub>
                    </m:oMath>
                  </m:oMathPara>
                </a14:m>
                <a:endParaRPr lang="zh-CN" altLang="en-US" sz="2800" dirty="0">
                  <a:latin typeface="+mj-ea"/>
                  <a:ea typeface="+mj-ea"/>
                </a:endParaRPr>
              </a:p>
            </p:txBody>
          </p:sp>
        </mc:Choice>
        <mc:Fallback xmlns="">
          <p:sp>
            <p:nvSpPr>
              <p:cNvPr id="24" name="矩形 23"/>
              <p:cNvSpPr>
                <a:spLocks noRot="1" noChangeAspect="1" noMove="1" noResize="1" noEditPoints="1" noAdjustHandles="1" noChangeArrowheads="1" noChangeShapeType="1" noTextEdit="1"/>
              </p:cNvSpPr>
              <p:nvPr/>
            </p:nvSpPr>
            <p:spPr>
              <a:xfrm>
                <a:off x="5032927" y="4499247"/>
                <a:ext cx="1746054"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6594653" y="4317445"/>
                <a:ext cx="1439753" cy="91037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j-ea"/>
                        </a:rPr>
                        <m:t>=</m:t>
                      </m:r>
                      <m:r>
                        <a:rPr lang="en-US" altLang="zh-CN" sz="2800" b="0" i="1" smtClean="0">
                          <a:solidFill>
                            <a:srgbClr val="0000FF"/>
                          </a:solidFill>
                          <a:latin typeface="Cambria Math" panose="02040503050406030204" pitchFamily="18" charset="0"/>
                          <a:ea typeface="+mj-ea"/>
                        </a:rPr>
                        <m:t>𝑚</m:t>
                      </m:r>
                      <m:f>
                        <m:fPr>
                          <m:ctrlPr>
                            <a:rPr lang="en-US" altLang="zh-CN" sz="2800" b="0" i="1" smtClean="0">
                              <a:solidFill>
                                <a:srgbClr val="0000FF"/>
                              </a:solidFill>
                              <a:latin typeface="Cambria Math" panose="02040503050406030204" pitchFamily="18" charset="0"/>
                              <a:ea typeface="+mj-ea"/>
                            </a:rPr>
                          </m:ctrlPr>
                        </m:fPr>
                        <m:num>
                          <m:r>
                            <a:rPr lang="en-US" altLang="zh-CN" sz="2800" b="0" i="1" smtClean="0">
                              <a:solidFill>
                                <a:srgbClr val="0000FF"/>
                              </a:solidFill>
                              <a:latin typeface="Cambria Math" panose="02040503050406030204" pitchFamily="18" charset="0"/>
                              <a:ea typeface="+mj-ea"/>
                            </a:rPr>
                            <m:t>𝑑𝑣</m:t>
                          </m:r>
                        </m:num>
                        <m:den>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rPr>
                            <m:t>𝑡</m:t>
                          </m:r>
                        </m:den>
                      </m:f>
                    </m:oMath>
                  </m:oMathPara>
                </a14:m>
                <a:endParaRPr lang="zh-CN" altLang="en-US" sz="2800" dirty="0">
                  <a:latin typeface="+mj-ea"/>
                  <a:ea typeface="+mj-ea"/>
                </a:endParaRPr>
              </a:p>
            </p:txBody>
          </p:sp>
        </mc:Choice>
        <mc:Fallback xmlns="">
          <p:sp>
            <p:nvSpPr>
              <p:cNvPr id="25" name="矩形 24"/>
              <p:cNvSpPr>
                <a:spLocks noRot="1" noChangeAspect="1" noMove="1" noResize="1" noEditPoints="1" noAdjustHandles="1" noChangeArrowheads="1" noChangeShapeType="1" noTextEdit="1"/>
              </p:cNvSpPr>
              <p:nvPr/>
            </p:nvSpPr>
            <p:spPr>
              <a:xfrm>
                <a:off x="6594653" y="4317445"/>
                <a:ext cx="1439753" cy="91037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7868475" y="4559110"/>
                <a:ext cx="1356525"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j-ea"/>
                        </a:rPr>
                        <m:t>=</m:t>
                      </m:r>
                      <m:r>
                        <a:rPr lang="en-US" altLang="zh-CN" sz="2800" b="0" i="1" smtClean="0">
                          <a:solidFill>
                            <a:srgbClr val="0000FF"/>
                          </a:solidFill>
                          <a:latin typeface="Cambria Math" panose="02040503050406030204" pitchFamily="18" charset="0"/>
                          <a:ea typeface="+mj-ea"/>
                        </a:rPr>
                        <m:t>𝑚𝑟</m:t>
                      </m:r>
                      <m:r>
                        <a:rPr lang="zh-CN" altLang="en-US" sz="2800" b="0" i="1" smtClean="0">
                          <a:solidFill>
                            <a:srgbClr val="0000FF"/>
                          </a:solidFill>
                          <a:latin typeface="Cambria Math" panose="02040503050406030204" pitchFamily="18" charset="0"/>
                          <a:ea typeface="+mj-ea"/>
                        </a:rPr>
                        <m:t>𝛼</m:t>
                      </m:r>
                    </m:oMath>
                  </m:oMathPara>
                </a14:m>
                <a:endParaRPr lang="zh-CN" altLang="en-US" sz="2800" dirty="0">
                  <a:latin typeface="+mj-ea"/>
                  <a:ea typeface="+mj-ea"/>
                </a:endParaRPr>
              </a:p>
            </p:txBody>
          </p:sp>
        </mc:Choice>
        <mc:Fallback xmlns="">
          <p:sp>
            <p:nvSpPr>
              <p:cNvPr id="26" name="矩形 25"/>
              <p:cNvSpPr>
                <a:spLocks noRot="1" noChangeAspect="1" noMove="1" noResize="1" noEditPoints="1" noAdjustHandles="1" noChangeArrowheads="1" noChangeShapeType="1" noTextEdit="1"/>
              </p:cNvSpPr>
              <p:nvPr/>
            </p:nvSpPr>
            <p:spPr>
              <a:xfrm>
                <a:off x="7868475" y="4559110"/>
                <a:ext cx="1356525"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5032927" y="5398796"/>
                <a:ext cx="1793633"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𝐹</m:t>
                          </m:r>
                        </m:e>
                        <m:sub>
                          <m:r>
                            <a:rPr lang="en-US" altLang="zh-CN" sz="2800" b="0" i="1" smtClean="0">
                              <a:solidFill>
                                <a:srgbClr val="0000FF"/>
                              </a:solidFill>
                              <a:latin typeface="Cambria Math" panose="02040503050406030204" pitchFamily="18" charset="0"/>
                            </a:rPr>
                            <m:t>𝑛</m:t>
                          </m:r>
                        </m:sub>
                      </m:sSub>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𝑚</m:t>
                      </m:r>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𝑎</m:t>
                          </m:r>
                        </m:e>
                        <m:sub>
                          <m:r>
                            <a:rPr lang="en-US" altLang="zh-CN" sz="2800" b="0" i="1" smtClean="0">
                              <a:solidFill>
                                <a:srgbClr val="0000FF"/>
                              </a:solidFill>
                              <a:latin typeface="Cambria Math" panose="02040503050406030204" pitchFamily="18" charset="0"/>
                            </a:rPr>
                            <m:t>𝑛</m:t>
                          </m:r>
                        </m:sub>
                      </m:sSub>
                    </m:oMath>
                  </m:oMathPara>
                </a14:m>
                <a:endParaRPr lang="zh-CN" altLang="en-US" sz="2800" dirty="0">
                  <a:latin typeface="+mj-ea"/>
                  <a:ea typeface="+mj-ea"/>
                </a:endParaRPr>
              </a:p>
            </p:txBody>
          </p:sp>
        </mc:Choice>
        <mc:Fallback xmlns="">
          <p:sp>
            <p:nvSpPr>
              <p:cNvPr id="27" name="矩形 26"/>
              <p:cNvSpPr>
                <a:spLocks noRot="1" noChangeAspect="1" noMove="1" noResize="1" noEditPoints="1" noAdjustHandles="1" noChangeArrowheads="1" noChangeShapeType="1" noTextEdit="1"/>
              </p:cNvSpPr>
              <p:nvPr/>
            </p:nvSpPr>
            <p:spPr>
              <a:xfrm>
                <a:off x="5032927" y="5398796"/>
                <a:ext cx="1793633"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6594653" y="5151261"/>
                <a:ext cx="1409039" cy="95692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j-ea"/>
                        </a:rPr>
                        <m:t>=</m:t>
                      </m:r>
                      <m:r>
                        <a:rPr lang="en-US" altLang="zh-CN" sz="2800" b="0" i="1" smtClean="0">
                          <a:solidFill>
                            <a:srgbClr val="0000FF"/>
                          </a:solidFill>
                          <a:latin typeface="Cambria Math" panose="02040503050406030204" pitchFamily="18" charset="0"/>
                          <a:ea typeface="+mj-ea"/>
                        </a:rPr>
                        <m:t>𝑚</m:t>
                      </m:r>
                      <m:f>
                        <m:fPr>
                          <m:ctrlPr>
                            <a:rPr lang="en-US" altLang="zh-CN" sz="2800" b="0" i="1" smtClean="0">
                              <a:solidFill>
                                <a:srgbClr val="0000FF"/>
                              </a:solidFill>
                              <a:latin typeface="Cambria Math" panose="02040503050406030204" pitchFamily="18" charset="0"/>
                              <a:ea typeface="+mj-ea"/>
                            </a:rPr>
                          </m:ctrlPr>
                        </m:fPr>
                        <m:num>
                          <m:sSup>
                            <m:sSupPr>
                              <m:ctrlPr>
                                <a:rPr lang="en-US" altLang="zh-CN" sz="2800" b="0" i="1" smtClean="0">
                                  <a:solidFill>
                                    <a:srgbClr val="0000FF"/>
                                  </a:solidFill>
                                  <a:latin typeface="Cambria Math" panose="02040503050406030204" pitchFamily="18" charset="0"/>
                                  <a:ea typeface="+mj-ea"/>
                                </a:rPr>
                              </m:ctrlPr>
                            </m:sSupPr>
                            <m:e>
                              <m:r>
                                <a:rPr lang="en-US" altLang="zh-CN" sz="2800" b="0" i="1" smtClean="0">
                                  <a:solidFill>
                                    <a:srgbClr val="0000FF"/>
                                  </a:solidFill>
                                  <a:latin typeface="Cambria Math" panose="02040503050406030204" pitchFamily="18" charset="0"/>
                                  <a:ea typeface="+mj-ea"/>
                                </a:rPr>
                                <m:t>𝑣</m:t>
                              </m:r>
                            </m:e>
                            <m:sup>
                              <m:r>
                                <a:rPr lang="en-US" altLang="zh-CN" sz="2800" b="0" i="1" smtClean="0">
                                  <a:solidFill>
                                    <a:srgbClr val="0000FF"/>
                                  </a:solidFill>
                                  <a:latin typeface="Cambria Math" panose="02040503050406030204" pitchFamily="18" charset="0"/>
                                  <a:ea typeface="+mj-ea"/>
                                </a:rPr>
                                <m:t>2</m:t>
                              </m:r>
                            </m:sup>
                          </m:sSup>
                        </m:num>
                        <m:den>
                          <m:r>
                            <a:rPr lang="en-US" altLang="zh-CN" sz="2800" b="0" i="1" smtClean="0">
                              <a:solidFill>
                                <a:srgbClr val="0000FF"/>
                              </a:solidFill>
                              <a:latin typeface="Cambria Math" panose="02040503050406030204" pitchFamily="18" charset="0"/>
                              <a:ea typeface="Cambria Math" panose="02040503050406030204" pitchFamily="18" charset="0"/>
                            </a:rPr>
                            <m:t>𝑟</m:t>
                          </m:r>
                        </m:den>
                      </m:f>
                    </m:oMath>
                  </m:oMathPara>
                </a14:m>
                <a:endParaRPr lang="zh-CN" altLang="en-US" sz="2800" dirty="0">
                  <a:latin typeface="+mj-ea"/>
                  <a:ea typeface="+mj-ea"/>
                </a:endParaRPr>
              </a:p>
            </p:txBody>
          </p:sp>
        </mc:Choice>
        <mc:Fallback xmlns="">
          <p:sp>
            <p:nvSpPr>
              <p:cNvPr id="28" name="矩形 27"/>
              <p:cNvSpPr>
                <a:spLocks noRot="1" noChangeAspect="1" noMove="1" noResize="1" noEditPoints="1" noAdjustHandles="1" noChangeArrowheads="1" noChangeShapeType="1" noTextEdit="1"/>
              </p:cNvSpPr>
              <p:nvPr/>
            </p:nvSpPr>
            <p:spPr>
              <a:xfrm>
                <a:off x="6594653" y="5151261"/>
                <a:ext cx="1409039" cy="956929"/>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7868475" y="5432682"/>
                <a:ext cx="1575047"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j-ea"/>
                        </a:rPr>
                        <m:t>=</m:t>
                      </m:r>
                      <m:r>
                        <a:rPr lang="en-US" altLang="zh-CN" sz="2800" b="0" i="1" smtClean="0">
                          <a:solidFill>
                            <a:srgbClr val="0000FF"/>
                          </a:solidFill>
                          <a:latin typeface="Cambria Math" panose="02040503050406030204" pitchFamily="18" charset="0"/>
                          <a:ea typeface="+mj-ea"/>
                        </a:rPr>
                        <m:t>𝑚𝑟</m:t>
                      </m:r>
                      <m:sSup>
                        <m:sSupPr>
                          <m:ctrlPr>
                            <a:rPr lang="en-US" altLang="zh-CN" sz="2800" i="1">
                              <a:solidFill>
                                <a:srgbClr val="0000FF"/>
                              </a:solidFill>
                              <a:latin typeface="Cambria Math" panose="02040503050406030204" pitchFamily="18" charset="0"/>
                            </a:rPr>
                          </m:ctrlPr>
                        </m:sSupPr>
                        <m:e>
                          <m:r>
                            <a:rPr lang="zh-CN" altLang="en-US" sz="2800" i="1">
                              <a:solidFill>
                                <a:srgbClr val="0000FF"/>
                              </a:solidFill>
                              <a:latin typeface="Cambria Math" panose="02040503050406030204" pitchFamily="18" charset="0"/>
                            </a:rPr>
                            <m:t>𝜔</m:t>
                          </m:r>
                        </m:e>
                        <m:sup>
                          <m:r>
                            <a:rPr lang="en-US" altLang="zh-CN" sz="2800" i="1">
                              <a:solidFill>
                                <a:srgbClr val="0000FF"/>
                              </a:solidFill>
                              <a:latin typeface="Cambria Math" panose="02040503050406030204" pitchFamily="18" charset="0"/>
                            </a:rPr>
                            <m:t>2</m:t>
                          </m:r>
                        </m:sup>
                      </m:sSup>
                    </m:oMath>
                  </m:oMathPara>
                </a14:m>
                <a:endParaRPr lang="zh-CN" altLang="en-US" sz="2800" dirty="0">
                  <a:latin typeface="+mj-ea"/>
                  <a:ea typeface="+mj-ea"/>
                </a:endParaRPr>
              </a:p>
            </p:txBody>
          </p:sp>
        </mc:Choice>
        <mc:Fallback xmlns="">
          <p:sp>
            <p:nvSpPr>
              <p:cNvPr id="29" name="矩形 28"/>
              <p:cNvSpPr>
                <a:spLocks noRot="1" noChangeAspect="1" noMove="1" noResize="1" noEditPoints="1" noAdjustHandles="1" noChangeArrowheads="1" noChangeShapeType="1" noTextEdit="1"/>
              </p:cNvSpPr>
              <p:nvPr/>
            </p:nvSpPr>
            <p:spPr>
              <a:xfrm>
                <a:off x="7868475" y="5432682"/>
                <a:ext cx="1575047" cy="523220"/>
              </a:xfrm>
              <a:prstGeom prst="rect">
                <a:avLst/>
              </a:prstGeom>
              <a:blipFill>
                <a:blip r:embed="rId13"/>
                <a:stretch>
                  <a:fillRect/>
                </a:stretch>
              </a:blipFill>
            </p:spPr>
            <p:txBody>
              <a:bodyPr/>
              <a:lstStyle/>
              <a:p>
                <a:r>
                  <a:rPr lang="zh-CN" altLang="en-US">
                    <a:noFill/>
                  </a:rPr>
                  <a:t> </a:t>
                </a:r>
              </a:p>
            </p:txBody>
          </p:sp>
        </mc:Fallback>
      </mc:AlternateContent>
      <p:sp>
        <p:nvSpPr>
          <p:cNvPr id="30" name="AutoShape 8"/>
          <p:cNvSpPr>
            <a:spLocks/>
          </p:cNvSpPr>
          <p:nvPr/>
        </p:nvSpPr>
        <p:spPr bwMode="auto">
          <a:xfrm>
            <a:off x="4823298" y="2558468"/>
            <a:ext cx="306899" cy="1341997"/>
          </a:xfrm>
          <a:prstGeom prst="leftBrace">
            <a:avLst>
              <a:gd name="adj1" fmla="val 35417"/>
              <a:gd name="adj2" fmla="val 50000"/>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0000FF"/>
              </a:solidFill>
              <a:latin typeface="+mn-lt"/>
              <a:ea typeface="+mn-ea"/>
            </a:endParaRPr>
          </a:p>
        </p:txBody>
      </p:sp>
      <p:sp>
        <p:nvSpPr>
          <p:cNvPr id="31" name="AutoShape 13"/>
          <p:cNvSpPr>
            <a:spLocks/>
          </p:cNvSpPr>
          <p:nvPr/>
        </p:nvSpPr>
        <p:spPr bwMode="auto">
          <a:xfrm>
            <a:off x="4822825" y="4616451"/>
            <a:ext cx="304800" cy="1295400"/>
          </a:xfrm>
          <a:prstGeom prst="leftBrace">
            <a:avLst>
              <a:gd name="adj1" fmla="val 35417"/>
              <a:gd name="adj2" fmla="val 50000"/>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0000FF"/>
              </a:solidFill>
              <a:latin typeface="+mn-lt"/>
              <a:ea typeface="+mn-ea"/>
            </a:endParaRPr>
          </a:p>
        </p:txBody>
      </p:sp>
    </p:spTree>
    <p:extLst>
      <p:ext uri="{BB962C8B-B14F-4D97-AF65-F5344CB8AC3E}">
        <p14:creationId xmlns:p14="http://schemas.microsoft.com/office/powerpoint/2010/main" val="423648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8144"/>
                                        </p:tgtEl>
                                        <p:attrNameLst>
                                          <p:attrName>style.visibility</p:attrName>
                                        </p:attrNameLst>
                                      </p:cBhvr>
                                      <p:to>
                                        <p:strVal val="visible"/>
                                      </p:to>
                                    </p:set>
                                    <p:animEffect transition="in" filter="wipe(left)">
                                      <p:cBhvr>
                                        <p:cTn id="7" dur="500"/>
                                        <p:tgtEl>
                                          <p:spTgt spid="481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8142"/>
                                        </p:tgtEl>
                                        <p:attrNameLst>
                                          <p:attrName>style.visibility</p:attrName>
                                        </p:attrNameLst>
                                      </p:cBhvr>
                                      <p:to>
                                        <p:strVal val="visible"/>
                                      </p:to>
                                    </p:set>
                                    <p:animEffect transition="in" filter="wipe(left)">
                                      <p:cBhvr>
                                        <p:cTn id="22" dur="500"/>
                                        <p:tgtEl>
                                          <p:spTgt spid="4814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up)">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lef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left)">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8135"/>
                                        </p:tgtEl>
                                        <p:attrNameLst>
                                          <p:attrName>style.visibility</p:attrName>
                                        </p:attrNameLst>
                                      </p:cBhvr>
                                      <p:to>
                                        <p:strVal val="visible"/>
                                      </p:to>
                                    </p:set>
                                    <p:animEffect transition="in" filter="wipe(left)">
                                      <p:cBhvr>
                                        <p:cTn id="52" dur="500"/>
                                        <p:tgtEl>
                                          <p:spTgt spid="4813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wipe(up)">
                                      <p:cBhvr>
                                        <p:cTn id="57" dur="5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wipe(left)">
                                      <p:cBhvr>
                                        <p:cTn id="62" dur="500"/>
                                        <p:tgtEl>
                                          <p:spTgt spid="2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wipe(left)">
                                      <p:cBhvr>
                                        <p:cTn id="67" dur="500"/>
                                        <p:tgtEl>
                                          <p:spTgt spid="2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wipe(left)">
                                      <p:cBhvr>
                                        <p:cTn id="72" dur="500"/>
                                        <p:tgtEl>
                                          <p:spTgt spid="2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wipe(left)">
                                      <p:cBhvr>
                                        <p:cTn id="77" dur="500"/>
                                        <p:tgtEl>
                                          <p:spTgt spid="2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wipe(left)">
                                      <p:cBhvr>
                                        <p:cTn id="82" dur="500"/>
                                        <p:tgtEl>
                                          <p:spTgt spid="28"/>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wipe(left)">
                                      <p:cBhvr>
                                        <p:cTn id="8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44" grpId="0" animBg="1"/>
      <p:bldP spid="48142" grpId="0" animBg="1"/>
      <p:bldP spid="48135" grpId="0" animBg="1"/>
      <p:bldP spid="17" grpId="0"/>
      <p:bldP spid="19" grpId="0"/>
      <p:bldP spid="20" grpId="0"/>
      <p:bldP spid="21" grpId="0"/>
      <p:bldP spid="22" grpId="0"/>
      <p:bldP spid="23" grpId="0"/>
      <p:bldP spid="24" grpId="0"/>
      <p:bldP spid="25" grpId="0"/>
      <p:bldP spid="26" grpId="0"/>
      <p:bldP spid="27" grpId="0"/>
      <p:bldP spid="28" grpId="0"/>
      <p:bldP spid="29" grpId="0"/>
      <p:bldP spid="30" grpId="0" animBg="1"/>
      <p:bldP spid="31"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28" name="Text Box 1044"/>
          <p:cNvSpPr txBox="1">
            <a:spLocks noChangeArrowheads="1"/>
          </p:cNvSpPr>
          <p:nvPr/>
        </p:nvSpPr>
        <p:spPr bwMode="auto">
          <a:xfrm>
            <a:off x="1738312" y="507862"/>
            <a:ext cx="4876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6600CC"/>
                </a:solidFill>
                <a:latin typeface="+mn-lt"/>
                <a:ea typeface="+mn-ea"/>
              </a:rPr>
              <a:t>二、力学中常见的几种力</a:t>
            </a:r>
          </a:p>
        </p:txBody>
      </p:sp>
      <p:sp>
        <p:nvSpPr>
          <p:cNvPr id="43029" name="Text Box 1045"/>
          <p:cNvSpPr txBox="1">
            <a:spLocks noChangeArrowheads="1"/>
          </p:cNvSpPr>
          <p:nvPr/>
        </p:nvSpPr>
        <p:spPr bwMode="auto">
          <a:xfrm>
            <a:off x="1738312" y="1374776"/>
            <a:ext cx="89296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mn-lt"/>
                <a:ea typeface="+mn-ea"/>
              </a:rPr>
              <a:t>重力</a:t>
            </a:r>
            <a:r>
              <a:rPr lang="zh-CN" altLang="en-US" sz="2800" dirty="0">
                <a:solidFill>
                  <a:srgbClr val="0000FF"/>
                </a:solidFill>
                <a:latin typeface="+mn-lt"/>
                <a:ea typeface="+mn-ea"/>
              </a:rPr>
              <a:t>：由于地球吸引使物体所受的力。</a:t>
            </a:r>
          </a:p>
        </p:txBody>
      </p:sp>
      <mc:AlternateContent xmlns:mc="http://schemas.openxmlformats.org/markup-compatibility/2006" xmlns:a14="http://schemas.microsoft.com/office/drawing/2010/main">
        <mc:Choice Requires="a14">
          <p:sp>
            <p:nvSpPr>
              <p:cNvPr id="43030" name="Text Box 1046"/>
              <p:cNvSpPr txBox="1">
                <a:spLocks noChangeArrowheads="1"/>
              </p:cNvSpPr>
              <p:nvPr/>
            </p:nvSpPr>
            <p:spPr bwMode="auto">
              <a:xfrm>
                <a:off x="1738312" y="2062164"/>
                <a:ext cx="9815255" cy="138499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None/>
                </a:pPr>
                <a:r>
                  <a:rPr lang="zh-CN" altLang="en-US" sz="2800" dirty="0">
                    <a:solidFill>
                      <a:srgbClr val="FF0000"/>
                    </a:solidFill>
                    <a:latin typeface="+mn-lt"/>
                    <a:ea typeface="+mn-ea"/>
                  </a:rPr>
                  <a:t>弹力</a:t>
                </a:r>
                <a:r>
                  <a:rPr lang="zh-CN" altLang="en-US" sz="2800" dirty="0">
                    <a:solidFill>
                      <a:srgbClr val="0000FF"/>
                    </a:solidFill>
                    <a:latin typeface="+mn-lt"/>
                    <a:ea typeface="+mn-ea"/>
                  </a:rPr>
                  <a:t>：发生形变的物体，由于力图恢复原状，对与它接触的物体产生的作用力。在弹性限度内</a:t>
                </a:r>
                <a14:m>
                  <m:oMath xmlns:m="http://schemas.openxmlformats.org/officeDocument/2006/math">
                    <m:r>
                      <a:rPr lang="en-US" altLang="zh-CN" sz="2800" b="0" i="1" smtClean="0">
                        <a:solidFill>
                          <a:srgbClr val="0000FF"/>
                        </a:solidFill>
                        <a:latin typeface="Cambria Math" panose="02040503050406030204" pitchFamily="18" charset="0"/>
                      </a:rPr>
                      <m:t>𝑓</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𝑘𝑥</m:t>
                    </m:r>
                  </m:oMath>
                </a14:m>
                <a:r>
                  <a:rPr lang="zh-CN" altLang="en-US" sz="2800" dirty="0">
                    <a:solidFill>
                      <a:srgbClr val="0000FF"/>
                    </a:solidFill>
                    <a:latin typeface="+mn-lt"/>
                    <a:ea typeface="+mn-ea"/>
                  </a:rPr>
                  <a:t>，</a:t>
                </a:r>
                <a:r>
                  <a:rPr lang="zh-CN" altLang="zh-CN" sz="2800" dirty="0">
                    <a:solidFill>
                      <a:srgbClr val="0000FF"/>
                    </a:solidFill>
                    <a:latin typeface="+mn-lt"/>
                    <a:ea typeface="+mn-ea"/>
                  </a:rPr>
                  <a:t>方向总是与形变的方向相反。</a:t>
                </a:r>
                <a:endParaRPr lang="zh-CN" altLang="en-US" sz="2800" dirty="0">
                  <a:solidFill>
                    <a:srgbClr val="0000FF"/>
                  </a:solidFill>
                  <a:latin typeface="+mn-lt"/>
                  <a:ea typeface="+mn-ea"/>
                </a:endParaRPr>
              </a:p>
            </p:txBody>
          </p:sp>
        </mc:Choice>
        <mc:Fallback xmlns="">
          <p:sp>
            <p:nvSpPr>
              <p:cNvPr id="43030" name="Text Box 1046"/>
              <p:cNvSpPr txBox="1">
                <a:spLocks noRot="1" noChangeAspect="1" noMove="1" noResize="1" noEditPoints="1" noAdjustHandles="1" noChangeArrowheads="1" noChangeShapeType="1" noTextEdit="1"/>
              </p:cNvSpPr>
              <p:nvPr/>
            </p:nvSpPr>
            <p:spPr bwMode="auto">
              <a:xfrm>
                <a:off x="1738312" y="2062164"/>
                <a:ext cx="9815255" cy="1384995"/>
              </a:xfrm>
              <a:prstGeom prst="rect">
                <a:avLst/>
              </a:prstGeom>
              <a:blipFill>
                <a:blip r:embed="rId2"/>
                <a:stretch>
                  <a:fillRect l="-1242" t="-4405" r="-1304" b="-114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031" name="Text Box 1047"/>
              <p:cNvSpPr txBox="1">
                <a:spLocks noChangeArrowheads="1"/>
              </p:cNvSpPr>
              <p:nvPr/>
            </p:nvSpPr>
            <p:spPr bwMode="auto">
              <a:xfrm>
                <a:off x="1738312" y="3611327"/>
                <a:ext cx="9815254"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mn-lt"/>
                    <a:ea typeface="+mn-ea"/>
                  </a:rPr>
                  <a:t>摩擦力</a:t>
                </a:r>
                <a:r>
                  <a:rPr lang="zh-CN" altLang="en-US" sz="2800" dirty="0">
                    <a:solidFill>
                      <a:srgbClr val="0000FF"/>
                    </a:solidFill>
                    <a:latin typeface="+mn-lt"/>
                    <a:ea typeface="+mn-ea"/>
                  </a:rPr>
                  <a:t>：分滑动摩擦力和静摩擦力。大小分别为</a:t>
                </a:r>
                <a14:m>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𝑓</m:t>
                        </m:r>
                      </m:e>
                      <m:sub>
                        <m:r>
                          <a:rPr lang="en-US" altLang="zh-CN" sz="2800" b="0" i="1" smtClean="0">
                            <a:solidFill>
                              <a:srgbClr val="0000FF"/>
                            </a:solidFill>
                            <a:latin typeface="Cambria Math" panose="02040503050406030204" pitchFamily="18" charset="0"/>
                          </a:rPr>
                          <m:t>𝑘</m:t>
                        </m:r>
                      </m:sub>
                    </m:sSub>
                    <m:r>
                      <a:rPr lang="en-US" altLang="zh-CN" sz="2800" i="1">
                        <a:solidFill>
                          <a:srgbClr val="0000FF"/>
                        </a:solidFill>
                        <a:latin typeface="Cambria Math" panose="02040503050406030204" pitchFamily="18" charset="0"/>
                      </a:rPr>
                      <m:t>=</m:t>
                    </m:r>
                    <m:sSub>
                      <m:sSubPr>
                        <m:ctrlPr>
                          <a:rPr lang="en-US" altLang="zh-CN" sz="2800" i="1" smtClean="0">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𝜇</m:t>
                        </m:r>
                      </m:e>
                      <m:sub>
                        <m:r>
                          <a:rPr lang="en-US" altLang="zh-CN" sz="2800" b="0" i="1" smtClean="0">
                            <a:solidFill>
                              <a:srgbClr val="0000FF"/>
                            </a:solidFill>
                            <a:latin typeface="Cambria Math" panose="02040503050406030204" pitchFamily="18" charset="0"/>
                          </a:rPr>
                          <m:t>𝑘</m:t>
                        </m:r>
                      </m:sub>
                    </m:sSub>
                    <m:r>
                      <a:rPr lang="en-US" altLang="zh-CN" sz="2800" b="0" i="1" smtClean="0">
                        <a:solidFill>
                          <a:srgbClr val="0000FF"/>
                        </a:solidFill>
                        <a:latin typeface="Cambria Math" panose="02040503050406030204" pitchFamily="18" charset="0"/>
                      </a:rPr>
                      <m:t>𝑁</m:t>
                    </m:r>
                  </m:oMath>
                </a14:m>
                <a:r>
                  <a:rPr lang="zh-CN" altLang="zh-CN" sz="2800" dirty="0">
                    <a:solidFill>
                      <a:srgbClr val="0000FF"/>
                    </a:solidFill>
                    <a:latin typeface="+mn-lt"/>
                    <a:ea typeface="+mn-ea"/>
                    <a:sym typeface="Symbol" panose="05050102010706020507" pitchFamily="18" charset="2"/>
                  </a:rPr>
                  <a:t>及</a:t>
                </a:r>
                <a14:m>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𝑓</m:t>
                        </m:r>
                      </m:e>
                      <m:sub>
                        <m:r>
                          <a:rPr lang="en-US" altLang="zh-CN" sz="2800" b="0" i="1" smtClean="0">
                            <a:solidFill>
                              <a:srgbClr val="0000FF"/>
                            </a:solidFill>
                            <a:latin typeface="Cambria Math" panose="02040503050406030204" pitchFamily="18" charset="0"/>
                          </a:rPr>
                          <m:t>𝑠𝑚𝑎𝑥</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𝜇</m:t>
                        </m:r>
                      </m:e>
                      <m:sub>
                        <m:r>
                          <a:rPr lang="en-US" altLang="zh-CN" sz="2800" b="0" i="1" smtClean="0">
                            <a:solidFill>
                              <a:srgbClr val="0000FF"/>
                            </a:solidFill>
                            <a:latin typeface="Cambria Math" panose="02040503050406030204" pitchFamily="18" charset="0"/>
                          </a:rPr>
                          <m:t>𝑠</m:t>
                        </m:r>
                      </m:sub>
                    </m:sSub>
                    <m:r>
                      <a:rPr lang="en-US" altLang="zh-CN" sz="2800" i="1">
                        <a:solidFill>
                          <a:srgbClr val="0000FF"/>
                        </a:solidFill>
                        <a:latin typeface="Cambria Math" panose="02040503050406030204" pitchFamily="18" charset="0"/>
                      </a:rPr>
                      <m:t>𝑁</m:t>
                    </m:r>
                  </m:oMath>
                </a14:m>
                <a:r>
                  <a:rPr lang="zh-CN" altLang="en-US" sz="2800" dirty="0">
                    <a:solidFill>
                      <a:srgbClr val="0000FF"/>
                    </a:solidFill>
                    <a:latin typeface="+mn-lt"/>
                    <a:ea typeface="+mn-ea"/>
                    <a:sym typeface="Symbol" panose="05050102010706020507" pitchFamily="18" charset="2"/>
                  </a:rPr>
                  <a:t>。</a:t>
                </a:r>
              </a:p>
            </p:txBody>
          </p:sp>
        </mc:Choice>
        <mc:Fallback xmlns="">
          <p:sp>
            <p:nvSpPr>
              <p:cNvPr id="43031" name="Text Box 1047"/>
              <p:cNvSpPr txBox="1">
                <a:spLocks noRot="1" noChangeAspect="1" noMove="1" noResize="1" noEditPoints="1" noAdjustHandles="1" noChangeArrowheads="1" noChangeShapeType="1" noTextEdit="1"/>
              </p:cNvSpPr>
              <p:nvPr/>
            </p:nvSpPr>
            <p:spPr bwMode="auto">
              <a:xfrm>
                <a:off x="1738312" y="3611327"/>
                <a:ext cx="9815254" cy="954107"/>
              </a:xfrm>
              <a:prstGeom prst="rect">
                <a:avLst/>
              </a:prstGeom>
              <a:blipFill>
                <a:blip r:embed="rId3"/>
                <a:stretch>
                  <a:fillRect l="-1242" t="-6369" r="-1304"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36955230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028"/>
                                        </p:tgtEl>
                                        <p:attrNameLst>
                                          <p:attrName>style.visibility</p:attrName>
                                        </p:attrNameLst>
                                      </p:cBhvr>
                                      <p:to>
                                        <p:strVal val="visible"/>
                                      </p:to>
                                    </p:set>
                                    <p:animEffect transition="in" filter="wipe(left)">
                                      <p:cBhvr>
                                        <p:cTn id="7" dur="500"/>
                                        <p:tgtEl>
                                          <p:spTgt spid="4302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3029"/>
                                        </p:tgtEl>
                                        <p:attrNameLst>
                                          <p:attrName>style.visibility</p:attrName>
                                        </p:attrNameLst>
                                      </p:cBhvr>
                                      <p:to>
                                        <p:strVal val="visible"/>
                                      </p:to>
                                    </p:set>
                                    <p:animEffect transition="in" filter="wipe(left)">
                                      <p:cBhvr>
                                        <p:cTn id="12" dur="500"/>
                                        <p:tgtEl>
                                          <p:spTgt spid="4302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3030"/>
                                        </p:tgtEl>
                                        <p:attrNameLst>
                                          <p:attrName>style.visibility</p:attrName>
                                        </p:attrNameLst>
                                      </p:cBhvr>
                                      <p:to>
                                        <p:strVal val="visible"/>
                                      </p:to>
                                    </p:set>
                                    <p:animEffect transition="in" filter="wipe(left)">
                                      <p:cBhvr>
                                        <p:cTn id="17" dur="500"/>
                                        <p:tgtEl>
                                          <p:spTgt spid="4303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3031"/>
                                        </p:tgtEl>
                                        <p:attrNameLst>
                                          <p:attrName>style.visibility</p:attrName>
                                        </p:attrNameLst>
                                      </p:cBhvr>
                                      <p:to>
                                        <p:strVal val="visible"/>
                                      </p:to>
                                    </p:set>
                                    <p:animEffect transition="in" filter="wipe(left)">
                                      <p:cBhvr>
                                        <p:cTn id="22" dur="500"/>
                                        <p:tgtEl>
                                          <p:spTgt spid="43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28" grpId="0"/>
      <p:bldP spid="43029" grpId="0"/>
      <p:bldP spid="43030" grpId="0"/>
      <p:bldP spid="43031"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92" name="Text Box 2056"/>
          <p:cNvSpPr txBox="1">
            <a:spLocks noChangeArrowheads="1"/>
          </p:cNvSpPr>
          <p:nvPr/>
        </p:nvSpPr>
        <p:spPr bwMode="auto">
          <a:xfrm>
            <a:off x="1992312" y="566814"/>
            <a:ext cx="3352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6600CC"/>
                </a:solidFill>
                <a:latin typeface="+mn-lt"/>
                <a:ea typeface="+mn-ea"/>
              </a:rPr>
              <a:t>基本的自然力</a:t>
            </a:r>
          </a:p>
        </p:txBody>
      </p:sp>
      <p:sp>
        <p:nvSpPr>
          <p:cNvPr id="41993" name="Text Box 2057"/>
          <p:cNvSpPr txBox="1">
            <a:spLocks noChangeArrowheads="1"/>
          </p:cNvSpPr>
          <p:nvPr/>
        </p:nvSpPr>
        <p:spPr bwMode="auto">
          <a:xfrm>
            <a:off x="1992312" y="1557339"/>
            <a:ext cx="22256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mn-lt"/>
                <a:ea typeface="+mn-ea"/>
              </a:rPr>
              <a:t>万有引力：</a:t>
            </a:r>
          </a:p>
        </p:txBody>
      </p:sp>
      <p:sp>
        <p:nvSpPr>
          <p:cNvPr id="41996" name="Text Box 2060"/>
          <p:cNvSpPr txBox="1">
            <a:spLocks noChangeArrowheads="1"/>
          </p:cNvSpPr>
          <p:nvPr/>
        </p:nvSpPr>
        <p:spPr bwMode="auto">
          <a:xfrm>
            <a:off x="1992312" y="2345498"/>
            <a:ext cx="19065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a:solidFill>
                  <a:srgbClr val="FF0000"/>
                </a:solidFill>
                <a:latin typeface="+mn-lt"/>
                <a:ea typeface="+mn-ea"/>
              </a:rPr>
              <a:t>电磁力：</a:t>
            </a:r>
          </a:p>
        </p:txBody>
      </p:sp>
      <p:sp>
        <p:nvSpPr>
          <p:cNvPr id="41997" name="Text Box 2061"/>
          <p:cNvSpPr txBox="1">
            <a:spLocks noChangeArrowheads="1"/>
          </p:cNvSpPr>
          <p:nvPr/>
        </p:nvSpPr>
        <p:spPr bwMode="auto">
          <a:xfrm>
            <a:off x="3443971" y="2346848"/>
            <a:ext cx="24503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buClrTx/>
              <a:buSzTx/>
              <a:buFontTx/>
              <a:buNone/>
            </a:pPr>
            <a:r>
              <a:rPr lang="zh-CN" altLang="en-US" sz="2800" dirty="0">
                <a:solidFill>
                  <a:srgbClr val="0000FF"/>
                </a:solidFill>
                <a:latin typeface="+mn-lt"/>
                <a:ea typeface="+mn-ea"/>
              </a:rPr>
              <a:t>（库仑力）</a:t>
            </a:r>
            <a:endParaRPr lang="en-US" altLang="zh-CN" sz="2800" dirty="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41998" name="Text Box 2062"/>
              <p:cNvSpPr txBox="1">
                <a:spLocks noChangeArrowheads="1"/>
              </p:cNvSpPr>
              <p:nvPr/>
            </p:nvSpPr>
            <p:spPr bwMode="auto">
              <a:xfrm>
                <a:off x="1992312" y="3133657"/>
                <a:ext cx="9697178" cy="96385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mn-lt"/>
                    <a:ea typeface="+mn-ea"/>
                  </a:rPr>
                  <a:t>强力：</a:t>
                </a:r>
                <a:r>
                  <a:rPr lang="zh-CN" altLang="en-US" sz="2800" dirty="0">
                    <a:solidFill>
                      <a:srgbClr val="0000FF"/>
                    </a:solidFill>
                    <a:latin typeface="+mn-lt"/>
                    <a:ea typeface="+mn-ea"/>
                  </a:rPr>
                  <a:t>粒子之间的一种相互作用，作用范围在</a:t>
                </a:r>
                <a14:m>
                  <m:oMath xmlns:m="http://schemas.openxmlformats.org/officeDocument/2006/math">
                    <m:r>
                      <a:rPr lang="en-US" altLang="zh-CN" sz="2800" b="0" i="0" smtClean="0">
                        <a:solidFill>
                          <a:srgbClr val="0000FF"/>
                        </a:solidFill>
                        <a:latin typeface="Cambria Math" panose="02040503050406030204" pitchFamily="18" charset="0"/>
                      </a:rPr>
                      <m:t>0.4</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−15</m:t>
                        </m:r>
                      </m:sup>
                    </m:sSup>
                  </m:oMath>
                </a14:m>
                <a:r>
                  <a:rPr lang="zh-CN" altLang="en-US" sz="2800" dirty="0">
                    <a:solidFill>
                      <a:srgbClr val="0000FF"/>
                    </a:solidFill>
                    <a:latin typeface="+mn-lt"/>
                    <a:ea typeface="+mn-ea"/>
                    <a:sym typeface="Symbol" panose="05050102010706020507" pitchFamily="18" charset="2"/>
                  </a:rPr>
                  <a:t>米至</a:t>
                </a:r>
                <a14:m>
                  <m:oMath xmlns:m="http://schemas.openxmlformats.org/officeDocument/2006/math">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−15</m:t>
                        </m:r>
                      </m:sup>
                    </m:sSup>
                  </m:oMath>
                </a14:m>
                <a:r>
                  <a:rPr lang="zh-CN" altLang="en-US" sz="2800" dirty="0">
                    <a:solidFill>
                      <a:srgbClr val="0000FF"/>
                    </a:solidFill>
                    <a:latin typeface="+mn-lt"/>
                    <a:ea typeface="+mn-ea"/>
                    <a:sym typeface="Symbol" panose="05050102010706020507" pitchFamily="18" charset="2"/>
                  </a:rPr>
                  <a:t>米。</a:t>
                </a:r>
              </a:p>
            </p:txBody>
          </p:sp>
        </mc:Choice>
        <mc:Fallback xmlns="">
          <p:sp>
            <p:nvSpPr>
              <p:cNvPr id="41998" name="Text Box 2062"/>
              <p:cNvSpPr txBox="1">
                <a:spLocks noRot="1" noChangeAspect="1" noMove="1" noResize="1" noEditPoints="1" noAdjustHandles="1" noChangeArrowheads="1" noChangeShapeType="1" noTextEdit="1"/>
              </p:cNvSpPr>
              <p:nvPr/>
            </p:nvSpPr>
            <p:spPr bwMode="auto">
              <a:xfrm>
                <a:off x="1992312" y="3133657"/>
                <a:ext cx="9697178" cy="963854"/>
              </a:xfrm>
              <a:prstGeom prst="rect">
                <a:avLst/>
              </a:prstGeom>
              <a:blipFill>
                <a:blip r:embed="rId2"/>
                <a:stretch>
                  <a:fillRect l="-1320" t="-5696" r="-1257" b="-170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999" name="Text Box 2063"/>
              <p:cNvSpPr txBox="1">
                <a:spLocks noChangeArrowheads="1"/>
              </p:cNvSpPr>
              <p:nvPr/>
            </p:nvSpPr>
            <p:spPr bwMode="auto">
              <a:xfrm>
                <a:off x="1992312" y="4362450"/>
                <a:ext cx="9881636"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mn-lt"/>
                    <a:ea typeface="+mn-ea"/>
                  </a:rPr>
                  <a:t>弱力：</a:t>
                </a:r>
                <a:r>
                  <a:rPr lang="zh-CN" altLang="en-US" sz="2800" dirty="0">
                    <a:solidFill>
                      <a:srgbClr val="0000FF"/>
                    </a:solidFill>
                    <a:latin typeface="+mn-lt"/>
                    <a:ea typeface="+mn-ea"/>
                  </a:rPr>
                  <a:t>粒子之间的另一种作用力，力程短、力弱（</a:t>
                </a:r>
                <a14:m>
                  <m:oMath xmlns:m="http://schemas.openxmlformats.org/officeDocument/2006/math">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m:t>
                        </m:r>
                      </m:sup>
                    </m:sSup>
                  </m:oMath>
                </a14:m>
                <a:r>
                  <a:rPr lang="zh-CN" altLang="en-US" sz="2800" dirty="0">
                    <a:solidFill>
                      <a:srgbClr val="0000FF"/>
                    </a:solidFill>
                    <a:latin typeface="+mn-lt"/>
                    <a:ea typeface="+mn-ea"/>
                  </a:rPr>
                  <a:t>牛顿）</a:t>
                </a:r>
              </a:p>
            </p:txBody>
          </p:sp>
        </mc:Choice>
        <mc:Fallback xmlns="">
          <p:sp>
            <p:nvSpPr>
              <p:cNvPr id="41999" name="Text Box 2063"/>
              <p:cNvSpPr txBox="1">
                <a:spLocks noRot="1" noChangeAspect="1" noMove="1" noResize="1" noEditPoints="1" noAdjustHandles="1" noChangeArrowheads="1" noChangeShapeType="1" noTextEdit="1"/>
              </p:cNvSpPr>
              <p:nvPr/>
            </p:nvSpPr>
            <p:spPr bwMode="auto">
              <a:xfrm>
                <a:off x="1992312" y="4362450"/>
                <a:ext cx="9881636" cy="523220"/>
              </a:xfrm>
              <a:prstGeom prst="rect">
                <a:avLst/>
              </a:prstGeom>
              <a:blipFill>
                <a:blip r:embed="rId3"/>
                <a:stretch>
                  <a:fillRect l="-1295" t="-12941" r="-308"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3912620" y="1420209"/>
                <a:ext cx="2254720" cy="833562"/>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𝑓</m:t>
                      </m:r>
                      <m:r>
                        <a:rPr lang="en-US" altLang="zh-CN" sz="2800" b="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𝐺</m:t>
                      </m:r>
                      <m:f>
                        <m:fPr>
                          <m:ctrlPr>
                            <a:rPr lang="en-US" altLang="zh-CN" sz="2800" i="1">
                              <a:solidFill>
                                <a:srgbClr val="0000FF"/>
                              </a:solidFill>
                              <a:latin typeface="Cambria Math" panose="02040503050406030204" pitchFamily="18" charset="0"/>
                              <a:ea typeface="+mn-ea"/>
                            </a:rPr>
                          </m:ctrlPr>
                        </m:fPr>
                        <m:num>
                          <m:sSub>
                            <m:sSubPr>
                              <m:ctrlPr>
                                <a:rPr lang="en-US" altLang="zh-CN" sz="2800" i="1">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𝑚</m:t>
                              </m:r>
                            </m:e>
                            <m:sub>
                              <m:r>
                                <a:rPr lang="en-US" altLang="zh-CN" sz="2800" b="0" i="1" smtClean="0">
                                  <a:solidFill>
                                    <a:srgbClr val="0000FF"/>
                                  </a:solidFill>
                                  <a:latin typeface="Cambria Math" panose="02040503050406030204" pitchFamily="18" charset="0"/>
                                  <a:ea typeface="+mn-ea"/>
                                </a:rPr>
                                <m:t>1</m:t>
                              </m:r>
                            </m:sub>
                          </m:sSub>
                          <m:sSub>
                            <m:sSubPr>
                              <m:ctrlPr>
                                <a:rPr lang="en-US" altLang="zh-CN" sz="2800" i="1">
                                  <a:solidFill>
                                    <a:srgbClr val="0000FF"/>
                                  </a:solidFill>
                                  <a:latin typeface="Cambria Math" panose="02040503050406030204" pitchFamily="18" charset="0"/>
                                  <a:ea typeface="+mn-ea"/>
                                </a:rPr>
                              </m:ctrlPr>
                            </m:sSubPr>
                            <m:e>
                              <m:r>
                                <a:rPr lang="en-US" altLang="zh-CN" sz="2800" b="0" i="1">
                                  <a:solidFill>
                                    <a:srgbClr val="0000FF"/>
                                  </a:solidFill>
                                  <a:latin typeface="Cambria Math" panose="02040503050406030204" pitchFamily="18" charset="0"/>
                                  <a:ea typeface="+mn-ea"/>
                                </a:rPr>
                                <m:t>𝑚</m:t>
                              </m:r>
                            </m:e>
                            <m:sub>
                              <m:r>
                                <a:rPr lang="en-US" altLang="zh-CN" sz="2800" b="0" i="1" smtClean="0">
                                  <a:solidFill>
                                    <a:srgbClr val="0000FF"/>
                                  </a:solidFill>
                                  <a:latin typeface="Cambria Math" panose="02040503050406030204" pitchFamily="18" charset="0"/>
                                  <a:ea typeface="+mn-ea"/>
                                </a:rPr>
                                <m:t>2</m:t>
                              </m:r>
                            </m:sub>
                          </m:sSub>
                        </m:num>
                        <m:den>
                          <m:sSup>
                            <m:sSupPr>
                              <m:ctrlPr>
                                <a:rPr lang="en-US" altLang="zh-CN" sz="2800" i="1" smtClean="0">
                                  <a:solidFill>
                                    <a:srgbClr val="0000FF"/>
                                  </a:solidFill>
                                  <a:latin typeface="Cambria Math" panose="02040503050406030204" pitchFamily="18" charset="0"/>
                                  <a:ea typeface="+mn-ea"/>
                                </a:rPr>
                              </m:ctrlPr>
                            </m:sSupPr>
                            <m:e>
                              <m:r>
                                <a:rPr lang="en-US" altLang="zh-CN" sz="2800" b="0" i="1" smtClean="0">
                                  <a:solidFill>
                                    <a:srgbClr val="0000FF"/>
                                  </a:solidFill>
                                  <a:latin typeface="Cambria Math" panose="02040503050406030204" pitchFamily="18" charset="0"/>
                                  <a:ea typeface="+mn-ea"/>
                                </a:rPr>
                                <m:t>𝑟</m:t>
                              </m:r>
                            </m:e>
                            <m:sup>
                              <m:r>
                                <a:rPr lang="en-US" altLang="zh-CN" sz="2800" b="0" i="1" smtClean="0">
                                  <a:solidFill>
                                    <a:srgbClr val="0000FF"/>
                                  </a:solidFill>
                                  <a:latin typeface="Cambria Math" panose="02040503050406030204" pitchFamily="18" charset="0"/>
                                  <a:ea typeface="+mn-ea"/>
                                </a:rPr>
                                <m:t>2</m:t>
                              </m:r>
                            </m:sup>
                          </m:sSup>
                        </m:den>
                      </m:f>
                    </m:oMath>
                  </m:oMathPara>
                </a14:m>
                <a:endParaRPr lang="zh-CN" altLang="en-US" sz="2800" dirty="0">
                  <a:solidFill>
                    <a:srgbClr val="0000FF"/>
                  </a:solidFill>
                  <a:latin typeface="+mn-lt"/>
                  <a:ea typeface="+mn-ea"/>
                </a:endParaRPr>
              </a:p>
            </p:txBody>
          </p:sp>
        </mc:Choice>
        <mc:Fallback xmlns="">
          <p:sp>
            <p:nvSpPr>
              <p:cNvPr id="10" name="矩形 9"/>
              <p:cNvSpPr>
                <a:spLocks noRot="1" noChangeAspect="1" noMove="1" noResize="1" noEditPoints="1" noAdjustHandles="1" noChangeArrowheads="1" noChangeShapeType="1" noTextEdit="1"/>
              </p:cNvSpPr>
              <p:nvPr/>
            </p:nvSpPr>
            <p:spPr>
              <a:xfrm>
                <a:off x="3912620" y="1420209"/>
                <a:ext cx="2254720" cy="83356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6375749" y="1575380"/>
                <a:ext cx="4752198"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𝐺</m:t>
                      </m:r>
                      <m:r>
                        <a:rPr lang="en-US" altLang="zh-CN" sz="2800" b="0">
                          <a:solidFill>
                            <a:srgbClr val="0000FF"/>
                          </a:solidFill>
                          <a:latin typeface="Cambria Math" panose="02040503050406030204" pitchFamily="18" charset="0"/>
                          <a:ea typeface="+mn-ea"/>
                        </a:rPr>
                        <m:t>=</m:t>
                      </m:r>
                      <m:r>
                        <a:rPr lang="en-US" altLang="zh-CN" sz="2800" b="0" i="0" smtClean="0">
                          <a:solidFill>
                            <a:srgbClr val="0000FF"/>
                          </a:solidFill>
                          <a:latin typeface="Cambria Math" panose="02040503050406030204" pitchFamily="18" charset="0"/>
                          <a:ea typeface="+mn-ea"/>
                        </a:rPr>
                        <m:t>6.67</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−11</m:t>
                          </m:r>
                        </m:sup>
                      </m:sSup>
                      <m:r>
                        <a:rPr lang="en-US" altLang="zh-CN" sz="2800" b="0" i="1" smtClean="0">
                          <a:solidFill>
                            <a:srgbClr val="0000FF"/>
                          </a:solidFill>
                          <a:latin typeface="Cambria Math" panose="02040503050406030204" pitchFamily="18" charset="0"/>
                          <a:ea typeface="Cambria Math" panose="02040503050406030204" pitchFamily="18" charset="0"/>
                        </a:rPr>
                        <m:t>𝑁</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𝑚</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𝑘𝑔</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oMath>
                  </m:oMathPara>
                </a14:m>
                <a:endParaRPr lang="zh-CN" altLang="en-US" sz="2800" dirty="0">
                  <a:solidFill>
                    <a:srgbClr val="0000FF"/>
                  </a:solidFill>
                  <a:latin typeface="+mn-lt"/>
                  <a:ea typeface="+mn-ea"/>
                </a:endParaRPr>
              </a:p>
            </p:txBody>
          </p:sp>
        </mc:Choice>
        <mc:Fallback xmlns="">
          <p:sp>
            <p:nvSpPr>
              <p:cNvPr id="11" name="矩形 10"/>
              <p:cNvSpPr>
                <a:spLocks noRot="1" noChangeAspect="1" noMove="1" noResize="1" noEditPoints="1" noAdjustHandles="1" noChangeArrowheads="1" noChangeShapeType="1" noTextEdit="1"/>
              </p:cNvSpPr>
              <p:nvPr/>
            </p:nvSpPr>
            <p:spPr>
              <a:xfrm>
                <a:off x="6375749" y="1575380"/>
                <a:ext cx="4752198"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5210379" y="2188775"/>
                <a:ext cx="1913921" cy="827471"/>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𝑓</m:t>
                      </m:r>
                      <m:r>
                        <a:rPr lang="en-US" altLang="zh-CN" sz="2800" b="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𝑘</m:t>
                      </m:r>
                      <m:f>
                        <m:fPr>
                          <m:ctrlPr>
                            <a:rPr lang="en-US" altLang="zh-CN" sz="2800" i="1">
                              <a:solidFill>
                                <a:srgbClr val="0000FF"/>
                              </a:solidFill>
                              <a:latin typeface="Cambria Math" panose="02040503050406030204" pitchFamily="18" charset="0"/>
                              <a:ea typeface="+mn-ea"/>
                            </a:rPr>
                          </m:ctrlPr>
                        </m:fPr>
                        <m:num>
                          <m:sSub>
                            <m:sSubPr>
                              <m:ctrlPr>
                                <a:rPr lang="en-US" altLang="zh-CN" sz="2800" i="1">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𝑞</m:t>
                              </m:r>
                            </m:e>
                            <m:sub>
                              <m:r>
                                <a:rPr lang="en-US" altLang="zh-CN" sz="2800" b="0" i="1" smtClean="0">
                                  <a:solidFill>
                                    <a:srgbClr val="0000FF"/>
                                  </a:solidFill>
                                  <a:latin typeface="Cambria Math" panose="02040503050406030204" pitchFamily="18" charset="0"/>
                                  <a:ea typeface="+mn-ea"/>
                                </a:rPr>
                                <m:t>1</m:t>
                              </m:r>
                            </m:sub>
                          </m:sSub>
                          <m:sSub>
                            <m:sSubPr>
                              <m:ctrlPr>
                                <a:rPr lang="en-US" altLang="zh-CN" sz="2800" i="1">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𝑞</m:t>
                              </m:r>
                            </m:e>
                            <m:sub>
                              <m:r>
                                <a:rPr lang="en-US" altLang="zh-CN" sz="2800" b="0" i="1" smtClean="0">
                                  <a:solidFill>
                                    <a:srgbClr val="0000FF"/>
                                  </a:solidFill>
                                  <a:latin typeface="Cambria Math" panose="02040503050406030204" pitchFamily="18" charset="0"/>
                                  <a:ea typeface="+mn-ea"/>
                                </a:rPr>
                                <m:t>2</m:t>
                              </m:r>
                            </m:sub>
                          </m:sSub>
                        </m:num>
                        <m:den>
                          <m:sSup>
                            <m:sSupPr>
                              <m:ctrlPr>
                                <a:rPr lang="en-US" altLang="zh-CN" sz="2800" i="1" smtClean="0">
                                  <a:solidFill>
                                    <a:srgbClr val="0000FF"/>
                                  </a:solidFill>
                                  <a:latin typeface="Cambria Math" panose="02040503050406030204" pitchFamily="18" charset="0"/>
                                  <a:ea typeface="+mn-ea"/>
                                </a:rPr>
                              </m:ctrlPr>
                            </m:sSupPr>
                            <m:e>
                              <m:r>
                                <a:rPr lang="en-US" altLang="zh-CN" sz="2800" b="0" i="1" smtClean="0">
                                  <a:solidFill>
                                    <a:srgbClr val="0000FF"/>
                                  </a:solidFill>
                                  <a:latin typeface="Cambria Math" panose="02040503050406030204" pitchFamily="18" charset="0"/>
                                  <a:ea typeface="+mn-ea"/>
                                </a:rPr>
                                <m:t>𝑟</m:t>
                              </m:r>
                            </m:e>
                            <m:sup>
                              <m:r>
                                <a:rPr lang="en-US" altLang="zh-CN" sz="2800" b="0" i="1" smtClean="0">
                                  <a:solidFill>
                                    <a:srgbClr val="0000FF"/>
                                  </a:solidFill>
                                  <a:latin typeface="Cambria Math" panose="02040503050406030204" pitchFamily="18" charset="0"/>
                                  <a:ea typeface="+mn-ea"/>
                                </a:rPr>
                                <m:t>2</m:t>
                              </m:r>
                            </m:sup>
                          </m:sSup>
                        </m:den>
                      </m:f>
                    </m:oMath>
                  </m:oMathPara>
                </a14:m>
                <a:endParaRPr lang="zh-CN" altLang="en-US" sz="2800" dirty="0">
                  <a:solidFill>
                    <a:srgbClr val="0000FF"/>
                  </a:solidFill>
                  <a:latin typeface="+mn-lt"/>
                  <a:ea typeface="+mn-ea"/>
                </a:endParaRPr>
              </a:p>
            </p:txBody>
          </p:sp>
        </mc:Choice>
        <mc:Fallback xmlns="">
          <p:sp>
            <p:nvSpPr>
              <p:cNvPr id="12" name="矩形 11"/>
              <p:cNvSpPr>
                <a:spLocks noRot="1" noChangeAspect="1" noMove="1" noResize="1" noEditPoints="1" noAdjustHandles="1" noChangeArrowheads="1" noChangeShapeType="1" noTextEdit="1"/>
              </p:cNvSpPr>
              <p:nvPr/>
            </p:nvSpPr>
            <p:spPr>
              <a:xfrm>
                <a:off x="5210379" y="2188775"/>
                <a:ext cx="1913921" cy="82747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7287890" y="2345498"/>
                <a:ext cx="3708644"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b="0">
                          <a:solidFill>
                            <a:srgbClr val="0000FF"/>
                          </a:solidFill>
                          <a:latin typeface="Cambria Math" panose="02040503050406030204" pitchFamily="18" charset="0"/>
                          <a:ea typeface="+mn-ea"/>
                        </a:rPr>
                        <m:t>=</m:t>
                      </m:r>
                      <m:r>
                        <a:rPr lang="en-US" altLang="zh-CN" sz="2800" b="0" i="0" smtClean="0">
                          <a:solidFill>
                            <a:srgbClr val="0000FF"/>
                          </a:solidFill>
                          <a:latin typeface="Cambria Math" panose="02040503050406030204" pitchFamily="18" charset="0"/>
                          <a:ea typeface="+mn-ea"/>
                        </a:rPr>
                        <m:t>9</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9</m:t>
                          </m:r>
                        </m:sup>
                      </m:sSup>
                      <m:r>
                        <a:rPr lang="en-US" altLang="zh-CN" sz="2800" b="0" i="1" smtClean="0">
                          <a:solidFill>
                            <a:srgbClr val="0000FF"/>
                          </a:solidFill>
                          <a:latin typeface="Cambria Math" panose="02040503050406030204" pitchFamily="18" charset="0"/>
                          <a:ea typeface="Cambria Math" panose="02040503050406030204" pitchFamily="18" charset="0"/>
                        </a:rPr>
                        <m:t>𝑁</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𝑚</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𝐶</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oMath>
                  </m:oMathPara>
                </a14:m>
                <a:endParaRPr lang="zh-CN" altLang="en-US" sz="2800" dirty="0">
                  <a:solidFill>
                    <a:srgbClr val="0000FF"/>
                  </a:solidFill>
                  <a:latin typeface="+mn-lt"/>
                  <a:ea typeface="+mn-ea"/>
                </a:endParaRPr>
              </a:p>
            </p:txBody>
          </p:sp>
        </mc:Choice>
        <mc:Fallback xmlns="">
          <p:sp>
            <p:nvSpPr>
              <p:cNvPr id="13" name="矩形 12"/>
              <p:cNvSpPr>
                <a:spLocks noRot="1" noChangeAspect="1" noMove="1" noResize="1" noEditPoints="1" noAdjustHandles="1" noChangeArrowheads="1" noChangeShapeType="1" noTextEdit="1"/>
              </p:cNvSpPr>
              <p:nvPr/>
            </p:nvSpPr>
            <p:spPr>
              <a:xfrm>
                <a:off x="7287890" y="2345498"/>
                <a:ext cx="3708644" cy="523220"/>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58725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1993"/>
                                        </p:tgtEl>
                                        <p:attrNameLst>
                                          <p:attrName>style.visibility</p:attrName>
                                        </p:attrNameLst>
                                      </p:cBhvr>
                                      <p:to>
                                        <p:strVal val="visible"/>
                                      </p:to>
                                    </p:set>
                                    <p:animEffect transition="in" filter="wipe(left)">
                                      <p:cBhvr>
                                        <p:cTn id="7" dur="500"/>
                                        <p:tgtEl>
                                          <p:spTgt spid="4199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1996"/>
                                        </p:tgtEl>
                                        <p:attrNameLst>
                                          <p:attrName>style.visibility</p:attrName>
                                        </p:attrNameLst>
                                      </p:cBhvr>
                                      <p:to>
                                        <p:strVal val="visible"/>
                                      </p:to>
                                    </p:set>
                                    <p:animEffect transition="in" filter="wipe(left)">
                                      <p:cBhvr>
                                        <p:cTn id="22" dur="500"/>
                                        <p:tgtEl>
                                          <p:spTgt spid="4199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1997"/>
                                        </p:tgtEl>
                                        <p:attrNameLst>
                                          <p:attrName>style.visibility</p:attrName>
                                        </p:attrNameLst>
                                      </p:cBhvr>
                                      <p:to>
                                        <p:strVal val="visible"/>
                                      </p:to>
                                    </p:set>
                                    <p:animEffect transition="in" filter="wipe(left)">
                                      <p:cBhvr>
                                        <p:cTn id="27" dur="500"/>
                                        <p:tgtEl>
                                          <p:spTgt spid="4199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1998"/>
                                        </p:tgtEl>
                                        <p:attrNameLst>
                                          <p:attrName>style.visibility</p:attrName>
                                        </p:attrNameLst>
                                      </p:cBhvr>
                                      <p:to>
                                        <p:strVal val="visible"/>
                                      </p:to>
                                    </p:set>
                                    <p:animEffect transition="in" filter="wipe(left)">
                                      <p:cBhvr>
                                        <p:cTn id="42" dur="500"/>
                                        <p:tgtEl>
                                          <p:spTgt spid="4199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1999"/>
                                        </p:tgtEl>
                                        <p:attrNameLst>
                                          <p:attrName>style.visibility</p:attrName>
                                        </p:attrNameLst>
                                      </p:cBhvr>
                                      <p:to>
                                        <p:strVal val="visible"/>
                                      </p:to>
                                    </p:set>
                                    <p:animEffect transition="in" filter="wipe(left)">
                                      <p:cBhvr>
                                        <p:cTn id="47" dur="500"/>
                                        <p:tgtEl>
                                          <p:spTgt spid="419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93" grpId="0"/>
      <p:bldP spid="41996" grpId="0"/>
      <p:bldP spid="41997" grpId="0"/>
      <p:bldP spid="41998" grpId="0"/>
      <p:bldP spid="41999" grpId="0"/>
      <p:bldP spid="10" grpId="0"/>
      <p:bldP spid="11" grpId="0"/>
      <p:bldP spid="12" grpId="0"/>
      <p:bldP spid="1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8" name="Rectangle 1052"/>
          <p:cNvSpPr>
            <a:spLocks noChangeArrowheads="1"/>
          </p:cNvSpPr>
          <p:nvPr/>
        </p:nvSpPr>
        <p:spPr bwMode="auto">
          <a:xfrm>
            <a:off x="2576445" y="1569761"/>
            <a:ext cx="51609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latin typeface="+mn-lt"/>
                <a:ea typeface="+mn-ea"/>
              </a:rPr>
              <a:t>动力学中的两类问题</a:t>
            </a:r>
            <a:r>
              <a:rPr lang="zh-CN" altLang="en-US" sz="2800" dirty="0">
                <a:latin typeface="+mn-lt"/>
                <a:ea typeface="+mn-ea"/>
              </a:rPr>
              <a:t> </a:t>
            </a:r>
          </a:p>
        </p:txBody>
      </p:sp>
      <p:pic>
        <p:nvPicPr>
          <p:cNvPr id="35877" name="Picture 1061" descr="N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0725" y="2486026"/>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78" name="Picture 1062" descr="N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0725" y="1504951"/>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79" name="Text Box 1063"/>
          <p:cNvSpPr txBox="1">
            <a:spLocks noChangeArrowheads="1"/>
          </p:cNvSpPr>
          <p:nvPr/>
        </p:nvSpPr>
        <p:spPr bwMode="auto">
          <a:xfrm>
            <a:off x="2576445" y="2550767"/>
            <a:ext cx="72691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应用牛顿定律解题步骤和方法。（</a:t>
            </a:r>
            <a:r>
              <a:rPr lang="zh-CN" altLang="en-US" sz="2800" dirty="0">
                <a:solidFill>
                  <a:srgbClr val="FF0000"/>
                </a:solidFill>
                <a:latin typeface="+mn-lt"/>
                <a:ea typeface="+mn-ea"/>
              </a:rPr>
              <a:t>隔离体法</a:t>
            </a:r>
            <a:r>
              <a:rPr lang="zh-CN" altLang="en-US" sz="2800" dirty="0">
                <a:solidFill>
                  <a:srgbClr val="0000FF"/>
                </a:solidFill>
                <a:latin typeface="+mn-lt"/>
                <a:ea typeface="+mn-ea"/>
              </a:rPr>
              <a:t>）</a:t>
            </a:r>
            <a:r>
              <a:rPr lang="zh-CN" altLang="en-US" sz="2800" dirty="0">
                <a:solidFill>
                  <a:srgbClr val="3333CC"/>
                </a:solidFill>
                <a:latin typeface="+mn-lt"/>
                <a:ea typeface="+mn-ea"/>
              </a:rPr>
              <a:t> </a:t>
            </a:r>
          </a:p>
        </p:txBody>
      </p:sp>
      <p:sp>
        <p:nvSpPr>
          <p:cNvPr id="35880" name="Text Box 1064"/>
          <p:cNvSpPr txBox="1">
            <a:spLocks noChangeArrowheads="1"/>
          </p:cNvSpPr>
          <p:nvPr/>
        </p:nvSpPr>
        <p:spPr bwMode="auto">
          <a:xfrm>
            <a:off x="1990725" y="3709364"/>
            <a:ext cx="72170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运用牛顿运动定律时，应</a:t>
            </a:r>
            <a:r>
              <a:rPr lang="zh-CN" altLang="en-US" sz="2800" dirty="0">
                <a:solidFill>
                  <a:srgbClr val="FF0000"/>
                </a:solidFill>
                <a:latin typeface="+mn-lt"/>
                <a:ea typeface="+mn-ea"/>
              </a:rPr>
              <a:t>注意其适用范围</a:t>
            </a:r>
            <a:r>
              <a:rPr lang="zh-CN" altLang="en-US" sz="2800" dirty="0">
                <a:solidFill>
                  <a:srgbClr val="0000FF"/>
                </a:solidFill>
                <a:latin typeface="+mn-lt"/>
                <a:ea typeface="+mn-ea"/>
              </a:rPr>
              <a:t> ：</a:t>
            </a:r>
            <a:r>
              <a:rPr lang="zh-CN" altLang="en-US" sz="2800" dirty="0">
                <a:solidFill>
                  <a:srgbClr val="3333CC"/>
                </a:solidFill>
                <a:latin typeface="+mn-lt"/>
                <a:ea typeface="+mn-ea"/>
              </a:rPr>
              <a:t> </a:t>
            </a:r>
          </a:p>
        </p:txBody>
      </p:sp>
      <p:sp>
        <p:nvSpPr>
          <p:cNvPr id="35881" name="Rectangle 1065"/>
          <p:cNvSpPr>
            <a:spLocks noChangeArrowheads="1"/>
          </p:cNvSpPr>
          <p:nvPr/>
        </p:nvSpPr>
        <p:spPr bwMode="auto">
          <a:xfrm>
            <a:off x="2677009" y="4463972"/>
            <a:ext cx="556895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sz="2800" dirty="0">
                <a:solidFill>
                  <a:srgbClr val="0000FF"/>
                </a:solidFill>
                <a:latin typeface="+mn-lt"/>
                <a:ea typeface="+mn-ea"/>
              </a:rPr>
              <a:t>①</a:t>
            </a:r>
            <a:r>
              <a:rPr lang="zh-CN" altLang="en-US" sz="2800" dirty="0">
                <a:solidFill>
                  <a:srgbClr val="0000FF"/>
                </a:solidFill>
                <a:latin typeface="+mn-lt"/>
                <a:ea typeface="+mn-ea"/>
              </a:rPr>
              <a:t>惯性参照系</a:t>
            </a:r>
          </a:p>
          <a:p>
            <a:pPr algn="just">
              <a:spcBef>
                <a:spcPct val="0"/>
              </a:spcBef>
              <a:buClrTx/>
              <a:buSzTx/>
              <a:buFontTx/>
              <a:buNone/>
            </a:pPr>
            <a:r>
              <a:rPr lang="zh-CN" altLang="en-US" sz="2800" dirty="0">
                <a:solidFill>
                  <a:srgbClr val="0000FF"/>
                </a:solidFill>
                <a:latin typeface="+mn-lt"/>
                <a:ea typeface="+mn-ea"/>
              </a:rPr>
              <a:t>②可视为质点的宏观物体</a:t>
            </a:r>
          </a:p>
          <a:p>
            <a:pPr algn="just">
              <a:spcBef>
                <a:spcPct val="0"/>
              </a:spcBef>
              <a:buClrTx/>
              <a:buSzTx/>
              <a:buFontTx/>
              <a:buNone/>
            </a:pPr>
            <a:r>
              <a:rPr lang="zh-CN" altLang="en-US" sz="2800" dirty="0">
                <a:solidFill>
                  <a:srgbClr val="0000FF"/>
                </a:solidFill>
                <a:latin typeface="+mn-lt"/>
                <a:ea typeface="+mn-ea"/>
              </a:rPr>
              <a:t>③质点运动的速度远小于光速</a:t>
            </a:r>
            <a:r>
              <a:rPr lang="zh-CN" altLang="en-US" sz="2800" dirty="0">
                <a:latin typeface="+mn-lt"/>
                <a:ea typeface="+mn-ea"/>
              </a:rPr>
              <a:t> </a:t>
            </a:r>
          </a:p>
        </p:txBody>
      </p:sp>
      <p:sp>
        <p:nvSpPr>
          <p:cNvPr id="9" name="Text Box 1044"/>
          <p:cNvSpPr txBox="1">
            <a:spLocks noChangeArrowheads="1"/>
          </p:cNvSpPr>
          <p:nvPr/>
        </p:nvSpPr>
        <p:spPr bwMode="auto">
          <a:xfrm>
            <a:off x="1738311" y="507862"/>
            <a:ext cx="65076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6600CC"/>
                </a:solidFill>
                <a:latin typeface="+mn-lt"/>
                <a:ea typeface="+mn-ea"/>
              </a:rPr>
              <a:t>三、牛顿运动定律的应用</a:t>
            </a:r>
            <a:r>
              <a:rPr lang="en-US" altLang="zh-CN" sz="2800" dirty="0">
                <a:solidFill>
                  <a:srgbClr val="6600CC"/>
                </a:solidFill>
                <a:latin typeface="+mn-lt"/>
                <a:ea typeface="+mn-ea"/>
              </a:rPr>
              <a:t>——</a:t>
            </a:r>
            <a:r>
              <a:rPr lang="zh-CN" altLang="en-US" sz="2800" dirty="0">
                <a:solidFill>
                  <a:srgbClr val="6600CC"/>
                </a:solidFill>
                <a:latin typeface="+mn-lt"/>
                <a:ea typeface="+mn-ea"/>
              </a:rPr>
              <a:t>隔离体法</a:t>
            </a:r>
          </a:p>
        </p:txBody>
      </p:sp>
    </p:spTree>
    <p:extLst>
      <p:ext uri="{BB962C8B-B14F-4D97-AF65-F5344CB8AC3E}">
        <p14:creationId xmlns:p14="http://schemas.microsoft.com/office/powerpoint/2010/main" val="34267606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5878"/>
                                        </p:tgtEl>
                                        <p:attrNameLst>
                                          <p:attrName>style.visibility</p:attrName>
                                        </p:attrNameLst>
                                      </p:cBhvr>
                                      <p:to>
                                        <p:strVal val="visible"/>
                                      </p:to>
                                    </p:set>
                                    <p:animEffect transition="in" filter="wipe(left)">
                                      <p:cBhvr>
                                        <p:cTn id="12" dur="500"/>
                                        <p:tgtEl>
                                          <p:spTgt spid="3587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5868"/>
                                        </p:tgtEl>
                                        <p:attrNameLst>
                                          <p:attrName>style.visibility</p:attrName>
                                        </p:attrNameLst>
                                      </p:cBhvr>
                                      <p:to>
                                        <p:strVal val="visible"/>
                                      </p:to>
                                    </p:set>
                                    <p:animEffect transition="in" filter="wipe(left)">
                                      <p:cBhvr>
                                        <p:cTn id="17" dur="500"/>
                                        <p:tgtEl>
                                          <p:spTgt spid="3586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5877"/>
                                        </p:tgtEl>
                                        <p:attrNameLst>
                                          <p:attrName>style.visibility</p:attrName>
                                        </p:attrNameLst>
                                      </p:cBhvr>
                                      <p:to>
                                        <p:strVal val="visible"/>
                                      </p:to>
                                    </p:set>
                                    <p:animEffect transition="in" filter="wipe(left)">
                                      <p:cBhvr>
                                        <p:cTn id="22" dur="500"/>
                                        <p:tgtEl>
                                          <p:spTgt spid="3587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5879"/>
                                        </p:tgtEl>
                                        <p:attrNameLst>
                                          <p:attrName>style.visibility</p:attrName>
                                        </p:attrNameLst>
                                      </p:cBhvr>
                                      <p:to>
                                        <p:strVal val="visible"/>
                                      </p:to>
                                    </p:set>
                                    <p:animEffect transition="in" filter="wipe(left)">
                                      <p:cBhvr>
                                        <p:cTn id="27" dur="500"/>
                                        <p:tgtEl>
                                          <p:spTgt spid="3587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5880"/>
                                        </p:tgtEl>
                                        <p:attrNameLst>
                                          <p:attrName>style.visibility</p:attrName>
                                        </p:attrNameLst>
                                      </p:cBhvr>
                                      <p:to>
                                        <p:strVal val="visible"/>
                                      </p:to>
                                    </p:set>
                                    <p:animEffect transition="in" filter="wipe(left)">
                                      <p:cBhvr>
                                        <p:cTn id="32" dur="500"/>
                                        <p:tgtEl>
                                          <p:spTgt spid="3588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5881"/>
                                        </p:tgtEl>
                                        <p:attrNameLst>
                                          <p:attrName>style.visibility</p:attrName>
                                        </p:attrNameLst>
                                      </p:cBhvr>
                                      <p:to>
                                        <p:strVal val="visible"/>
                                      </p:to>
                                    </p:set>
                                    <p:animEffect transition="in" filter="wipe(left)">
                                      <p:cBhvr>
                                        <p:cTn id="37" dur="500"/>
                                        <p:tgtEl>
                                          <p:spTgt spid="358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68" grpId="0"/>
      <p:bldP spid="35879" grpId="0"/>
      <p:bldP spid="35880" grpId="0"/>
      <p:bldP spid="35881"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11" name="Line 15"/>
          <p:cNvSpPr>
            <a:spLocks noChangeShapeType="1"/>
          </p:cNvSpPr>
          <p:nvPr/>
        </p:nvSpPr>
        <p:spPr bwMode="auto">
          <a:xfrm>
            <a:off x="4805449" y="5587220"/>
            <a:ext cx="1595351" cy="0"/>
          </a:xfrm>
          <a:prstGeom prst="line">
            <a:avLst/>
          </a:prstGeom>
          <a:noFill/>
          <a:ln w="25400">
            <a:solidFill>
              <a:srgbClr val="000000"/>
            </a:solidFill>
            <a:round/>
            <a:headEnd/>
            <a:tailEnd type="arrow" w="lg" len="lg"/>
          </a:ln>
          <a:extLst>
            <a:ext uri="{909E8E84-426E-40DD-AFC4-6F175D3DCCD1}">
              <a14:hiddenFill xmlns:a14="http://schemas.microsoft.com/office/drawing/2010/main">
                <a:noFill/>
              </a14:hiddenFill>
            </a:ext>
          </a:extLst>
        </p:spPr>
        <p:txBody>
          <a:bodyPr/>
          <a:lstStyle/>
          <a:p>
            <a:endParaRPr lang="zh-CN" altLang="en-US" sz="2800">
              <a:latin typeface="+mn-lt"/>
              <a:ea typeface="+mn-ea"/>
            </a:endParaRPr>
          </a:p>
        </p:txBody>
      </p:sp>
      <p:sp>
        <p:nvSpPr>
          <p:cNvPr id="55312" name="Line 16"/>
          <p:cNvSpPr>
            <a:spLocks noChangeShapeType="1"/>
          </p:cNvSpPr>
          <p:nvPr/>
        </p:nvSpPr>
        <p:spPr bwMode="auto">
          <a:xfrm rot="7998593">
            <a:off x="3709281" y="6021402"/>
            <a:ext cx="1293813" cy="41275"/>
          </a:xfrm>
          <a:prstGeom prst="line">
            <a:avLst/>
          </a:prstGeom>
          <a:noFill/>
          <a:ln w="25400">
            <a:solidFill>
              <a:srgbClr val="000000"/>
            </a:solidFill>
            <a:round/>
            <a:headEnd/>
            <a:tailEnd type="arrow" w="lg" len="lg"/>
          </a:ln>
          <a:extLst>
            <a:ext uri="{909E8E84-426E-40DD-AFC4-6F175D3DCCD1}">
              <a14:hiddenFill xmlns:a14="http://schemas.microsoft.com/office/drawing/2010/main">
                <a:noFill/>
              </a14:hiddenFill>
            </a:ext>
          </a:extLst>
        </p:spPr>
        <p:txBody>
          <a:bodyPr/>
          <a:lstStyle/>
          <a:p>
            <a:endParaRPr lang="zh-CN" altLang="en-US" sz="2800">
              <a:latin typeface="+mn-lt"/>
              <a:ea typeface="+mn-ea"/>
            </a:endParaRPr>
          </a:p>
        </p:txBody>
      </p:sp>
      <p:sp>
        <p:nvSpPr>
          <p:cNvPr id="55313" name="Line 17"/>
          <p:cNvSpPr>
            <a:spLocks noChangeShapeType="1"/>
          </p:cNvSpPr>
          <p:nvPr/>
        </p:nvSpPr>
        <p:spPr bwMode="auto">
          <a:xfrm rot="16200000">
            <a:off x="4073464" y="4829834"/>
            <a:ext cx="1492546" cy="0"/>
          </a:xfrm>
          <a:prstGeom prst="line">
            <a:avLst/>
          </a:prstGeom>
          <a:noFill/>
          <a:ln w="25400">
            <a:solidFill>
              <a:srgbClr val="000000"/>
            </a:solidFill>
            <a:round/>
            <a:headEnd/>
            <a:tailEnd type="arrow" w="lg" len="lg"/>
          </a:ln>
          <a:extLst>
            <a:ext uri="{909E8E84-426E-40DD-AFC4-6F175D3DCCD1}">
              <a14:hiddenFill xmlns:a14="http://schemas.microsoft.com/office/drawing/2010/main">
                <a:noFill/>
              </a14:hiddenFill>
            </a:ext>
          </a:extLst>
        </p:spPr>
        <p:txBody>
          <a:bodyPr/>
          <a:lstStyle/>
          <a:p>
            <a:endParaRPr lang="zh-CN" altLang="en-US" sz="2800">
              <a:latin typeface="+mn-lt"/>
              <a:ea typeface="+mn-ea"/>
            </a:endParaRPr>
          </a:p>
        </p:txBody>
      </p:sp>
      <p:graphicFrame>
        <p:nvGraphicFramePr>
          <p:cNvPr id="29" name="Object 56"/>
          <p:cNvGraphicFramePr>
            <a:graphicFrameLocks noChangeAspect="1"/>
          </p:cNvGraphicFramePr>
          <p:nvPr/>
        </p:nvGraphicFramePr>
        <p:xfrm>
          <a:off x="4905535" y="1777881"/>
          <a:ext cx="351105" cy="1147883"/>
        </p:xfrm>
        <a:graphic>
          <a:graphicData uri="http://schemas.openxmlformats.org/presentationml/2006/ole">
            <mc:AlternateContent xmlns:mc="http://schemas.openxmlformats.org/markup-compatibility/2006">
              <mc:Choice xmlns:v="urn:schemas-microsoft-com:vml" Requires="v">
                <p:oleObj spid="_x0000_s112701" r:id="rId3" imgW="153248" imgH="318923" progId="Equation.3">
                  <p:embed/>
                </p:oleObj>
              </mc:Choice>
              <mc:Fallback>
                <p:oleObj r:id="rId3" imgW="153248" imgH="318923" progId="Equation.3">
                  <p:embed/>
                  <p:pic>
                    <p:nvPicPr>
                      <p:cNvPr id="29" name="Object 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5535" y="1777881"/>
                        <a:ext cx="351105" cy="11478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 name="Text Box 57"/>
          <p:cNvSpPr txBox="1">
            <a:spLocks noChangeArrowheads="1"/>
          </p:cNvSpPr>
          <p:nvPr/>
        </p:nvSpPr>
        <p:spPr bwMode="auto">
          <a:xfrm>
            <a:off x="1899283" y="412118"/>
            <a:ext cx="9787889" cy="652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30000"/>
              </a:lnSpc>
            </a:pPr>
            <a:r>
              <a:rPr lang="zh-CN" altLang="en-US" sz="2800" dirty="0">
                <a:solidFill>
                  <a:srgbClr val="FF0000"/>
                </a:solidFill>
                <a:latin typeface="+mn-lt"/>
                <a:ea typeface="+mn-ea"/>
              </a:rPr>
              <a:t>参照系</a:t>
            </a:r>
            <a:r>
              <a:rPr lang="zh-CN" altLang="en-US" sz="2800" dirty="0">
                <a:solidFill>
                  <a:srgbClr val="0000FF"/>
                </a:solidFill>
                <a:latin typeface="+mn-lt"/>
                <a:ea typeface="+mn-ea"/>
              </a:rPr>
              <a:t>：描述物体运动时，被选作参考的物体，称为参照系。</a:t>
            </a:r>
          </a:p>
        </p:txBody>
      </p:sp>
      <mc:AlternateContent xmlns:mc="http://schemas.openxmlformats.org/markup-compatibility/2006" xmlns:a14="http://schemas.microsoft.com/office/drawing/2010/main">
        <mc:Choice Requires="a14">
          <p:sp>
            <p:nvSpPr>
              <p:cNvPr id="36" name="矩形 35"/>
              <p:cNvSpPr/>
              <p:nvPr/>
            </p:nvSpPr>
            <p:spPr>
              <a:xfrm>
                <a:off x="3987139" y="6090018"/>
                <a:ext cx="4857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p>
            </p:txBody>
          </p:sp>
        </mc:Choice>
        <mc:Fallback xmlns="">
          <p:sp>
            <p:nvSpPr>
              <p:cNvPr id="36" name="矩形 35"/>
              <p:cNvSpPr>
                <a:spLocks noRot="1" noChangeAspect="1" noMove="1" noResize="1" noEditPoints="1" noAdjustHandles="1" noChangeArrowheads="1" noChangeShapeType="1" noTextEdit="1"/>
              </p:cNvSpPr>
              <p:nvPr/>
            </p:nvSpPr>
            <p:spPr>
              <a:xfrm>
                <a:off x="3987139" y="6090018"/>
                <a:ext cx="485710"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6119365" y="4987525"/>
                <a:ext cx="4905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𝑦</m:t>
                      </m:r>
                    </m:oMath>
                  </m:oMathPara>
                </a14:m>
                <a:endParaRPr lang="zh-CN" altLang="en-US" sz="2800" dirty="0"/>
              </a:p>
            </p:txBody>
          </p:sp>
        </mc:Choice>
        <mc:Fallback xmlns="">
          <p:sp>
            <p:nvSpPr>
              <p:cNvPr id="37" name="矩形 36"/>
              <p:cNvSpPr>
                <a:spLocks noRot="1" noChangeAspect="1" noMove="1" noResize="1" noEditPoints="1" noAdjustHandles="1" noChangeArrowheads="1" noChangeShapeType="1" noTextEdit="1"/>
              </p:cNvSpPr>
              <p:nvPr/>
            </p:nvSpPr>
            <p:spPr>
              <a:xfrm>
                <a:off x="6119365" y="4987525"/>
                <a:ext cx="490584"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4335075" y="3835783"/>
                <a:ext cx="4633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𝑧</m:t>
                      </m:r>
                    </m:oMath>
                  </m:oMathPara>
                </a14:m>
                <a:endParaRPr lang="zh-CN" altLang="en-US" sz="2800" dirty="0"/>
              </a:p>
            </p:txBody>
          </p:sp>
        </mc:Choice>
        <mc:Fallback xmlns="">
          <p:sp>
            <p:nvSpPr>
              <p:cNvPr id="38" name="矩形 37"/>
              <p:cNvSpPr>
                <a:spLocks noRot="1" noChangeAspect="1" noMove="1" noResize="1" noEditPoints="1" noAdjustHandles="1" noChangeArrowheads="1" noChangeShapeType="1" noTextEdit="1"/>
              </p:cNvSpPr>
              <p:nvPr/>
            </p:nvSpPr>
            <p:spPr>
              <a:xfrm>
                <a:off x="4335075" y="3835783"/>
                <a:ext cx="463332"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4354413" y="5224368"/>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p>
            </p:txBody>
          </p:sp>
        </mc:Choice>
        <mc:Fallback xmlns="">
          <p:sp>
            <p:nvSpPr>
              <p:cNvPr id="39" name="矩形 38"/>
              <p:cNvSpPr>
                <a:spLocks noRot="1" noChangeAspect="1" noMove="1" noResize="1" noEditPoints="1" noAdjustHandles="1" noChangeArrowheads="1" noChangeShapeType="1" noTextEdit="1"/>
              </p:cNvSpPr>
              <p:nvPr/>
            </p:nvSpPr>
            <p:spPr>
              <a:xfrm>
                <a:off x="4354413" y="5224368"/>
                <a:ext cx="534890" cy="523220"/>
              </a:xfrm>
              <a:prstGeom prst="rect">
                <a:avLst/>
              </a:prstGeom>
              <a:blipFill>
                <a:blip r:embed="rId8"/>
                <a:stretch>
                  <a:fillRect/>
                </a:stretch>
              </a:blipFill>
            </p:spPr>
            <p:txBody>
              <a:bodyPr/>
              <a:lstStyle/>
              <a:p>
                <a:r>
                  <a:rPr lang="zh-CN" altLang="en-US">
                    <a:noFill/>
                  </a:rPr>
                  <a:t> </a:t>
                </a:r>
              </a:p>
            </p:txBody>
          </p:sp>
        </mc:Fallback>
      </mc:AlternateContent>
      <p:sp>
        <p:nvSpPr>
          <p:cNvPr id="30" name="Rectangle 3"/>
          <p:cNvSpPr>
            <a:spLocks noChangeArrowheads="1"/>
          </p:cNvSpPr>
          <p:nvPr/>
        </p:nvSpPr>
        <p:spPr bwMode="auto">
          <a:xfrm>
            <a:off x="1899283" y="1157425"/>
            <a:ext cx="9787889" cy="1212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2400">
                <a:solidFill>
                  <a:srgbClr val="000000"/>
                </a:solidFill>
                <a:latin typeface="Arial" panose="020B0604020202020204" pitchFamily="34" charset="0"/>
                <a:ea typeface="宋体" panose="02010600030101010101" pitchFamily="2" charset="-122"/>
              </a:defRPr>
            </a:lvl1pPr>
            <a:lvl2pPr marL="742950" indent="-285750">
              <a:spcBef>
                <a:spcPct val="20000"/>
              </a:spcBef>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4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30000"/>
              </a:lnSpc>
              <a:buNone/>
            </a:pPr>
            <a:r>
              <a:rPr lang="zh-CN" altLang="en-US" sz="2800" dirty="0">
                <a:solidFill>
                  <a:srgbClr val="0000FF"/>
                </a:solidFill>
                <a:latin typeface="+mn-lt"/>
                <a:ea typeface="+mn-ea"/>
              </a:rPr>
              <a:t>要定量描述物体的位置与运动情况，就要运用数学手段，采用固定在参考系上的</a:t>
            </a:r>
            <a:r>
              <a:rPr lang="zh-CN" altLang="en-US" sz="2800" dirty="0">
                <a:solidFill>
                  <a:srgbClr val="FF0000"/>
                </a:solidFill>
                <a:latin typeface="+mn-lt"/>
                <a:ea typeface="+mn-ea"/>
              </a:rPr>
              <a:t>坐标系</a:t>
            </a:r>
            <a:r>
              <a:rPr lang="zh-CN" altLang="en-US" sz="2800" dirty="0">
                <a:solidFill>
                  <a:srgbClr val="0000FF"/>
                </a:solidFill>
                <a:latin typeface="+mn-lt"/>
                <a:ea typeface="+mn-ea"/>
              </a:rPr>
              <a:t>。</a:t>
            </a:r>
          </a:p>
        </p:txBody>
      </p:sp>
      <mc:AlternateContent xmlns:mc="http://schemas.openxmlformats.org/markup-compatibility/2006" xmlns:a14="http://schemas.microsoft.com/office/drawing/2010/main">
        <mc:Choice Requires="a14">
          <p:sp>
            <p:nvSpPr>
              <p:cNvPr id="31" name="Rectangle 4"/>
              <p:cNvSpPr>
                <a:spLocks noChangeArrowheads="1"/>
              </p:cNvSpPr>
              <p:nvPr/>
            </p:nvSpPr>
            <p:spPr bwMode="auto">
              <a:xfrm>
                <a:off x="1899283" y="2408063"/>
                <a:ext cx="9787889" cy="1212640"/>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spcBef>
                    <a:spcPct val="20000"/>
                  </a:spcBef>
                  <a:buChar char="•"/>
                  <a:defRPr sz="2400">
                    <a:solidFill>
                      <a:srgbClr val="000000"/>
                    </a:solidFill>
                    <a:latin typeface="Arial" panose="020B0604020202020204" pitchFamily="34" charset="0"/>
                    <a:ea typeface="宋体" panose="02010600030101010101" pitchFamily="2" charset="-122"/>
                  </a:defRPr>
                </a:lvl1pPr>
                <a:lvl2pPr marL="742950" indent="-285750">
                  <a:spcBef>
                    <a:spcPct val="20000"/>
                  </a:spcBef>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4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30000"/>
                  </a:lnSpc>
                  <a:buNone/>
                </a:pPr>
                <a:r>
                  <a:rPr lang="zh-CN" altLang="en-US" sz="2800" dirty="0">
                    <a:solidFill>
                      <a:srgbClr val="0000FF"/>
                    </a:solidFill>
                    <a:latin typeface="+mn-lt"/>
                    <a:ea typeface="+mn-ea"/>
                  </a:rPr>
                  <a:t>常用的坐标系有</a:t>
                </a:r>
                <a:r>
                  <a:rPr lang="zh-CN" altLang="en-US" sz="2800" dirty="0">
                    <a:solidFill>
                      <a:srgbClr val="FF0000"/>
                    </a:solidFill>
                    <a:latin typeface="+mn-lt"/>
                    <a:ea typeface="+mn-ea"/>
                  </a:rPr>
                  <a:t>直角坐标系</a:t>
                </a:r>
                <a:r>
                  <a:rPr lang="en-US" altLang="zh-CN" sz="2800" dirty="0">
                    <a:solidFill>
                      <a:srgbClr val="FF0000"/>
                    </a:solidFill>
                    <a:latin typeface="+mn-lt"/>
                    <a:ea typeface="+mn-ea"/>
                  </a:rPr>
                  <a:t>(</a:t>
                </a:r>
                <a14:m>
                  <m:oMath xmlns:m="http://schemas.openxmlformats.org/officeDocument/2006/math">
                    <m:r>
                      <a:rPr lang="en-US" altLang="zh-CN" sz="2800" i="1">
                        <a:solidFill>
                          <a:srgbClr val="FF0000"/>
                        </a:solidFill>
                        <a:latin typeface="Cambria Math" panose="02040503050406030204" pitchFamily="18" charset="0"/>
                        <a:ea typeface="Cambria Math" panose="02040503050406030204" pitchFamily="18" charset="0"/>
                      </a:rPr>
                      <m:t>𝑥</m:t>
                    </m:r>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𝑦</m:t>
                    </m:r>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𝑧</m:t>
                    </m:r>
                  </m:oMath>
                </a14:m>
                <a:r>
                  <a:rPr lang="en-US" altLang="zh-CN" sz="2800" dirty="0">
                    <a:solidFill>
                      <a:srgbClr val="FF0000"/>
                    </a:solidFill>
                    <a:latin typeface="+mn-lt"/>
                    <a:ea typeface="+mn-ea"/>
                  </a:rPr>
                  <a:t>)</a:t>
                </a:r>
                <a:r>
                  <a:rPr lang="zh-CN" altLang="en-US" sz="2800" dirty="0">
                    <a:solidFill>
                      <a:srgbClr val="0000FF"/>
                    </a:solidFill>
                    <a:latin typeface="+mn-lt"/>
                    <a:ea typeface="+mn-ea"/>
                  </a:rPr>
                  <a:t>，极坐标系</a:t>
                </a:r>
                <a:r>
                  <a:rPr lang="en-US" altLang="zh-CN" sz="2800" dirty="0">
                    <a:solidFill>
                      <a:srgbClr val="0000FF"/>
                    </a:solidFill>
                    <a:latin typeface="+mn-lt"/>
                    <a:ea typeface="+mn-ea"/>
                  </a:rPr>
                  <a:t>(</a:t>
                </a:r>
                <a14:m>
                  <m:oMath xmlns:m="http://schemas.openxmlformats.org/officeDocument/2006/math">
                    <m:r>
                      <m:rPr>
                        <m:sty m:val="p"/>
                      </m:rPr>
                      <a:rPr lang="el-GR" altLang="zh-CN" sz="2800" i="1" smtClean="0">
                        <a:solidFill>
                          <a:srgbClr val="0000FF"/>
                        </a:solidFill>
                        <a:latin typeface="Cambria Math" panose="02040503050406030204" pitchFamily="18" charset="0"/>
                        <a:ea typeface="Cambria Math" panose="02040503050406030204" pitchFamily="18" charset="0"/>
                      </a:rPr>
                      <m:t>ρ</m:t>
                    </m:r>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𝜃</m:t>
                    </m:r>
                  </m:oMath>
                </a14:m>
                <a:r>
                  <a:rPr lang="en-US" altLang="zh-CN" sz="2800" dirty="0">
                    <a:solidFill>
                      <a:srgbClr val="0000FF"/>
                    </a:solidFill>
                    <a:latin typeface="+mn-lt"/>
                    <a:ea typeface="+mn-ea"/>
                  </a:rPr>
                  <a:t>)</a:t>
                </a:r>
                <a:r>
                  <a:rPr lang="zh-CN" altLang="en-US" sz="2800" dirty="0">
                    <a:solidFill>
                      <a:srgbClr val="0000FF"/>
                    </a:solidFill>
                    <a:latin typeface="+mn-lt"/>
                    <a:ea typeface="+mn-ea"/>
                  </a:rPr>
                  <a:t>，球坐标系</a:t>
                </a:r>
                <a:r>
                  <a:rPr lang="en-US" altLang="zh-CN" sz="2800" dirty="0">
                    <a:solidFill>
                      <a:srgbClr val="0000FF"/>
                    </a:solidFill>
                    <a:latin typeface="+mn-lt"/>
                    <a:ea typeface="+mn-ea"/>
                  </a:rPr>
                  <a:t>(</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𝑅</m:t>
                    </m:r>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𝜃</m:t>
                    </m:r>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𝜑</m:t>
                    </m:r>
                  </m:oMath>
                </a14:m>
                <a:r>
                  <a:rPr lang="en-US" altLang="zh-CN" sz="2800" dirty="0">
                    <a:solidFill>
                      <a:srgbClr val="0000FF"/>
                    </a:solidFill>
                    <a:latin typeface="+mn-lt"/>
                    <a:ea typeface="+mn-ea"/>
                  </a:rPr>
                  <a:t>)</a:t>
                </a:r>
                <a:r>
                  <a:rPr lang="zh-CN" altLang="en-US" sz="2800" dirty="0">
                    <a:solidFill>
                      <a:srgbClr val="0000FF"/>
                    </a:solidFill>
                    <a:latin typeface="+mn-lt"/>
                    <a:ea typeface="+mn-ea"/>
                  </a:rPr>
                  <a:t>，柱坐标系</a:t>
                </a:r>
                <a:r>
                  <a:rPr lang="en-US" altLang="zh-CN" sz="2800" dirty="0">
                    <a:solidFill>
                      <a:srgbClr val="0000FF"/>
                    </a:solidFill>
                    <a:latin typeface="+mn-lt"/>
                    <a:ea typeface="+mn-ea"/>
                  </a:rPr>
                  <a:t>(</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𝑅</m:t>
                    </m:r>
                    <m:r>
                      <a:rPr lang="en-US" altLang="zh-CN" sz="2800" i="1">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𝜑</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𝑧</m:t>
                    </m:r>
                  </m:oMath>
                </a14:m>
                <a:r>
                  <a:rPr lang="en-US" altLang="zh-CN" sz="2800" dirty="0">
                    <a:solidFill>
                      <a:srgbClr val="0000FF"/>
                    </a:solidFill>
                    <a:latin typeface="+mn-lt"/>
                    <a:ea typeface="+mn-ea"/>
                  </a:rPr>
                  <a:t>)</a:t>
                </a:r>
                <a:r>
                  <a:rPr lang="zh-CN" altLang="en-US" sz="2800" dirty="0">
                    <a:solidFill>
                      <a:srgbClr val="0000FF"/>
                    </a:solidFill>
                    <a:latin typeface="+mn-lt"/>
                    <a:ea typeface="+mn-ea"/>
                  </a:rPr>
                  <a:t>。 </a:t>
                </a:r>
              </a:p>
            </p:txBody>
          </p:sp>
        </mc:Choice>
        <mc:Fallback xmlns="">
          <p:sp>
            <p:nvSpPr>
              <p:cNvPr id="31" name="Rectangle 4"/>
              <p:cNvSpPr>
                <a:spLocks noRot="1" noChangeAspect="1" noMove="1" noResize="1" noEditPoints="1" noAdjustHandles="1" noChangeArrowheads="1" noChangeShapeType="1" noTextEdit="1"/>
              </p:cNvSpPr>
              <p:nvPr/>
            </p:nvSpPr>
            <p:spPr bwMode="auto">
              <a:xfrm>
                <a:off x="1899283" y="2408063"/>
                <a:ext cx="9787889" cy="1212640"/>
              </a:xfrm>
              <a:prstGeom prst="rect">
                <a:avLst/>
              </a:prstGeom>
              <a:blipFill>
                <a:blip r:embed="rId9"/>
                <a:stretch>
                  <a:fillRect l="-1308" r="-1308" b="-854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64" name="Line 15"/>
          <p:cNvSpPr>
            <a:spLocks noChangeShapeType="1"/>
          </p:cNvSpPr>
          <p:nvPr/>
        </p:nvSpPr>
        <p:spPr bwMode="auto">
          <a:xfrm>
            <a:off x="7517969" y="5587220"/>
            <a:ext cx="1595351" cy="0"/>
          </a:xfrm>
          <a:prstGeom prst="line">
            <a:avLst/>
          </a:prstGeom>
          <a:noFill/>
          <a:ln w="25400">
            <a:solidFill>
              <a:srgbClr val="000000"/>
            </a:solidFill>
            <a:round/>
            <a:headEnd/>
            <a:tailEnd type="arrow" w="lg" len="lg"/>
          </a:ln>
          <a:extLst>
            <a:ext uri="{909E8E84-426E-40DD-AFC4-6F175D3DCCD1}">
              <a14:hiddenFill xmlns:a14="http://schemas.microsoft.com/office/drawing/2010/main">
                <a:noFill/>
              </a14:hiddenFill>
            </a:ext>
          </a:extLst>
        </p:spPr>
        <p:txBody>
          <a:bodyPr/>
          <a:lstStyle/>
          <a:p>
            <a:endParaRPr lang="zh-CN" altLang="en-US" sz="2800">
              <a:latin typeface="+mn-lt"/>
              <a:ea typeface="+mn-ea"/>
            </a:endParaRPr>
          </a:p>
        </p:txBody>
      </p:sp>
      <p:sp>
        <p:nvSpPr>
          <p:cNvPr id="65" name="Line 16"/>
          <p:cNvSpPr>
            <a:spLocks noChangeShapeType="1"/>
          </p:cNvSpPr>
          <p:nvPr/>
        </p:nvSpPr>
        <p:spPr bwMode="auto">
          <a:xfrm rot="7998593">
            <a:off x="6421801" y="6021402"/>
            <a:ext cx="1293813" cy="41275"/>
          </a:xfrm>
          <a:prstGeom prst="line">
            <a:avLst/>
          </a:prstGeom>
          <a:noFill/>
          <a:ln w="25400">
            <a:solidFill>
              <a:srgbClr val="000000"/>
            </a:solidFill>
            <a:round/>
            <a:headEnd/>
            <a:tailEnd type="arrow" w="lg" len="lg"/>
          </a:ln>
          <a:extLst>
            <a:ext uri="{909E8E84-426E-40DD-AFC4-6F175D3DCCD1}">
              <a14:hiddenFill xmlns:a14="http://schemas.microsoft.com/office/drawing/2010/main">
                <a:noFill/>
              </a14:hiddenFill>
            </a:ext>
          </a:extLst>
        </p:spPr>
        <p:txBody>
          <a:bodyPr/>
          <a:lstStyle/>
          <a:p>
            <a:endParaRPr lang="zh-CN" altLang="en-US" sz="2800">
              <a:latin typeface="+mn-lt"/>
              <a:ea typeface="+mn-ea"/>
            </a:endParaRPr>
          </a:p>
        </p:txBody>
      </p:sp>
      <p:sp>
        <p:nvSpPr>
          <p:cNvPr id="66" name="Line 17"/>
          <p:cNvSpPr>
            <a:spLocks noChangeShapeType="1"/>
          </p:cNvSpPr>
          <p:nvPr/>
        </p:nvSpPr>
        <p:spPr bwMode="auto">
          <a:xfrm rot="16200000">
            <a:off x="6785984" y="4829834"/>
            <a:ext cx="1492546" cy="0"/>
          </a:xfrm>
          <a:prstGeom prst="line">
            <a:avLst/>
          </a:prstGeom>
          <a:noFill/>
          <a:ln w="25400">
            <a:solidFill>
              <a:srgbClr val="000000"/>
            </a:solidFill>
            <a:round/>
            <a:headEnd/>
            <a:tailEnd type="arrow" w="lg" len="lg"/>
          </a:ln>
          <a:extLst>
            <a:ext uri="{909E8E84-426E-40DD-AFC4-6F175D3DCCD1}">
              <a14:hiddenFill xmlns:a14="http://schemas.microsoft.com/office/drawing/2010/main">
                <a:noFill/>
              </a14:hiddenFill>
            </a:ext>
          </a:extLst>
        </p:spPr>
        <p:txBody>
          <a:bodyPr/>
          <a:lstStyle/>
          <a:p>
            <a:endParaRPr lang="zh-CN" altLang="en-US" sz="2800">
              <a:latin typeface="+mn-lt"/>
              <a:ea typeface="+mn-ea"/>
            </a:endParaRPr>
          </a:p>
        </p:txBody>
      </p:sp>
      <mc:AlternateContent xmlns:mc="http://schemas.openxmlformats.org/markup-compatibility/2006" xmlns:a14="http://schemas.microsoft.com/office/drawing/2010/main">
        <mc:Choice Requires="a14">
          <p:sp>
            <p:nvSpPr>
              <p:cNvPr id="67" name="矩形 66"/>
              <p:cNvSpPr/>
              <p:nvPr/>
            </p:nvSpPr>
            <p:spPr>
              <a:xfrm>
                <a:off x="6699659" y="6090018"/>
                <a:ext cx="4857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p>
            </p:txBody>
          </p:sp>
        </mc:Choice>
        <mc:Fallback xmlns="">
          <p:sp>
            <p:nvSpPr>
              <p:cNvPr id="67" name="矩形 66"/>
              <p:cNvSpPr>
                <a:spLocks noRot="1" noChangeAspect="1" noMove="1" noResize="1" noEditPoints="1" noAdjustHandles="1" noChangeArrowheads="1" noChangeShapeType="1" noTextEdit="1"/>
              </p:cNvSpPr>
              <p:nvPr/>
            </p:nvSpPr>
            <p:spPr>
              <a:xfrm>
                <a:off x="6699659" y="6090018"/>
                <a:ext cx="485710"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8831885" y="4987525"/>
                <a:ext cx="4905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𝑦</m:t>
                      </m:r>
                    </m:oMath>
                  </m:oMathPara>
                </a14:m>
                <a:endParaRPr lang="zh-CN" altLang="en-US" sz="2800" dirty="0"/>
              </a:p>
            </p:txBody>
          </p:sp>
        </mc:Choice>
        <mc:Fallback xmlns="">
          <p:sp>
            <p:nvSpPr>
              <p:cNvPr id="68" name="矩形 67"/>
              <p:cNvSpPr>
                <a:spLocks noRot="1" noChangeAspect="1" noMove="1" noResize="1" noEditPoints="1" noAdjustHandles="1" noChangeArrowheads="1" noChangeShapeType="1" noTextEdit="1"/>
              </p:cNvSpPr>
              <p:nvPr/>
            </p:nvSpPr>
            <p:spPr>
              <a:xfrm>
                <a:off x="8831885" y="4987525"/>
                <a:ext cx="490584"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p:cNvSpPr/>
              <p:nvPr/>
            </p:nvSpPr>
            <p:spPr>
              <a:xfrm>
                <a:off x="7047595" y="3835783"/>
                <a:ext cx="4633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𝑧</m:t>
                      </m:r>
                    </m:oMath>
                  </m:oMathPara>
                </a14:m>
                <a:endParaRPr lang="zh-CN" altLang="en-US" sz="2800" dirty="0"/>
              </a:p>
            </p:txBody>
          </p:sp>
        </mc:Choice>
        <mc:Fallback xmlns="">
          <p:sp>
            <p:nvSpPr>
              <p:cNvPr id="69" name="矩形 68"/>
              <p:cNvSpPr>
                <a:spLocks noRot="1" noChangeAspect="1" noMove="1" noResize="1" noEditPoints="1" noAdjustHandles="1" noChangeArrowheads="1" noChangeShapeType="1" noTextEdit="1"/>
              </p:cNvSpPr>
              <p:nvPr/>
            </p:nvSpPr>
            <p:spPr>
              <a:xfrm>
                <a:off x="7047595" y="3835783"/>
                <a:ext cx="463332"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p:cNvSpPr/>
              <p:nvPr/>
            </p:nvSpPr>
            <p:spPr>
              <a:xfrm>
                <a:off x="7066933" y="5224368"/>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p>
            </p:txBody>
          </p:sp>
        </mc:Choice>
        <mc:Fallback xmlns="">
          <p:sp>
            <p:nvSpPr>
              <p:cNvPr id="70" name="矩形 69"/>
              <p:cNvSpPr>
                <a:spLocks noRot="1" noChangeAspect="1" noMove="1" noResize="1" noEditPoints="1" noAdjustHandles="1" noChangeArrowheads="1" noChangeShapeType="1" noTextEdit="1"/>
              </p:cNvSpPr>
              <p:nvPr/>
            </p:nvSpPr>
            <p:spPr>
              <a:xfrm>
                <a:off x="7066933" y="5224368"/>
                <a:ext cx="534890" cy="523220"/>
              </a:xfrm>
              <a:prstGeom prst="rect">
                <a:avLst/>
              </a:prstGeom>
              <a:blipFill>
                <a:blip r:embed="rId13"/>
                <a:stretch>
                  <a:fillRect/>
                </a:stretch>
              </a:blipFill>
            </p:spPr>
            <p:txBody>
              <a:bodyPr/>
              <a:lstStyle/>
              <a:p>
                <a:r>
                  <a:rPr lang="zh-CN" altLang="en-US">
                    <a:noFill/>
                  </a:rPr>
                  <a:t> </a:t>
                </a:r>
              </a:p>
            </p:txBody>
          </p:sp>
        </mc:Fallback>
      </mc:AlternateContent>
      <p:sp>
        <p:nvSpPr>
          <p:cNvPr id="71" name="Line 15"/>
          <p:cNvSpPr>
            <a:spLocks noChangeShapeType="1"/>
          </p:cNvSpPr>
          <p:nvPr/>
        </p:nvSpPr>
        <p:spPr bwMode="auto">
          <a:xfrm>
            <a:off x="10320019" y="5587220"/>
            <a:ext cx="1595351" cy="0"/>
          </a:xfrm>
          <a:prstGeom prst="line">
            <a:avLst/>
          </a:prstGeom>
          <a:noFill/>
          <a:ln w="25400">
            <a:solidFill>
              <a:srgbClr val="000000"/>
            </a:solidFill>
            <a:round/>
            <a:headEnd/>
            <a:tailEnd type="arrow" w="lg" len="lg"/>
          </a:ln>
          <a:extLst>
            <a:ext uri="{909E8E84-426E-40DD-AFC4-6F175D3DCCD1}">
              <a14:hiddenFill xmlns:a14="http://schemas.microsoft.com/office/drawing/2010/main">
                <a:noFill/>
              </a14:hiddenFill>
            </a:ext>
          </a:extLst>
        </p:spPr>
        <p:txBody>
          <a:bodyPr/>
          <a:lstStyle/>
          <a:p>
            <a:endParaRPr lang="zh-CN" altLang="en-US" sz="2800">
              <a:latin typeface="+mn-lt"/>
              <a:ea typeface="+mn-ea"/>
            </a:endParaRPr>
          </a:p>
        </p:txBody>
      </p:sp>
      <p:sp>
        <p:nvSpPr>
          <p:cNvPr id="73" name="Line 17"/>
          <p:cNvSpPr>
            <a:spLocks noChangeShapeType="1"/>
          </p:cNvSpPr>
          <p:nvPr/>
        </p:nvSpPr>
        <p:spPr bwMode="auto">
          <a:xfrm rot="16200000">
            <a:off x="9517928" y="4759729"/>
            <a:ext cx="1632757" cy="0"/>
          </a:xfrm>
          <a:prstGeom prst="line">
            <a:avLst/>
          </a:prstGeom>
          <a:noFill/>
          <a:ln w="25400">
            <a:solidFill>
              <a:srgbClr val="000000"/>
            </a:solidFill>
            <a:round/>
            <a:headEnd/>
            <a:tailEnd type="arrow" w="lg" len="lg"/>
          </a:ln>
          <a:extLst>
            <a:ext uri="{909E8E84-426E-40DD-AFC4-6F175D3DCCD1}">
              <a14:hiddenFill xmlns:a14="http://schemas.microsoft.com/office/drawing/2010/main">
                <a:noFill/>
              </a14:hiddenFill>
            </a:ext>
          </a:extLst>
        </p:spPr>
        <p:txBody>
          <a:bodyPr/>
          <a:lstStyle/>
          <a:p>
            <a:endParaRPr lang="zh-CN" altLang="en-US" sz="2800">
              <a:latin typeface="+mn-lt"/>
              <a:ea typeface="+mn-ea"/>
            </a:endParaRPr>
          </a:p>
        </p:txBody>
      </p:sp>
      <mc:AlternateContent xmlns:mc="http://schemas.openxmlformats.org/markup-compatibility/2006" xmlns:a14="http://schemas.microsoft.com/office/drawing/2010/main">
        <mc:Choice Requires="a14">
          <p:sp>
            <p:nvSpPr>
              <p:cNvPr id="76" name="矩形 75"/>
              <p:cNvSpPr/>
              <p:nvPr/>
            </p:nvSpPr>
            <p:spPr>
              <a:xfrm>
                <a:off x="9849645" y="3835783"/>
                <a:ext cx="4633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𝑧</m:t>
                      </m:r>
                    </m:oMath>
                  </m:oMathPara>
                </a14:m>
                <a:endParaRPr lang="zh-CN" altLang="en-US" sz="2800" dirty="0"/>
              </a:p>
            </p:txBody>
          </p:sp>
        </mc:Choice>
        <mc:Fallback xmlns="">
          <p:sp>
            <p:nvSpPr>
              <p:cNvPr id="76" name="矩形 75"/>
              <p:cNvSpPr>
                <a:spLocks noRot="1" noChangeAspect="1" noMove="1" noResize="1" noEditPoints="1" noAdjustHandles="1" noChangeArrowheads="1" noChangeShapeType="1" noTextEdit="1"/>
              </p:cNvSpPr>
              <p:nvPr/>
            </p:nvSpPr>
            <p:spPr>
              <a:xfrm>
                <a:off x="9849645" y="3835783"/>
                <a:ext cx="463332"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p:cNvSpPr/>
              <p:nvPr/>
            </p:nvSpPr>
            <p:spPr>
              <a:xfrm>
                <a:off x="9868983" y="5224368"/>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p>
            </p:txBody>
          </p:sp>
        </mc:Choice>
        <mc:Fallback xmlns="">
          <p:sp>
            <p:nvSpPr>
              <p:cNvPr id="77" name="矩形 76"/>
              <p:cNvSpPr>
                <a:spLocks noRot="1" noChangeAspect="1" noMove="1" noResize="1" noEditPoints="1" noAdjustHandles="1" noChangeArrowheads="1" noChangeShapeType="1" noTextEdit="1"/>
              </p:cNvSpPr>
              <p:nvPr/>
            </p:nvSpPr>
            <p:spPr>
              <a:xfrm>
                <a:off x="9868983" y="5224368"/>
                <a:ext cx="534890" cy="523220"/>
              </a:xfrm>
              <a:prstGeom prst="rect">
                <a:avLst/>
              </a:prstGeom>
              <a:blipFill>
                <a:blip r:embed="rId16"/>
                <a:stretch>
                  <a:fillRect/>
                </a:stretch>
              </a:blipFill>
            </p:spPr>
            <p:txBody>
              <a:bodyPr/>
              <a:lstStyle/>
              <a:p>
                <a:r>
                  <a:rPr lang="zh-CN" altLang="en-US">
                    <a:noFill/>
                  </a:rPr>
                  <a:t> </a:t>
                </a:r>
              </a:p>
            </p:txBody>
          </p:sp>
        </mc:Fallback>
      </mc:AlternateContent>
      <p:sp>
        <p:nvSpPr>
          <p:cNvPr id="78" name="Line 17"/>
          <p:cNvSpPr>
            <a:spLocks noChangeShapeType="1"/>
          </p:cNvSpPr>
          <p:nvPr/>
        </p:nvSpPr>
        <p:spPr bwMode="auto">
          <a:xfrm rot="16200000">
            <a:off x="7845895" y="5445309"/>
            <a:ext cx="1289418" cy="0"/>
          </a:xfrm>
          <a:prstGeom prst="line">
            <a:avLst/>
          </a:prstGeom>
          <a:noFill/>
          <a:ln w="25400">
            <a:solidFill>
              <a:srgbClr val="000000"/>
            </a:solidFill>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800">
              <a:latin typeface="+mn-lt"/>
              <a:ea typeface="+mn-ea"/>
            </a:endParaRPr>
          </a:p>
        </p:txBody>
      </p:sp>
      <p:sp>
        <p:nvSpPr>
          <p:cNvPr id="79" name="Line 17"/>
          <p:cNvSpPr>
            <a:spLocks noChangeShapeType="1"/>
          </p:cNvSpPr>
          <p:nvPr/>
        </p:nvSpPr>
        <p:spPr bwMode="auto">
          <a:xfrm rot="16200000">
            <a:off x="7638763" y="4739207"/>
            <a:ext cx="758045" cy="937979"/>
          </a:xfrm>
          <a:prstGeom prst="line">
            <a:avLst/>
          </a:prstGeom>
          <a:noFill/>
          <a:ln w="25400">
            <a:solidFill>
              <a:srgbClr val="FF0000"/>
            </a:solidFill>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800">
              <a:latin typeface="+mn-lt"/>
              <a:ea typeface="+mn-ea"/>
            </a:endParaRPr>
          </a:p>
        </p:txBody>
      </p:sp>
      <p:sp>
        <p:nvSpPr>
          <p:cNvPr id="80" name="Line 17"/>
          <p:cNvSpPr>
            <a:spLocks noChangeShapeType="1"/>
          </p:cNvSpPr>
          <p:nvPr/>
        </p:nvSpPr>
        <p:spPr bwMode="auto">
          <a:xfrm rot="16200000" flipH="1">
            <a:off x="7750349" y="5364337"/>
            <a:ext cx="513544" cy="959308"/>
          </a:xfrm>
          <a:prstGeom prst="line">
            <a:avLst/>
          </a:prstGeom>
          <a:noFill/>
          <a:ln w="25400">
            <a:solidFill>
              <a:srgbClr val="000000"/>
            </a:solidFill>
            <a:round/>
            <a:headEnd type="none" w="med" len="med"/>
            <a:tailEnd type="none" w="med" len="med"/>
          </a:ln>
          <a:extLst>
            <a:ext uri="{909E8E84-426E-40DD-AFC4-6F175D3DCCD1}">
              <a14:hiddenFill xmlns:a14="http://schemas.microsoft.com/office/drawing/2010/main">
                <a:noFill/>
              </a14:hiddenFill>
            </a:ext>
          </a:extLst>
        </p:spPr>
        <p:txBody>
          <a:bodyPr/>
          <a:lstStyle/>
          <a:p>
            <a:endParaRPr lang="zh-CN" altLang="en-US" sz="2800">
              <a:latin typeface="+mn-lt"/>
              <a:ea typeface="+mn-ea"/>
            </a:endParaRPr>
          </a:p>
        </p:txBody>
      </p:sp>
      <mc:AlternateContent xmlns:mc="http://schemas.openxmlformats.org/markup-compatibility/2006" xmlns:a14="http://schemas.microsoft.com/office/drawing/2010/main">
        <mc:Choice Requires="a14">
          <p:sp>
            <p:nvSpPr>
              <p:cNvPr id="81" name="矩形 80"/>
              <p:cNvSpPr/>
              <p:nvPr/>
            </p:nvSpPr>
            <p:spPr>
              <a:xfrm>
                <a:off x="8053745" y="4407196"/>
                <a:ext cx="5237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p>
            </p:txBody>
          </p:sp>
        </mc:Choice>
        <mc:Fallback xmlns="">
          <p:sp>
            <p:nvSpPr>
              <p:cNvPr id="81" name="矩形 80"/>
              <p:cNvSpPr>
                <a:spLocks noRot="1" noChangeAspect="1" noMove="1" noResize="1" noEditPoints="1" noAdjustHandles="1" noChangeArrowheads="1" noChangeShapeType="1" noTextEdit="1"/>
              </p:cNvSpPr>
              <p:nvPr/>
            </p:nvSpPr>
            <p:spPr>
              <a:xfrm>
                <a:off x="8053745" y="4407196"/>
                <a:ext cx="523798" cy="52322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矩形 81"/>
              <p:cNvSpPr/>
              <p:nvPr/>
            </p:nvSpPr>
            <p:spPr>
              <a:xfrm>
                <a:off x="7542136" y="4764151"/>
                <a:ext cx="49654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p>
            </p:txBody>
          </p:sp>
        </mc:Choice>
        <mc:Fallback xmlns="">
          <p:sp>
            <p:nvSpPr>
              <p:cNvPr id="82" name="矩形 81"/>
              <p:cNvSpPr>
                <a:spLocks noRot="1" noChangeAspect="1" noMove="1" noResize="1" noEditPoints="1" noAdjustHandles="1" noChangeArrowheads="1" noChangeShapeType="1" noTextEdit="1"/>
              </p:cNvSpPr>
              <p:nvPr/>
            </p:nvSpPr>
            <p:spPr>
              <a:xfrm>
                <a:off x="7542136" y="4764151"/>
                <a:ext cx="496546"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矩形 82"/>
              <p:cNvSpPr/>
              <p:nvPr/>
            </p:nvSpPr>
            <p:spPr>
              <a:xfrm>
                <a:off x="7310046" y="5708476"/>
                <a:ext cx="53540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Cambria Math" panose="02040503050406030204" pitchFamily="18" charset="0"/>
                        </a:rPr>
                        <m:t>𝜑</m:t>
                      </m:r>
                    </m:oMath>
                  </m:oMathPara>
                </a14:m>
                <a:endParaRPr lang="zh-CN" altLang="en-US" sz="2800" dirty="0"/>
              </a:p>
            </p:txBody>
          </p:sp>
        </mc:Choice>
        <mc:Fallback xmlns="">
          <p:sp>
            <p:nvSpPr>
              <p:cNvPr id="83" name="矩形 82"/>
              <p:cNvSpPr>
                <a:spLocks noRot="1" noChangeAspect="1" noMove="1" noResize="1" noEditPoints="1" noAdjustHandles="1" noChangeArrowheads="1" noChangeShapeType="1" noTextEdit="1"/>
              </p:cNvSpPr>
              <p:nvPr/>
            </p:nvSpPr>
            <p:spPr>
              <a:xfrm>
                <a:off x="7310046" y="5708476"/>
                <a:ext cx="535403" cy="523220"/>
              </a:xfrm>
              <a:prstGeom prst="rect">
                <a:avLst/>
              </a:prstGeom>
              <a:blipFill>
                <a:blip r:embed="rId19"/>
                <a:stretch>
                  <a:fillRect/>
                </a:stretch>
              </a:blipFill>
            </p:spPr>
            <p:txBody>
              <a:bodyPr/>
              <a:lstStyle/>
              <a:p>
                <a:r>
                  <a:rPr lang="zh-CN" altLang="en-US">
                    <a:noFill/>
                  </a:rPr>
                  <a:t> </a:t>
                </a:r>
              </a:p>
            </p:txBody>
          </p:sp>
        </mc:Fallback>
      </mc:AlternateContent>
      <p:sp>
        <p:nvSpPr>
          <p:cNvPr id="84" name="Arc 37"/>
          <p:cNvSpPr>
            <a:spLocks/>
          </p:cNvSpPr>
          <p:nvPr/>
        </p:nvSpPr>
        <p:spPr bwMode="auto">
          <a:xfrm rot="7829506">
            <a:off x="7406902" y="5598970"/>
            <a:ext cx="304800" cy="3048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175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5" name="Arc 43"/>
          <p:cNvSpPr>
            <a:spLocks/>
          </p:cNvSpPr>
          <p:nvPr/>
        </p:nvSpPr>
        <p:spPr bwMode="auto">
          <a:xfrm>
            <a:off x="7545014" y="5294170"/>
            <a:ext cx="228600" cy="762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175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3" name="组合 2"/>
          <p:cNvGrpSpPr/>
          <p:nvPr/>
        </p:nvGrpSpPr>
        <p:grpSpPr>
          <a:xfrm>
            <a:off x="9414360" y="4377550"/>
            <a:ext cx="1828800" cy="1476368"/>
            <a:chOff x="9414360" y="4377550"/>
            <a:chExt cx="1828800" cy="1476368"/>
          </a:xfrm>
        </p:grpSpPr>
        <p:grpSp>
          <p:nvGrpSpPr>
            <p:cNvPr id="2" name="组合 1"/>
            <p:cNvGrpSpPr/>
            <p:nvPr/>
          </p:nvGrpSpPr>
          <p:grpSpPr>
            <a:xfrm>
              <a:off x="9414360" y="4377550"/>
              <a:ext cx="1828800" cy="1476368"/>
              <a:chOff x="9414360" y="4377550"/>
              <a:chExt cx="1828800" cy="1476368"/>
            </a:xfrm>
          </p:grpSpPr>
          <p:sp>
            <p:nvSpPr>
              <p:cNvPr id="86" name="Oval 15"/>
              <p:cNvSpPr>
                <a:spLocks noChangeArrowheads="1"/>
              </p:cNvSpPr>
              <p:nvPr/>
            </p:nvSpPr>
            <p:spPr bwMode="auto">
              <a:xfrm>
                <a:off x="9414360" y="4377550"/>
                <a:ext cx="1828800" cy="533400"/>
              </a:xfrm>
              <a:prstGeom prst="ellipse">
                <a:avLst/>
              </a:prstGeom>
              <a:noFill/>
              <a:ln w="3175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rgbClr val="000000"/>
                    </a:solidFill>
                    <a:latin typeface="Arial" panose="020B0604020202020204" pitchFamily="34" charset="0"/>
                    <a:ea typeface="宋体" panose="02010600030101010101" pitchFamily="2" charset="-122"/>
                  </a:defRPr>
                </a:lvl1pPr>
                <a:lvl2pPr marL="742950" indent="-285750">
                  <a:spcBef>
                    <a:spcPct val="20000"/>
                  </a:spcBef>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4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chemeClr val="tx1"/>
                  </a:solidFill>
                  <a:latin typeface="Times New Roman" panose="02020603050405020304" pitchFamily="18" charset="0"/>
                </a:endParaRPr>
              </a:p>
            </p:txBody>
          </p:sp>
          <p:sp>
            <p:nvSpPr>
              <p:cNvPr id="87" name="Oval 16"/>
              <p:cNvSpPr>
                <a:spLocks noChangeArrowheads="1"/>
              </p:cNvSpPr>
              <p:nvPr/>
            </p:nvSpPr>
            <p:spPr bwMode="auto">
              <a:xfrm>
                <a:off x="9414360" y="5320518"/>
                <a:ext cx="1828800" cy="533400"/>
              </a:xfrm>
              <a:prstGeom prst="ellipse">
                <a:avLst/>
              </a:prstGeom>
              <a:noFill/>
              <a:ln w="3175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2400">
                    <a:solidFill>
                      <a:srgbClr val="000000"/>
                    </a:solidFill>
                    <a:latin typeface="Arial" panose="020B0604020202020204" pitchFamily="34" charset="0"/>
                    <a:ea typeface="宋体" panose="02010600030101010101" pitchFamily="2" charset="-122"/>
                  </a:defRPr>
                </a:lvl1pPr>
                <a:lvl2pPr marL="742950" indent="-285750">
                  <a:spcBef>
                    <a:spcPct val="20000"/>
                  </a:spcBef>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4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a:solidFill>
                    <a:schemeClr val="tx1"/>
                  </a:solidFill>
                  <a:latin typeface="Times New Roman" panose="02020603050405020304" pitchFamily="18" charset="0"/>
                </a:endParaRPr>
              </a:p>
            </p:txBody>
          </p:sp>
          <p:sp>
            <p:nvSpPr>
              <p:cNvPr id="88" name="Line 17"/>
              <p:cNvSpPr>
                <a:spLocks noChangeShapeType="1"/>
              </p:cNvSpPr>
              <p:nvPr/>
            </p:nvSpPr>
            <p:spPr bwMode="auto">
              <a:xfrm>
                <a:off x="9414360" y="4586288"/>
                <a:ext cx="0" cy="1039030"/>
              </a:xfrm>
              <a:prstGeom prst="line">
                <a:avLst/>
              </a:prstGeom>
              <a:noFill/>
              <a:ln w="3175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9" name="Line 18"/>
            <p:cNvSpPr>
              <a:spLocks noChangeShapeType="1"/>
            </p:cNvSpPr>
            <p:nvPr/>
          </p:nvSpPr>
          <p:spPr bwMode="auto">
            <a:xfrm>
              <a:off x="11241572" y="4586288"/>
              <a:ext cx="0" cy="986642"/>
            </a:xfrm>
            <a:prstGeom prst="line">
              <a:avLst/>
            </a:prstGeom>
            <a:noFill/>
            <a:ln w="3175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0" name="Arc 43"/>
          <p:cNvSpPr>
            <a:spLocks/>
          </p:cNvSpPr>
          <p:nvPr/>
        </p:nvSpPr>
        <p:spPr bwMode="auto">
          <a:xfrm rot="2865392">
            <a:off x="10571346" y="5483658"/>
            <a:ext cx="175254" cy="45719"/>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175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1" name="Line 24"/>
          <p:cNvSpPr>
            <a:spLocks noChangeShapeType="1"/>
          </p:cNvSpPr>
          <p:nvPr/>
        </p:nvSpPr>
        <p:spPr bwMode="auto">
          <a:xfrm flipV="1">
            <a:off x="10350845" y="5357813"/>
            <a:ext cx="421929" cy="216084"/>
          </a:xfrm>
          <a:prstGeom prst="line">
            <a:avLst/>
          </a:prstGeom>
          <a:noFill/>
          <a:ln w="31750">
            <a:solidFill>
              <a:srgbClr val="FF5050"/>
            </a:solidFill>
            <a:round/>
            <a:headEnd/>
            <a:tailEnd/>
          </a:ln>
          <a:extLst>
            <a:ext uri="{909E8E84-426E-40DD-AFC4-6F175D3DCCD1}">
              <a14:hiddenFill xmlns:a14="http://schemas.microsoft.com/office/drawing/2010/main">
                <a:noFill/>
              </a14:hiddenFill>
            </a:ext>
          </a:extLst>
        </p:spPr>
        <p:txBody>
          <a:bodyPr/>
          <a:lstStyle/>
          <a:p>
            <a:endParaRPr lang="zh-CN" altLang="en-US"/>
          </a:p>
        </p:txBody>
      </p:sp>
      <mc:AlternateContent xmlns:mc="http://schemas.openxmlformats.org/markup-compatibility/2006" xmlns:a14="http://schemas.microsoft.com/office/drawing/2010/main">
        <mc:Choice Requires="a14">
          <p:sp>
            <p:nvSpPr>
              <p:cNvPr id="92" name="矩形 91"/>
              <p:cNvSpPr/>
              <p:nvPr/>
            </p:nvSpPr>
            <p:spPr>
              <a:xfrm>
                <a:off x="10263223" y="5004302"/>
                <a:ext cx="5237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p>
            </p:txBody>
          </p:sp>
        </mc:Choice>
        <mc:Fallback xmlns="">
          <p:sp>
            <p:nvSpPr>
              <p:cNvPr id="92" name="矩形 91"/>
              <p:cNvSpPr>
                <a:spLocks noRot="1" noChangeAspect="1" noMove="1" noResize="1" noEditPoints="1" noAdjustHandles="1" noChangeArrowheads="1" noChangeShapeType="1" noTextEdit="1"/>
              </p:cNvSpPr>
              <p:nvPr/>
            </p:nvSpPr>
            <p:spPr>
              <a:xfrm>
                <a:off x="10263223" y="5004302"/>
                <a:ext cx="523798" cy="523220"/>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p:cNvSpPr/>
              <p:nvPr/>
            </p:nvSpPr>
            <p:spPr>
              <a:xfrm>
                <a:off x="10646371" y="5128894"/>
                <a:ext cx="53540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Cambria Math" panose="02040503050406030204" pitchFamily="18" charset="0"/>
                        </a:rPr>
                        <m:t>𝜑</m:t>
                      </m:r>
                    </m:oMath>
                  </m:oMathPara>
                </a14:m>
                <a:endParaRPr lang="zh-CN" altLang="en-US" sz="2800" dirty="0"/>
              </a:p>
            </p:txBody>
          </p:sp>
        </mc:Choice>
        <mc:Fallback xmlns="">
          <p:sp>
            <p:nvSpPr>
              <p:cNvPr id="93" name="矩形 92"/>
              <p:cNvSpPr>
                <a:spLocks noRot="1" noChangeAspect="1" noMove="1" noResize="1" noEditPoints="1" noAdjustHandles="1" noChangeArrowheads="1" noChangeShapeType="1" noTextEdit="1"/>
              </p:cNvSpPr>
              <p:nvPr/>
            </p:nvSpPr>
            <p:spPr>
              <a:xfrm>
                <a:off x="10646371" y="5128894"/>
                <a:ext cx="535403" cy="523220"/>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p:cNvSpPr/>
              <p:nvPr/>
            </p:nvSpPr>
            <p:spPr>
              <a:xfrm>
                <a:off x="10520770" y="5511715"/>
                <a:ext cx="1620957" cy="654410"/>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just">
                  <a:lnSpc>
                    <a:spcPct val="130000"/>
                  </a:lnSpc>
                  <a:spcBef>
                    <a:spcPct val="20000"/>
                  </a:spcBef>
                </a:pPr>
                <a:r>
                  <a:rPr lang="zh-CN" altLang="en-US" sz="2800" dirty="0">
                    <a:solidFill>
                      <a:srgbClr val="0000FF"/>
                    </a:solidFill>
                    <a:latin typeface="+mn-lt"/>
                    <a:ea typeface="+mn-ea"/>
                  </a:rPr>
                  <a:t>参考</a:t>
                </a:r>
                <a14:m>
                  <m:oMath xmlns:m="http://schemas.openxmlformats.org/officeDocument/2006/math">
                    <m:r>
                      <a:rPr lang="zh-CN" altLang="en-US" sz="2800">
                        <a:solidFill>
                          <a:srgbClr val="0000FF"/>
                        </a:solidFill>
                        <a:latin typeface="Cambria Math" panose="02040503050406030204" pitchFamily="18" charset="0"/>
                        <a:ea typeface="+mn-ea"/>
                      </a:rPr>
                      <m:t>方向</m:t>
                    </m:r>
                  </m:oMath>
                </a14:m>
                <a:endParaRPr lang="zh-CN" altLang="en-US" sz="2800" dirty="0">
                  <a:solidFill>
                    <a:srgbClr val="0000FF"/>
                  </a:solidFill>
                  <a:latin typeface="+mn-lt"/>
                  <a:ea typeface="+mn-ea"/>
                </a:endParaRPr>
              </a:p>
            </p:txBody>
          </p:sp>
        </mc:Choice>
        <mc:Fallback xmlns="">
          <p:sp>
            <p:nvSpPr>
              <p:cNvPr id="75" name="矩形 74"/>
              <p:cNvSpPr>
                <a:spLocks noRot="1" noChangeAspect="1" noMove="1" noResize="1" noEditPoints="1" noAdjustHandles="1" noChangeArrowheads="1" noChangeShapeType="1" noTextEdit="1"/>
              </p:cNvSpPr>
              <p:nvPr/>
            </p:nvSpPr>
            <p:spPr>
              <a:xfrm>
                <a:off x="10520770" y="5511715"/>
                <a:ext cx="1620957" cy="654410"/>
              </a:xfrm>
              <a:prstGeom prst="rect">
                <a:avLst/>
              </a:prstGeom>
              <a:blipFill>
                <a:blip r:embed="rId22"/>
                <a:stretch>
                  <a:fillRect l="-7895" b="-1574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4335891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5312"/>
                                        </p:tgtEl>
                                        <p:attrNameLst>
                                          <p:attrName>style.visibility</p:attrName>
                                        </p:attrNameLst>
                                      </p:cBhvr>
                                      <p:to>
                                        <p:strVal val="visible"/>
                                      </p:to>
                                    </p:set>
                                    <p:animEffect transition="in" filter="wipe(up)">
                                      <p:cBhvr>
                                        <p:cTn id="22" dur="500"/>
                                        <p:tgtEl>
                                          <p:spTgt spid="5531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55311"/>
                                        </p:tgtEl>
                                        <p:attrNameLst>
                                          <p:attrName>style.visibility</p:attrName>
                                        </p:attrNameLst>
                                      </p:cBhvr>
                                      <p:to>
                                        <p:strVal val="visible"/>
                                      </p:to>
                                    </p:set>
                                    <p:animEffect transition="in" filter="wipe(left)">
                                      <p:cBhvr>
                                        <p:cTn id="27" dur="500"/>
                                        <p:tgtEl>
                                          <p:spTgt spid="5531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55313"/>
                                        </p:tgtEl>
                                        <p:attrNameLst>
                                          <p:attrName>style.visibility</p:attrName>
                                        </p:attrNameLst>
                                      </p:cBhvr>
                                      <p:to>
                                        <p:strVal val="visible"/>
                                      </p:to>
                                    </p:set>
                                    <p:animEffect transition="in" filter="wipe(down)">
                                      <p:cBhvr>
                                        <p:cTn id="32" dur="500"/>
                                        <p:tgtEl>
                                          <p:spTgt spid="553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wipe(left)">
                                      <p:cBhvr>
                                        <p:cTn id="37" dur="5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wipe(left)">
                                      <p:cBhvr>
                                        <p:cTn id="42" dur="500"/>
                                        <p:tgtEl>
                                          <p:spTgt spid="3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wipe(left)">
                                      <p:cBhvr>
                                        <p:cTn id="47" dur="500"/>
                                        <p:tgtEl>
                                          <p:spTgt spid="3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wipe(left)">
                                      <p:cBhvr>
                                        <p:cTn id="52" dur="500"/>
                                        <p:tgtEl>
                                          <p:spTgt spid="3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65"/>
                                        </p:tgtEl>
                                        <p:attrNameLst>
                                          <p:attrName>style.visibility</p:attrName>
                                        </p:attrNameLst>
                                      </p:cBhvr>
                                      <p:to>
                                        <p:strVal val="visible"/>
                                      </p:to>
                                    </p:set>
                                    <p:animEffect transition="in" filter="wipe(left)">
                                      <p:cBhvr>
                                        <p:cTn id="57" dur="500"/>
                                        <p:tgtEl>
                                          <p:spTgt spid="6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64"/>
                                        </p:tgtEl>
                                        <p:attrNameLst>
                                          <p:attrName>style.visibility</p:attrName>
                                        </p:attrNameLst>
                                      </p:cBhvr>
                                      <p:to>
                                        <p:strVal val="visible"/>
                                      </p:to>
                                    </p:set>
                                    <p:animEffect transition="in" filter="wipe(left)">
                                      <p:cBhvr>
                                        <p:cTn id="62" dur="500"/>
                                        <p:tgtEl>
                                          <p:spTgt spid="6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66"/>
                                        </p:tgtEl>
                                        <p:attrNameLst>
                                          <p:attrName>style.visibility</p:attrName>
                                        </p:attrNameLst>
                                      </p:cBhvr>
                                      <p:to>
                                        <p:strVal val="visible"/>
                                      </p:to>
                                    </p:set>
                                    <p:animEffect transition="in" filter="wipe(left)">
                                      <p:cBhvr>
                                        <p:cTn id="67" dur="500"/>
                                        <p:tgtEl>
                                          <p:spTgt spid="6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70"/>
                                        </p:tgtEl>
                                        <p:attrNameLst>
                                          <p:attrName>style.visibility</p:attrName>
                                        </p:attrNameLst>
                                      </p:cBhvr>
                                      <p:to>
                                        <p:strVal val="visible"/>
                                      </p:to>
                                    </p:set>
                                    <p:animEffect transition="in" filter="wipe(left)">
                                      <p:cBhvr>
                                        <p:cTn id="72" dur="500"/>
                                        <p:tgtEl>
                                          <p:spTgt spid="7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67"/>
                                        </p:tgtEl>
                                        <p:attrNameLst>
                                          <p:attrName>style.visibility</p:attrName>
                                        </p:attrNameLst>
                                      </p:cBhvr>
                                      <p:to>
                                        <p:strVal val="visible"/>
                                      </p:to>
                                    </p:set>
                                    <p:animEffect transition="in" filter="wipe(left)">
                                      <p:cBhvr>
                                        <p:cTn id="77" dur="500"/>
                                        <p:tgtEl>
                                          <p:spTgt spid="6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68"/>
                                        </p:tgtEl>
                                        <p:attrNameLst>
                                          <p:attrName>style.visibility</p:attrName>
                                        </p:attrNameLst>
                                      </p:cBhvr>
                                      <p:to>
                                        <p:strVal val="visible"/>
                                      </p:to>
                                    </p:set>
                                    <p:animEffect transition="in" filter="wipe(left)">
                                      <p:cBhvr>
                                        <p:cTn id="82" dur="500"/>
                                        <p:tgtEl>
                                          <p:spTgt spid="68"/>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69"/>
                                        </p:tgtEl>
                                        <p:attrNameLst>
                                          <p:attrName>style.visibility</p:attrName>
                                        </p:attrNameLst>
                                      </p:cBhvr>
                                      <p:to>
                                        <p:strVal val="visible"/>
                                      </p:to>
                                    </p:set>
                                    <p:animEffect transition="in" filter="wipe(left)">
                                      <p:cBhvr>
                                        <p:cTn id="87" dur="500"/>
                                        <p:tgtEl>
                                          <p:spTgt spid="69"/>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79"/>
                                        </p:tgtEl>
                                        <p:attrNameLst>
                                          <p:attrName>style.visibility</p:attrName>
                                        </p:attrNameLst>
                                      </p:cBhvr>
                                      <p:to>
                                        <p:strVal val="visible"/>
                                      </p:to>
                                    </p:set>
                                    <p:animEffect transition="in" filter="wipe(left)">
                                      <p:cBhvr>
                                        <p:cTn id="92" dur="500"/>
                                        <p:tgtEl>
                                          <p:spTgt spid="79"/>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81"/>
                                        </p:tgtEl>
                                        <p:attrNameLst>
                                          <p:attrName>style.visibility</p:attrName>
                                        </p:attrNameLst>
                                      </p:cBhvr>
                                      <p:to>
                                        <p:strVal val="visible"/>
                                      </p:to>
                                    </p:set>
                                    <p:animEffect transition="in" filter="wipe(left)">
                                      <p:cBhvr>
                                        <p:cTn id="97" dur="500"/>
                                        <p:tgtEl>
                                          <p:spTgt spid="81"/>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78"/>
                                        </p:tgtEl>
                                        <p:attrNameLst>
                                          <p:attrName>style.visibility</p:attrName>
                                        </p:attrNameLst>
                                      </p:cBhvr>
                                      <p:to>
                                        <p:strVal val="visible"/>
                                      </p:to>
                                    </p:set>
                                    <p:animEffect transition="in" filter="wipe(left)">
                                      <p:cBhvr>
                                        <p:cTn id="102" dur="500"/>
                                        <p:tgtEl>
                                          <p:spTgt spid="78"/>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80"/>
                                        </p:tgtEl>
                                        <p:attrNameLst>
                                          <p:attrName>style.visibility</p:attrName>
                                        </p:attrNameLst>
                                      </p:cBhvr>
                                      <p:to>
                                        <p:strVal val="visible"/>
                                      </p:to>
                                    </p:set>
                                    <p:animEffect transition="in" filter="wipe(left)">
                                      <p:cBhvr>
                                        <p:cTn id="107" dur="500"/>
                                        <p:tgtEl>
                                          <p:spTgt spid="80"/>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85"/>
                                        </p:tgtEl>
                                        <p:attrNameLst>
                                          <p:attrName>style.visibility</p:attrName>
                                        </p:attrNameLst>
                                      </p:cBhvr>
                                      <p:to>
                                        <p:strVal val="visible"/>
                                      </p:to>
                                    </p:set>
                                    <p:animEffect transition="in" filter="wipe(left)">
                                      <p:cBhvr>
                                        <p:cTn id="112" dur="500"/>
                                        <p:tgtEl>
                                          <p:spTgt spid="85"/>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82"/>
                                        </p:tgtEl>
                                        <p:attrNameLst>
                                          <p:attrName>style.visibility</p:attrName>
                                        </p:attrNameLst>
                                      </p:cBhvr>
                                      <p:to>
                                        <p:strVal val="visible"/>
                                      </p:to>
                                    </p:set>
                                    <p:animEffect transition="in" filter="wipe(left)">
                                      <p:cBhvr>
                                        <p:cTn id="117" dur="500"/>
                                        <p:tgtEl>
                                          <p:spTgt spid="82"/>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84"/>
                                        </p:tgtEl>
                                        <p:attrNameLst>
                                          <p:attrName>style.visibility</p:attrName>
                                        </p:attrNameLst>
                                      </p:cBhvr>
                                      <p:to>
                                        <p:strVal val="visible"/>
                                      </p:to>
                                    </p:set>
                                    <p:animEffect transition="in" filter="wipe(left)">
                                      <p:cBhvr>
                                        <p:cTn id="122" dur="500"/>
                                        <p:tgtEl>
                                          <p:spTgt spid="84"/>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83"/>
                                        </p:tgtEl>
                                        <p:attrNameLst>
                                          <p:attrName>style.visibility</p:attrName>
                                        </p:attrNameLst>
                                      </p:cBhvr>
                                      <p:to>
                                        <p:strVal val="visible"/>
                                      </p:to>
                                    </p:set>
                                    <p:animEffect transition="in" filter="wipe(left)">
                                      <p:cBhvr>
                                        <p:cTn id="127" dur="500"/>
                                        <p:tgtEl>
                                          <p:spTgt spid="83"/>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71"/>
                                        </p:tgtEl>
                                        <p:attrNameLst>
                                          <p:attrName>style.visibility</p:attrName>
                                        </p:attrNameLst>
                                      </p:cBhvr>
                                      <p:to>
                                        <p:strVal val="visible"/>
                                      </p:to>
                                    </p:set>
                                    <p:animEffect transition="in" filter="wipe(left)">
                                      <p:cBhvr>
                                        <p:cTn id="132" dur="500"/>
                                        <p:tgtEl>
                                          <p:spTgt spid="71"/>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73"/>
                                        </p:tgtEl>
                                        <p:attrNameLst>
                                          <p:attrName>style.visibility</p:attrName>
                                        </p:attrNameLst>
                                      </p:cBhvr>
                                      <p:to>
                                        <p:strVal val="visible"/>
                                      </p:to>
                                    </p:set>
                                    <p:animEffect transition="in" filter="wipe(left)">
                                      <p:cBhvr>
                                        <p:cTn id="137" dur="500"/>
                                        <p:tgtEl>
                                          <p:spTgt spid="73"/>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77"/>
                                        </p:tgtEl>
                                        <p:attrNameLst>
                                          <p:attrName>style.visibility</p:attrName>
                                        </p:attrNameLst>
                                      </p:cBhvr>
                                      <p:to>
                                        <p:strVal val="visible"/>
                                      </p:to>
                                    </p:set>
                                    <p:animEffect transition="in" filter="wipe(left)">
                                      <p:cBhvr>
                                        <p:cTn id="142" dur="500"/>
                                        <p:tgtEl>
                                          <p:spTgt spid="77"/>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grpId="0" nodeType="clickEffect">
                                  <p:stCondLst>
                                    <p:cond delay="0"/>
                                  </p:stCondLst>
                                  <p:childTnLst>
                                    <p:set>
                                      <p:cBhvr>
                                        <p:cTn id="146" dur="1" fill="hold">
                                          <p:stCondLst>
                                            <p:cond delay="0"/>
                                          </p:stCondLst>
                                        </p:cTn>
                                        <p:tgtEl>
                                          <p:spTgt spid="75"/>
                                        </p:tgtEl>
                                        <p:attrNameLst>
                                          <p:attrName>style.visibility</p:attrName>
                                        </p:attrNameLst>
                                      </p:cBhvr>
                                      <p:to>
                                        <p:strVal val="visible"/>
                                      </p:to>
                                    </p:set>
                                    <p:animEffect transition="in" filter="wipe(left)">
                                      <p:cBhvr>
                                        <p:cTn id="147" dur="500"/>
                                        <p:tgtEl>
                                          <p:spTgt spid="75"/>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8" fill="hold" grpId="0" nodeType="clickEffect">
                                  <p:stCondLst>
                                    <p:cond delay="0"/>
                                  </p:stCondLst>
                                  <p:childTnLst>
                                    <p:set>
                                      <p:cBhvr>
                                        <p:cTn id="151" dur="1" fill="hold">
                                          <p:stCondLst>
                                            <p:cond delay="0"/>
                                          </p:stCondLst>
                                        </p:cTn>
                                        <p:tgtEl>
                                          <p:spTgt spid="76"/>
                                        </p:tgtEl>
                                        <p:attrNameLst>
                                          <p:attrName>style.visibility</p:attrName>
                                        </p:attrNameLst>
                                      </p:cBhvr>
                                      <p:to>
                                        <p:strVal val="visible"/>
                                      </p:to>
                                    </p:set>
                                    <p:animEffect transition="in" filter="wipe(left)">
                                      <p:cBhvr>
                                        <p:cTn id="152" dur="500"/>
                                        <p:tgtEl>
                                          <p:spTgt spid="76"/>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8" fill="hold" nodeType="clickEffect">
                                  <p:stCondLst>
                                    <p:cond delay="0"/>
                                  </p:stCondLst>
                                  <p:childTnLst>
                                    <p:set>
                                      <p:cBhvr>
                                        <p:cTn id="156" dur="1" fill="hold">
                                          <p:stCondLst>
                                            <p:cond delay="0"/>
                                          </p:stCondLst>
                                        </p:cTn>
                                        <p:tgtEl>
                                          <p:spTgt spid="3"/>
                                        </p:tgtEl>
                                        <p:attrNameLst>
                                          <p:attrName>style.visibility</p:attrName>
                                        </p:attrNameLst>
                                      </p:cBhvr>
                                      <p:to>
                                        <p:strVal val="visible"/>
                                      </p:to>
                                    </p:set>
                                    <p:animEffect transition="in" filter="wipe(left)">
                                      <p:cBhvr>
                                        <p:cTn id="157" dur="500"/>
                                        <p:tgtEl>
                                          <p:spTgt spid="3"/>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8" fill="hold" grpId="0" nodeType="clickEffect">
                                  <p:stCondLst>
                                    <p:cond delay="0"/>
                                  </p:stCondLst>
                                  <p:childTnLst>
                                    <p:set>
                                      <p:cBhvr>
                                        <p:cTn id="161" dur="1" fill="hold">
                                          <p:stCondLst>
                                            <p:cond delay="0"/>
                                          </p:stCondLst>
                                        </p:cTn>
                                        <p:tgtEl>
                                          <p:spTgt spid="91"/>
                                        </p:tgtEl>
                                        <p:attrNameLst>
                                          <p:attrName>style.visibility</p:attrName>
                                        </p:attrNameLst>
                                      </p:cBhvr>
                                      <p:to>
                                        <p:strVal val="visible"/>
                                      </p:to>
                                    </p:set>
                                    <p:animEffect transition="in" filter="wipe(left)">
                                      <p:cBhvr>
                                        <p:cTn id="162" dur="500"/>
                                        <p:tgtEl>
                                          <p:spTgt spid="91"/>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8" fill="hold" grpId="0" nodeType="clickEffect">
                                  <p:stCondLst>
                                    <p:cond delay="0"/>
                                  </p:stCondLst>
                                  <p:childTnLst>
                                    <p:set>
                                      <p:cBhvr>
                                        <p:cTn id="166" dur="1" fill="hold">
                                          <p:stCondLst>
                                            <p:cond delay="0"/>
                                          </p:stCondLst>
                                        </p:cTn>
                                        <p:tgtEl>
                                          <p:spTgt spid="92"/>
                                        </p:tgtEl>
                                        <p:attrNameLst>
                                          <p:attrName>style.visibility</p:attrName>
                                        </p:attrNameLst>
                                      </p:cBhvr>
                                      <p:to>
                                        <p:strVal val="visible"/>
                                      </p:to>
                                    </p:set>
                                    <p:animEffect transition="in" filter="wipe(left)">
                                      <p:cBhvr>
                                        <p:cTn id="167" dur="500"/>
                                        <p:tgtEl>
                                          <p:spTgt spid="92"/>
                                        </p:tgtEl>
                                      </p:cBhvr>
                                    </p:animEffect>
                                  </p:childTnLst>
                                </p:cTn>
                              </p:par>
                            </p:childTnLst>
                          </p:cTn>
                        </p:par>
                      </p:childTnLst>
                    </p:cTn>
                  </p:par>
                  <p:par>
                    <p:cTn id="168" fill="hold">
                      <p:stCondLst>
                        <p:cond delay="indefinite"/>
                      </p:stCondLst>
                      <p:childTnLst>
                        <p:par>
                          <p:cTn id="169" fill="hold">
                            <p:stCondLst>
                              <p:cond delay="0"/>
                            </p:stCondLst>
                            <p:childTnLst>
                              <p:par>
                                <p:cTn id="170" presetID="22" presetClass="entr" presetSubtype="8" fill="hold" grpId="0" nodeType="clickEffect">
                                  <p:stCondLst>
                                    <p:cond delay="0"/>
                                  </p:stCondLst>
                                  <p:childTnLst>
                                    <p:set>
                                      <p:cBhvr>
                                        <p:cTn id="171" dur="1" fill="hold">
                                          <p:stCondLst>
                                            <p:cond delay="0"/>
                                          </p:stCondLst>
                                        </p:cTn>
                                        <p:tgtEl>
                                          <p:spTgt spid="90"/>
                                        </p:tgtEl>
                                        <p:attrNameLst>
                                          <p:attrName>style.visibility</p:attrName>
                                        </p:attrNameLst>
                                      </p:cBhvr>
                                      <p:to>
                                        <p:strVal val="visible"/>
                                      </p:to>
                                    </p:set>
                                    <p:animEffect transition="in" filter="wipe(left)">
                                      <p:cBhvr>
                                        <p:cTn id="172" dur="500"/>
                                        <p:tgtEl>
                                          <p:spTgt spid="90"/>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8" fill="hold" grpId="0" nodeType="clickEffect">
                                  <p:stCondLst>
                                    <p:cond delay="0"/>
                                  </p:stCondLst>
                                  <p:childTnLst>
                                    <p:set>
                                      <p:cBhvr>
                                        <p:cTn id="176" dur="1" fill="hold">
                                          <p:stCondLst>
                                            <p:cond delay="0"/>
                                          </p:stCondLst>
                                        </p:cTn>
                                        <p:tgtEl>
                                          <p:spTgt spid="93"/>
                                        </p:tgtEl>
                                        <p:attrNameLst>
                                          <p:attrName>style.visibility</p:attrName>
                                        </p:attrNameLst>
                                      </p:cBhvr>
                                      <p:to>
                                        <p:strVal val="visible"/>
                                      </p:to>
                                    </p:set>
                                    <p:animEffect transition="in" filter="wipe(left)">
                                      <p:cBhvr>
                                        <p:cTn id="177"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P spid="39" grpId="0"/>
      <p:bldP spid="30" grpId="0" autoUpdateAnimBg="0"/>
      <p:bldP spid="31" grpId="0" autoUpdateAnimBg="0"/>
      <p:bldP spid="64" grpId="0" animBg="1"/>
      <p:bldP spid="65" grpId="0" animBg="1"/>
      <p:bldP spid="66" grpId="0" animBg="1"/>
      <p:bldP spid="67" grpId="0"/>
      <p:bldP spid="68" grpId="0"/>
      <p:bldP spid="69" grpId="0"/>
      <p:bldP spid="70" grpId="0"/>
      <p:bldP spid="71" grpId="0" animBg="1"/>
      <p:bldP spid="73" grpId="0" animBg="1"/>
      <p:bldP spid="76" grpId="0"/>
      <p:bldP spid="77" grpId="0"/>
      <p:bldP spid="78" grpId="0" animBg="1"/>
      <p:bldP spid="79" grpId="0" animBg="1"/>
      <p:bldP spid="80" grpId="0" animBg="1"/>
      <p:bldP spid="81" grpId="0"/>
      <p:bldP spid="82" grpId="0"/>
      <p:bldP spid="83" grpId="0"/>
      <p:bldP spid="84" grpId="0" animBg="1"/>
      <p:bldP spid="85" grpId="0" animBg="1"/>
      <p:bldP spid="90" grpId="0" animBg="1"/>
      <p:bldP spid="91" grpId="0" animBg="1"/>
      <p:bldP spid="92" grpId="0"/>
      <p:bldP spid="93" grpId="0"/>
      <p:bldP spid="7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1" name="Rectangle 11"/>
          <p:cNvSpPr>
            <a:spLocks noChangeArrowheads="1"/>
          </p:cNvSpPr>
          <p:nvPr/>
        </p:nvSpPr>
        <p:spPr bwMode="auto">
          <a:xfrm>
            <a:off x="3502026" y="433389"/>
            <a:ext cx="50593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a:solidFill>
                  <a:srgbClr val="6600CC"/>
                </a:solidFill>
                <a:latin typeface="+mn-lt"/>
                <a:ea typeface="+mn-ea"/>
              </a:rPr>
              <a:t>动力学中的两类问题 </a:t>
            </a:r>
          </a:p>
        </p:txBody>
      </p:sp>
      <p:sp>
        <p:nvSpPr>
          <p:cNvPr id="30732" name="Rectangle 12"/>
          <p:cNvSpPr>
            <a:spLocks noChangeArrowheads="1"/>
          </p:cNvSpPr>
          <p:nvPr/>
        </p:nvSpPr>
        <p:spPr bwMode="auto">
          <a:xfrm>
            <a:off x="2537723" y="1974504"/>
            <a:ext cx="89386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latin typeface="+mn-lt"/>
                <a:ea typeface="+mn-ea"/>
              </a:rPr>
              <a:t>已知合外力，求物体的加速度，通过积分得到运动方程</a:t>
            </a:r>
          </a:p>
        </p:txBody>
      </p:sp>
      <p:sp>
        <p:nvSpPr>
          <p:cNvPr id="30733" name="Text Box 13"/>
          <p:cNvSpPr txBox="1">
            <a:spLocks noChangeArrowheads="1"/>
          </p:cNvSpPr>
          <p:nvPr/>
        </p:nvSpPr>
        <p:spPr bwMode="auto">
          <a:xfrm>
            <a:off x="2537724" y="3462060"/>
            <a:ext cx="893865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已知运动方程，求导得到加速度，求作用在物体上的外力</a:t>
            </a:r>
          </a:p>
        </p:txBody>
      </p:sp>
      <p:pic>
        <p:nvPicPr>
          <p:cNvPr id="30734" name="Picture 14" descr="No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1363" y="3381376"/>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35" name="Picture 15" descr="No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1363" y="1924051"/>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2231" name="Object 2"/>
          <p:cNvGraphicFramePr>
            <a:graphicFrameLocks noChangeAspect="1"/>
          </p:cNvGraphicFramePr>
          <p:nvPr>
            <p:extLst>
              <p:ext uri="{D42A27DB-BD31-4B8C-83A1-F6EECF244321}">
                <p14:modId xmlns:p14="http://schemas.microsoft.com/office/powerpoint/2010/main" val="2678028409"/>
              </p:ext>
            </p:extLst>
          </p:nvPr>
        </p:nvGraphicFramePr>
        <p:xfrm>
          <a:off x="1897063" y="4721225"/>
          <a:ext cx="2316162" cy="1919288"/>
        </p:xfrm>
        <a:graphic>
          <a:graphicData uri="http://schemas.openxmlformats.org/presentationml/2006/ole">
            <mc:AlternateContent xmlns:mc="http://schemas.openxmlformats.org/markup-compatibility/2006">
              <mc:Choice xmlns:v="urn:schemas-microsoft-com:vml" Requires="v">
                <p:oleObj spid="_x0000_s111743" name="剪辑" r:id="rId4" imgW="4046538" imgH="3352800" progId="MS_ClipArt_Gallery.2">
                  <p:embed/>
                </p:oleObj>
              </mc:Choice>
              <mc:Fallback>
                <p:oleObj name="剪辑" r:id="rId4" imgW="4046538" imgH="3352800" progId="MS_ClipArt_Gallery.2">
                  <p:embed/>
                  <p:pic>
                    <p:nvPicPr>
                      <p:cNvPr id="52231"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97063" y="4721225"/>
                        <a:ext cx="2316162" cy="1919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755315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731"/>
                                        </p:tgtEl>
                                        <p:attrNameLst>
                                          <p:attrName>style.visibility</p:attrName>
                                        </p:attrNameLst>
                                      </p:cBhvr>
                                      <p:to>
                                        <p:strVal val="visible"/>
                                      </p:to>
                                    </p:set>
                                    <p:animEffect transition="in" filter="wipe(left)">
                                      <p:cBhvr>
                                        <p:cTn id="7" dur="500"/>
                                        <p:tgtEl>
                                          <p:spTgt spid="307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0735"/>
                                        </p:tgtEl>
                                        <p:attrNameLst>
                                          <p:attrName>style.visibility</p:attrName>
                                        </p:attrNameLst>
                                      </p:cBhvr>
                                      <p:to>
                                        <p:strVal val="visible"/>
                                      </p:to>
                                    </p:set>
                                    <p:animEffect transition="in" filter="wipe(left)">
                                      <p:cBhvr>
                                        <p:cTn id="12" dur="500"/>
                                        <p:tgtEl>
                                          <p:spTgt spid="3073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0732"/>
                                        </p:tgtEl>
                                        <p:attrNameLst>
                                          <p:attrName>style.visibility</p:attrName>
                                        </p:attrNameLst>
                                      </p:cBhvr>
                                      <p:to>
                                        <p:strVal val="visible"/>
                                      </p:to>
                                    </p:set>
                                    <p:animEffect transition="in" filter="wipe(left)">
                                      <p:cBhvr>
                                        <p:cTn id="17" dur="500"/>
                                        <p:tgtEl>
                                          <p:spTgt spid="3073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0734"/>
                                        </p:tgtEl>
                                        <p:attrNameLst>
                                          <p:attrName>style.visibility</p:attrName>
                                        </p:attrNameLst>
                                      </p:cBhvr>
                                      <p:to>
                                        <p:strVal val="visible"/>
                                      </p:to>
                                    </p:set>
                                    <p:animEffect transition="in" filter="wipe(left)">
                                      <p:cBhvr>
                                        <p:cTn id="22" dur="500"/>
                                        <p:tgtEl>
                                          <p:spTgt spid="3073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0733"/>
                                        </p:tgtEl>
                                        <p:attrNameLst>
                                          <p:attrName>style.visibility</p:attrName>
                                        </p:attrNameLst>
                                      </p:cBhvr>
                                      <p:to>
                                        <p:strVal val="visible"/>
                                      </p:to>
                                    </p:set>
                                    <p:animEffect transition="in" filter="wipe(left)">
                                      <p:cBhvr>
                                        <p:cTn id="27" dur="500"/>
                                        <p:tgtEl>
                                          <p:spTgt spid="30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31" grpId="0"/>
      <p:bldP spid="30732" grpId="0"/>
      <p:bldP spid="30733"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6" name="Text Box 10"/>
          <p:cNvSpPr txBox="1">
            <a:spLocks noChangeArrowheads="1"/>
          </p:cNvSpPr>
          <p:nvPr/>
        </p:nvSpPr>
        <p:spPr bwMode="auto">
          <a:xfrm>
            <a:off x="1997075" y="541338"/>
            <a:ext cx="68849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6600CC"/>
                </a:solidFill>
                <a:latin typeface="+mn-lt"/>
                <a:ea typeface="+mn-ea"/>
              </a:rPr>
              <a:t>应用牛顿运动定律解题步骤和方法</a:t>
            </a:r>
          </a:p>
        </p:txBody>
      </p:sp>
      <p:sp>
        <p:nvSpPr>
          <p:cNvPr id="34827" name="Text Box 11"/>
          <p:cNvSpPr txBox="1">
            <a:spLocks noChangeArrowheads="1"/>
          </p:cNvSpPr>
          <p:nvPr/>
        </p:nvSpPr>
        <p:spPr bwMode="auto">
          <a:xfrm>
            <a:off x="1997075" y="1394756"/>
            <a:ext cx="6324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latin typeface="+mn-lt"/>
                <a:ea typeface="+mn-ea"/>
              </a:rPr>
              <a:t>①</a:t>
            </a:r>
            <a:r>
              <a:rPr lang="zh-CN" altLang="en-US" sz="2800" dirty="0">
                <a:solidFill>
                  <a:srgbClr val="0000FF"/>
                </a:solidFill>
                <a:latin typeface="+mn-lt"/>
                <a:ea typeface="+mn-ea"/>
              </a:rPr>
              <a:t>选隔离对象（研究对象）</a:t>
            </a:r>
            <a:r>
              <a:rPr lang="zh-CN" altLang="en-US" sz="2800" dirty="0">
                <a:solidFill>
                  <a:srgbClr val="3333CC"/>
                </a:solidFill>
                <a:latin typeface="+mn-lt"/>
                <a:ea typeface="+mn-ea"/>
              </a:rPr>
              <a:t> </a:t>
            </a:r>
          </a:p>
        </p:txBody>
      </p:sp>
      <p:sp>
        <p:nvSpPr>
          <p:cNvPr id="34828" name="Text Box 12"/>
          <p:cNvSpPr txBox="1">
            <a:spLocks noChangeArrowheads="1"/>
          </p:cNvSpPr>
          <p:nvPr/>
        </p:nvSpPr>
        <p:spPr bwMode="auto">
          <a:xfrm>
            <a:off x="1997075" y="1982098"/>
            <a:ext cx="9452803"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latin typeface="+mn-lt"/>
                <a:ea typeface="+mn-ea"/>
              </a:rPr>
              <a:t>②</a:t>
            </a:r>
            <a:r>
              <a:rPr lang="zh-CN" altLang="en-US" sz="2800" dirty="0">
                <a:solidFill>
                  <a:srgbClr val="0000FF"/>
                </a:solidFill>
                <a:latin typeface="+mn-lt"/>
                <a:ea typeface="+mn-ea"/>
              </a:rPr>
              <a:t>画出受力图，画出物体所受的全部的力，一般情况下，除重力外都是接触力</a:t>
            </a:r>
            <a:r>
              <a:rPr lang="zh-CN" altLang="en-US" sz="2800" dirty="0">
                <a:solidFill>
                  <a:srgbClr val="3333CC"/>
                </a:solidFill>
                <a:latin typeface="+mn-lt"/>
                <a:ea typeface="+mn-ea"/>
              </a:rPr>
              <a:t> </a:t>
            </a:r>
          </a:p>
        </p:txBody>
      </p:sp>
      <p:sp>
        <p:nvSpPr>
          <p:cNvPr id="34829" name="Text Box 13"/>
          <p:cNvSpPr txBox="1">
            <a:spLocks noChangeArrowheads="1"/>
          </p:cNvSpPr>
          <p:nvPr/>
        </p:nvSpPr>
        <p:spPr bwMode="auto">
          <a:xfrm>
            <a:off x="1997075" y="2999652"/>
            <a:ext cx="9452803"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latin typeface="+mn-lt"/>
                <a:ea typeface="+mn-ea"/>
              </a:rPr>
              <a:t>③</a:t>
            </a:r>
            <a:r>
              <a:rPr lang="zh-CN" altLang="en-US" sz="2800" dirty="0">
                <a:solidFill>
                  <a:srgbClr val="0000FF"/>
                </a:solidFill>
                <a:latin typeface="+mn-lt"/>
                <a:ea typeface="+mn-ea"/>
              </a:rPr>
              <a:t>选择坐标系，按题意建立运动微分方程（一般用分量式，用文字符号列方程式） </a:t>
            </a:r>
          </a:p>
        </p:txBody>
      </p:sp>
      <p:sp>
        <p:nvSpPr>
          <p:cNvPr id="34830" name="Text Box 14"/>
          <p:cNvSpPr txBox="1">
            <a:spLocks noChangeArrowheads="1"/>
          </p:cNvSpPr>
          <p:nvPr/>
        </p:nvSpPr>
        <p:spPr bwMode="auto">
          <a:xfrm>
            <a:off x="1997075" y="4017206"/>
            <a:ext cx="253365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a:solidFill>
                  <a:srgbClr val="0000FF"/>
                </a:solidFill>
                <a:latin typeface="+mn-lt"/>
                <a:ea typeface="+mn-ea"/>
              </a:rPr>
              <a:t>④</a:t>
            </a:r>
            <a:r>
              <a:rPr lang="zh-CN" altLang="en-US" sz="2800">
                <a:solidFill>
                  <a:srgbClr val="0000FF"/>
                </a:solidFill>
                <a:latin typeface="+mn-lt"/>
                <a:ea typeface="+mn-ea"/>
              </a:rPr>
              <a:t>求解方程 </a:t>
            </a:r>
          </a:p>
        </p:txBody>
      </p:sp>
      <p:sp>
        <p:nvSpPr>
          <p:cNvPr id="34831" name="Text Box 15"/>
          <p:cNvSpPr txBox="1">
            <a:spLocks noChangeArrowheads="1"/>
          </p:cNvSpPr>
          <p:nvPr/>
        </p:nvSpPr>
        <p:spPr bwMode="auto">
          <a:xfrm>
            <a:off x="1997074" y="4602961"/>
            <a:ext cx="94528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latin typeface="+mn-lt"/>
                <a:ea typeface="+mn-ea"/>
              </a:rPr>
              <a:t>⑤</a:t>
            </a:r>
            <a:r>
              <a:rPr lang="zh-CN" altLang="en-US" sz="2800" dirty="0">
                <a:solidFill>
                  <a:srgbClr val="0000FF"/>
                </a:solidFill>
                <a:latin typeface="+mn-lt"/>
                <a:ea typeface="+mn-ea"/>
              </a:rPr>
              <a:t>统一单位，求出答案，标明单位（有必要时，要进行讨论） </a:t>
            </a:r>
          </a:p>
        </p:txBody>
      </p:sp>
      <p:sp>
        <p:nvSpPr>
          <p:cNvPr id="34832" name="Text Box 16"/>
          <p:cNvSpPr txBox="1">
            <a:spLocks noChangeArrowheads="1"/>
          </p:cNvSpPr>
          <p:nvPr/>
        </p:nvSpPr>
        <p:spPr bwMode="auto">
          <a:xfrm>
            <a:off x="1997074" y="5189650"/>
            <a:ext cx="1984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latin typeface="+mn-lt"/>
                <a:ea typeface="+mn-ea"/>
              </a:rPr>
              <a:t>⑥</a:t>
            </a:r>
            <a:r>
              <a:rPr lang="zh-CN" altLang="en-US" sz="2800" dirty="0">
                <a:solidFill>
                  <a:srgbClr val="0000FF"/>
                </a:solidFill>
                <a:latin typeface="+mn-lt"/>
                <a:ea typeface="+mn-ea"/>
              </a:rPr>
              <a:t>讨论 </a:t>
            </a:r>
          </a:p>
        </p:txBody>
      </p:sp>
    </p:spTree>
    <p:extLst>
      <p:ext uri="{BB962C8B-B14F-4D97-AF65-F5344CB8AC3E}">
        <p14:creationId xmlns:p14="http://schemas.microsoft.com/office/powerpoint/2010/main" val="25167066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826"/>
                                        </p:tgtEl>
                                        <p:attrNameLst>
                                          <p:attrName>style.visibility</p:attrName>
                                        </p:attrNameLst>
                                      </p:cBhvr>
                                      <p:to>
                                        <p:strVal val="visible"/>
                                      </p:to>
                                    </p:set>
                                    <p:animEffect transition="in" filter="wipe(left)">
                                      <p:cBhvr>
                                        <p:cTn id="7" dur="500"/>
                                        <p:tgtEl>
                                          <p:spTgt spid="348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4827"/>
                                        </p:tgtEl>
                                        <p:attrNameLst>
                                          <p:attrName>style.visibility</p:attrName>
                                        </p:attrNameLst>
                                      </p:cBhvr>
                                      <p:to>
                                        <p:strVal val="visible"/>
                                      </p:to>
                                    </p:set>
                                    <p:animEffect transition="in" filter="wipe(left)">
                                      <p:cBhvr>
                                        <p:cTn id="12" dur="500"/>
                                        <p:tgtEl>
                                          <p:spTgt spid="3482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4828"/>
                                        </p:tgtEl>
                                        <p:attrNameLst>
                                          <p:attrName>style.visibility</p:attrName>
                                        </p:attrNameLst>
                                      </p:cBhvr>
                                      <p:to>
                                        <p:strVal val="visible"/>
                                      </p:to>
                                    </p:set>
                                    <p:animEffect transition="in" filter="wipe(left)">
                                      <p:cBhvr>
                                        <p:cTn id="17" dur="500"/>
                                        <p:tgtEl>
                                          <p:spTgt spid="3482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4829"/>
                                        </p:tgtEl>
                                        <p:attrNameLst>
                                          <p:attrName>style.visibility</p:attrName>
                                        </p:attrNameLst>
                                      </p:cBhvr>
                                      <p:to>
                                        <p:strVal val="visible"/>
                                      </p:to>
                                    </p:set>
                                    <p:animEffect transition="in" filter="wipe(left)">
                                      <p:cBhvr>
                                        <p:cTn id="22" dur="500"/>
                                        <p:tgtEl>
                                          <p:spTgt spid="3482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4830"/>
                                        </p:tgtEl>
                                        <p:attrNameLst>
                                          <p:attrName>style.visibility</p:attrName>
                                        </p:attrNameLst>
                                      </p:cBhvr>
                                      <p:to>
                                        <p:strVal val="visible"/>
                                      </p:to>
                                    </p:set>
                                    <p:animEffect transition="in" filter="wipe(left)">
                                      <p:cBhvr>
                                        <p:cTn id="27" dur="500"/>
                                        <p:tgtEl>
                                          <p:spTgt spid="3483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4831"/>
                                        </p:tgtEl>
                                        <p:attrNameLst>
                                          <p:attrName>style.visibility</p:attrName>
                                        </p:attrNameLst>
                                      </p:cBhvr>
                                      <p:to>
                                        <p:strVal val="visible"/>
                                      </p:to>
                                    </p:set>
                                    <p:animEffect transition="in" filter="wipe(left)">
                                      <p:cBhvr>
                                        <p:cTn id="32" dur="500"/>
                                        <p:tgtEl>
                                          <p:spTgt spid="3483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4832"/>
                                        </p:tgtEl>
                                        <p:attrNameLst>
                                          <p:attrName>style.visibility</p:attrName>
                                        </p:attrNameLst>
                                      </p:cBhvr>
                                      <p:to>
                                        <p:strVal val="visible"/>
                                      </p:to>
                                    </p:set>
                                    <p:animEffect transition="in" filter="wipe(left)">
                                      <p:cBhvr>
                                        <p:cTn id="37" dur="500"/>
                                        <p:tgtEl>
                                          <p:spTgt spid="348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6" grpId="0"/>
      <p:bldP spid="34827" grpId="0"/>
      <p:bldP spid="34828" grpId="0"/>
      <p:bldP spid="34829" grpId="0"/>
      <p:bldP spid="34830" grpId="0"/>
      <p:bldP spid="34831" grpId="0"/>
      <p:bldP spid="3483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4313" name="Text Box 11"/>
              <p:cNvSpPr txBox="1">
                <a:spLocks noChangeArrowheads="1"/>
              </p:cNvSpPr>
              <p:nvPr/>
            </p:nvSpPr>
            <p:spPr bwMode="auto">
              <a:xfrm>
                <a:off x="1785337" y="1033464"/>
                <a:ext cx="6477000" cy="18161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mn-ea"/>
                  </a:rPr>
                  <a:t>（</a:t>
                </a:r>
                <a:r>
                  <a:rPr kumimoji="0" lang="en-US" altLang="zh-CN" sz="2800" dirty="0">
                    <a:solidFill>
                      <a:srgbClr val="0000FF"/>
                    </a:solidFill>
                    <a:latin typeface="+mn-lt"/>
                    <a:ea typeface="+mn-ea"/>
                  </a:rPr>
                  <a:t>1</a:t>
                </a:r>
                <a:r>
                  <a:rPr kumimoji="0" lang="zh-CN" altLang="en-US" sz="2800" dirty="0">
                    <a:solidFill>
                      <a:srgbClr val="0000FF"/>
                    </a:solidFill>
                    <a:latin typeface="+mn-lt"/>
                    <a:ea typeface="+mn-ea"/>
                  </a:rPr>
                  <a:t>）如图所示滑轮和绳子的质量均不计，滑轮与绳间的摩擦力以及滑轮与轴间的摩擦力均不计，且</a:t>
                </a:r>
                <a14:m>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1</m:t>
                        </m:r>
                      </m:sub>
                    </m:sSub>
                    <m:r>
                      <a:rPr lang="en-US" altLang="zh-CN" sz="2800" b="0" i="1" smtClean="0">
                        <a:solidFill>
                          <a:srgbClr val="0000FF"/>
                        </a:solidFill>
                        <a:latin typeface="Cambria Math" panose="02040503050406030204" pitchFamily="18" charset="0"/>
                      </a:rPr>
                      <m:t>&gt;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2</m:t>
                        </m:r>
                      </m:sub>
                    </m:sSub>
                  </m:oMath>
                </a14:m>
                <a:r>
                  <a:rPr kumimoji="0" lang="zh-CN" altLang="en-US" sz="2800" dirty="0">
                    <a:solidFill>
                      <a:srgbClr val="0000FF"/>
                    </a:solidFill>
                    <a:latin typeface="+mn-lt"/>
                    <a:ea typeface="+mn-ea"/>
                  </a:rPr>
                  <a:t>。求重物释放后，物体的加速度和绳的张力。</a:t>
                </a:r>
                <a:endParaRPr kumimoji="0" lang="en-US" altLang="zh-CN" sz="2800" dirty="0">
                  <a:solidFill>
                    <a:srgbClr val="0000FF"/>
                  </a:solidFill>
                  <a:latin typeface="+mn-lt"/>
                  <a:ea typeface="+mn-ea"/>
                </a:endParaRPr>
              </a:p>
            </p:txBody>
          </p:sp>
        </mc:Choice>
        <mc:Fallback xmlns="">
          <p:sp>
            <p:nvSpPr>
              <p:cNvPr id="54313" name="Text Box 11"/>
              <p:cNvSpPr txBox="1">
                <a:spLocks noRot="1" noChangeAspect="1" noMove="1" noResize="1" noEditPoints="1" noAdjustHandles="1" noChangeArrowheads="1" noChangeShapeType="1" noTextEdit="1"/>
              </p:cNvSpPr>
              <p:nvPr/>
            </p:nvSpPr>
            <p:spPr bwMode="auto">
              <a:xfrm>
                <a:off x="1785337" y="1033464"/>
                <a:ext cx="6477000" cy="1816100"/>
              </a:xfrm>
              <a:prstGeom prst="rect">
                <a:avLst/>
              </a:prstGeom>
              <a:blipFill>
                <a:blip r:embed="rId2"/>
                <a:stretch>
                  <a:fillRect l="-1977" t="-3704" r="-7345" b="-87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71708" name="Text Box 28"/>
          <p:cNvSpPr txBox="1">
            <a:spLocks noChangeArrowheads="1"/>
          </p:cNvSpPr>
          <p:nvPr/>
        </p:nvSpPr>
        <p:spPr bwMode="auto">
          <a:xfrm>
            <a:off x="1785337" y="2909888"/>
            <a:ext cx="4038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mn-ea"/>
              </a:rPr>
              <a:t>解：以地面为参考系</a:t>
            </a:r>
          </a:p>
        </p:txBody>
      </p:sp>
      <p:sp>
        <p:nvSpPr>
          <p:cNvPr id="71709" name="AutoShape 29"/>
          <p:cNvSpPr>
            <a:spLocks/>
          </p:cNvSpPr>
          <p:nvPr/>
        </p:nvSpPr>
        <p:spPr bwMode="auto">
          <a:xfrm>
            <a:off x="2640013" y="4116388"/>
            <a:ext cx="304800" cy="762000"/>
          </a:xfrm>
          <a:prstGeom prst="leftBrace">
            <a:avLst>
              <a:gd name="adj1" fmla="val 20833"/>
              <a:gd name="adj2" fmla="val 50000"/>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3333CC"/>
              </a:solidFill>
              <a:latin typeface="+mn-lt"/>
              <a:ea typeface="+mn-ea"/>
            </a:endParaRPr>
          </a:p>
        </p:txBody>
      </p:sp>
      <p:sp>
        <p:nvSpPr>
          <p:cNvPr id="71710" name="Text Box 30"/>
          <p:cNvSpPr txBox="1">
            <a:spLocks noChangeArrowheads="1"/>
          </p:cNvSpPr>
          <p:nvPr/>
        </p:nvSpPr>
        <p:spPr bwMode="auto">
          <a:xfrm>
            <a:off x="2475842" y="3453478"/>
            <a:ext cx="4572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mn-ea"/>
              </a:rPr>
              <a:t>画受力图、选取坐标如图</a:t>
            </a:r>
          </a:p>
        </p:txBody>
      </p:sp>
      <p:sp>
        <p:nvSpPr>
          <p:cNvPr id="54287" name="Rectangle 49"/>
          <p:cNvSpPr>
            <a:spLocks noChangeArrowheads="1"/>
          </p:cNvSpPr>
          <p:nvPr/>
        </p:nvSpPr>
        <p:spPr bwMode="auto">
          <a:xfrm>
            <a:off x="1785337" y="510244"/>
            <a:ext cx="3886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mn-ea"/>
              </a:rPr>
              <a:t>例题：阿特伍德机</a:t>
            </a:r>
          </a:p>
        </p:txBody>
      </p:sp>
      <p:grpSp>
        <p:nvGrpSpPr>
          <p:cNvPr id="3" name="组合 2"/>
          <p:cNvGrpSpPr/>
          <p:nvPr/>
        </p:nvGrpSpPr>
        <p:grpSpPr>
          <a:xfrm>
            <a:off x="9938105" y="609601"/>
            <a:ext cx="1600200" cy="2667000"/>
            <a:chOff x="9938105" y="609601"/>
            <a:chExt cx="1600200" cy="2667000"/>
          </a:xfrm>
        </p:grpSpPr>
        <p:grpSp>
          <p:nvGrpSpPr>
            <p:cNvPr id="54276" name="Group 13"/>
            <p:cNvGrpSpPr>
              <a:grpSpLocks/>
            </p:cNvGrpSpPr>
            <p:nvPr/>
          </p:nvGrpSpPr>
          <p:grpSpPr bwMode="auto">
            <a:xfrm>
              <a:off x="9938105" y="609601"/>
              <a:ext cx="1600200" cy="2667000"/>
              <a:chOff x="4560" y="432"/>
              <a:chExt cx="1008" cy="1680"/>
            </a:xfrm>
          </p:grpSpPr>
          <p:sp>
            <p:nvSpPr>
              <p:cNvPr id="54303" name="Rectangle 14"/>
              <p:cNvSpPr>
                <a:spLocks noChangeArrowheads="1"/>
              </p:cNvSpPr>
              <p:nvPr/>
            </p:nvSpPr>
            <p:spPr bwMode="auto">
              <a:xfrm>
                <a:off x="4560" y="432"/>
                <a:ext cx="1008" cy="1680"/>
              </a:xfrm>
              <a:prstGeom prst="rect">
                <a:avLst/>
              </a:prstGeom>
              <a:solidFill>
                <a:srgbClr val="FFFFFF"/>
              </a:solidFill>
              <a:ln w="9525">
                <a:solidFill>
                  <a:schemeClr val="tx2"/>
                </a:solidFill>
                <a:miter lim="800000"/>
                <a:headEnd/>
                <a:tailEnd/>
              </a:ln>
            </p:spPr>
            <p:txBody>
              <a:bodyPr wrap="none" anchor="ct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3333CC"/>
                  </a:solidFill>
                  <a:latin typeface="+mn-lt"/>
                  <a:ea typeface="+mn-ea"/>
                </a:endParaRPr>
              </a:p>
            </p:txBody>
          </p:sp>
          <p:sp>
            <p:nvSpPr>
              <p:cNvPr id="54304" name="Oval 15" descr="白色大理石"/>
              <p:cNvSpPr>
                <a:spLocks noChangeArrowheads="1"/>
              </p:cNvSpPr>
              <p:nvPr/>
            </p:nvSpPr>
            <p:spPr bwMode="auto">
              <a:xfrm>
                <a:off x="4869" y="674"/>
                <a:ext cx="381" cy="380"/>
              </a:xfrm>
              <a:prstGeom prst="ellipse">
                <a:avLst/>
              </a:prstGeom>
              <a:blipFill dpi="0" rotWithShape="0">
                <a:blip r:embed="rId3"/>
                <a:srcRect/>
                <a:tile tx="0" ty="0" sx="100000" sy="100000" flip="none" algn="tl"/>
              </a:blipFill>
              <a:ln w="19050">
                <a:solidFill>
                  <a:srgbClr val="000000"/>
                </a:solidFill>
                <a:round/>
                <a:headEnd/>
                <a:tailEnd/>
              </a:ln>
            </p:spPr>
            <p:txBody>
              <a:bodyPr wrap="none" anchor="ct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3333CC"/>
                  </a:solidFill>
                  <a:latin typeface="+mn-lt"/>
                  <a:ea typeface="+mn-ea"/>
                </a:endParaRPr>
              </a:p>
            </p:txBody>
          </p:sp>
          <p:sp>
            <p:nvSpPr>
              <p:cNvPr id="71696" name="AutoShape 16"/>
              <p:cNvSpPr>
                <a:spLocks noChangeArrowheads="1"/>
              </p:cNvSpPr>
              <p:nvPr/>
            </p:nvSpPr>
            <p:spPr bwMode="auto">
              <a:xfrm>
                <a:off x="5015" y="586"/>
                <a:ext cx="59" cy="293"/>
              </a:xfrm>
              <a:prstGeom prst="roundRect">
                <a:avLst>
                  <a:gd name="adj" fmla="val 16667"/>
                </a:avLst>
              </a:prstGeom>
              <a:gradFill rotWithShape="0">
                <a:gsLst>
                  <a:gs pos="0">
                    <a:schemeClr val="tx1">
                      <a:gamma/>
                      <a:tint val="43922"/>
                      <a:invGamma/>
                    </a:schemeClr>
                  </a:gs>
                  <a:gs pos="100000">
                    <a:schemeClr val="tx1"/>
                  </a:gs>
                </a:gsLst>
                <a:lin ang="5400000" scaled="1"/>
              </a:gradFill>
              <a:ln w="9525">
                <a:solidFill>
                  <a:srgbClr val="000000"/>
                </a:solidFill>
                <a:round/>
                <a:headEnd/>
                <a:tailEnd/>
              </a:ln>
              <a:effectLst/>
            </p:spPr>
            <p:txBody>
              <a:bodyPr wrap="none" anchor="ctr"/>
              <a:lstStyle/>
              <a:p>
                <a:pPr algn="just">
                  <a:defRPr/>
                </a:pPr>
                <a:endParaRPr lang="zh-CN" altLang="en-US" sz="2800">
                  <a:latin typeface="+mn-lt"/>
                  <a:ea typeface="+mn-ea"/>
                </a:endParaRPr>
              </a:p>
            </p:txBody>
          </p:sp>
          <p:sp>
            <p:nvSpPr>
              <p:cNvPr id="54306" name="Line 17"/>
              <p:cNvSpPr>
                <a:spLocks noChangeShapeType="1"/>
              </p:cNvSpPr>
              <p:nvPr/>
            </p:nvSpPr>
            <p:spPr bwMode="auto">
              <a:xfrm>
                <a:off x="5250" y="879"/>
                <a:ext cx="0" cy="75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54307" name="Rectangle 18"/>
              <p:cNvSpPr>
                <a:spLocks noChangeArrowheads="1"/>
              </p:cNvSpPr>
              <p:nvPr/>
            </p:nvSpPr>
            <p:spPr bwMode="auto">
              <a:xfrm>
                <a:off x="5162" y="1522"/>
                <a:ext cx="176" cy="175"/>
              </a:xfrm>
              <a:prstGeom prst="rect">
                <a:avLst/>
              </a:prstGeom>
              <a:gradFill rotWithShape="0">
                <a:gsLst>
                  <a:gs pos="0">
                    <a:srgbClr val="8F8FFF"/>
                  </a:gs>
                  <a:gs pos="100000">
                    <a:srgbClr val="0000FF"/>
                  </a:gs>
                </a:gsLst>
                <a:lin ang="5400000" scaled="1"/>
              </a:gradFill>
              <a:ln w="28575">
                <a:solidFill>
                  <a:srgbClr val="0000FF"/>
                </a:solidFill>
                <a:miter lim="800000"/>
                <a:headEnd/>
                <a:tailEnd/>
              </a:ln>
            </p:spPr>
            <p:txBody>
              <a:bodyPr wrap="none" anchor="ct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3333CC"/>
                  </a:solidFill>
                  <a:latin typeface="+mn-lt"/>
                  <a:ea typeface="+mn-ea"/>
                </a:endParaRPr>
              </a:p>
            </p:txBody>
          </p:sp>
          <p:sp>
            <p:nvSpPr>
              <p:cNvPr id="54308" name="Rectangle 19"/>
              <p:cNvSpPr>
                <a:spLocks noChangeArrowheads="1"/>
              </p:cNvSpPr>
              <p:nvPr/>
            </p:nvSpPr>
            <p:spPr bwMode="auto">
              <a:xfrm>
                <a:off x="4800" y="1418"/>
                <a:ext cx="177" cy="175"/>
              </a:xfrm>
              <a:prstGeom prst="rect">
                <a:avLst/>
              </a:prstGeom>
              <a:gradFill rotWithShape="0">
                <a:gsLst>
                  <a:gs pos="0">
                    <a:srgbClr val="FFBAA9"/>
                  </a:gs>
                  <a:gs pos="100000">
                    <a:srgbClr val="FF3300"/>
                  </a:gs>
                </a:gsLst>
                <a:lin ang="5400000" scaled="1"/>
              </a:gradFill>
              <a:ln w="28575">
                <a:solidFill>
                  <a:srgbClr val="FF3300"/>
                </a:solidFill>
                <a:miter lim="800000"/>
                <a:headEnd/>
                <a:tailEnd/>
              </a:ln>
            </p:spPr>
            <p:txBody>
              <a:bodyPr wrap="none" anchor="ct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3333CC"/>
                  </a:solidFill>
                  <a:latin typeface="+mn-lt"/>
                  <a:ea typeface="+mn-ea"/>
                </a:endParaRPr>
              </a:p>
            </p:txBody>
          </p:sp>
          <p:sp>
            <p:nvSpPr>
              <p:cNvPr id="54311" name="Line 22"/>
              <p:cNvSpPr>
                <a:spLocks noChangeShapeType="1"/>
              </p:cNvSpPr>
              <p:nvPr/>
            </p:nvSpPr>
            <p:spPr bwMode="auto">
              <a:xfrm>
                <a:off x="4876" y="838"/>
                <a:ext cx="0" cy="5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54312" name="Rectangle 23" descr="宽上对角线"/>
              <p:cNvSpPr>
                <a:spLocks noChangeArrowheads="1"/>
              </p:cNvSpPr>
              <p:nvPr/>
            </p:nvSpPr>
            <p:spPr bwMode="auto">
              <a:xfrm>
                <a:off x="4721" y="528"/>
                <a:ext cx="644" cy="77"/>
              </a:xfrm>
              <a:prstGeom prst="rect">
                <a:avLst/>
              </a:prstGeom>
              <a:pattFill prst="wdUpDiag">
                <a:fgClr>
                  <a:schemeClr val="tx1"/>
                </a:fgClr>
                <a:bgClr>
                  <a:schemeClr val="bg1"/>
                </a:bgClr>
              </a:pattFill>
              <a:ln w="9525">
                <a:solidFill>
                  <a:srgbClr val="000000"/>
                </a:solidFill>
                <a:miter lim="800000"/>
                <a:headEnd/>
                <a:tailEnd/>
              </a:ln>
            </p:spPr>
            <p:txBody>
              <a:bodyPr wrap="none" anchor="ct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3333CC"/>
                  </a:solidFill>
                  <a:latin typeface="+mn-lt"/>
                  <a:ea typeface="+mn-ea"/>
                </a:endParaRPr>
              </a:p>
            </p:txBody>
          </p:sp>
        </p:grpSp>
        <mc:AlternateContent xmlns:mc="http://schemas.openxmlformats.org/markup-compatibility/2006" xmlns:a14="http://schemas.microsoft.com/office/drawing/2010/main">
          <mc:Choice Requires="a14">
            <p:sp>
              <p:nvSpPr>
                <p:cNvPr id="50" name="矩形 49"/>
                <p:cNvSpPr/>
                <p:nvPr/>
              </p:nvSpPr>
              <p:spPr>
                <a:xfrm>
                  <a:off x="10131750" y="2387616"/>
                  <a:ext cx="734688"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1</m:t>
                            </m:r>
                          </m:sub>
                        </m:sSub>
                      </m:oMath>
                    </m:oMathPara>
                  </a14:m>
                  <a:endParaRPr lang="zh-CN" altLang="en-US" sz="2800" dirty="0">
                    <a:solidFill>
                      <a:srgbClr val="0000FF"/>
                    </a:solidFill>
                    <a:latin typeface="+mn-lt"/>
                    <a:ea typeface="+mn-ea"/>
                  </a:endParaRPr>
                </a:p>
              </p:txBody>
            </p:sp>
          </mc:Choice>
          <mc:Fallback xmlns="">
            <p:sp>
              <p:nvSpPr>
                <p:cNvPr id="50" name="矩形 49"/>
                <p:cNvSpPr>
                  <a:spLocks noRot="1" noChangeAspect="1" noMove="1" noResize="1" noEditPoints="1" noAdjustHandles="1" noChangeArrowheads="1" noChangeShapeType="1" noTextEdit="1"/>
                </p:cNvSpPr>
                <p:nvPr/>
              </p:nvSpPr>
              <p:spPr>
                <a:xfrm>
                  <a:off x="10131750" y="2387616"/>
                  <a:ext cx="734688"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10714392" y="2555877"/>
                  <a:ext cx="742960"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b="0" i="1" smtClean="0">
                                <a:solidFill>
                                  <a:srgbClr val="0000FF"/>
                                </a:solidFill>
                                <a:latin typeface="Cambria Math" panose="02040503050406030204" pitchFamily="18" charset="0"/>
                              </a:rPr>
                              <m:t>2</m:t>
                            </m:r>
                          </m:sub>
                        </m:sSub>
                      </m:oMath>
                    </m:oMathPara>
                  </a14:m>
                  <a:endParaRPr lang="zh-CN" altLang="en-US" sz="2800" dirty="0">
                    <a:solidFill>
                      <a:srgbClr val="0000FF"/>
                    </a:solidFill>
                    <a:latin typeface="+mn-lt"/>
                    <a:ea typeface="+mn-ea"/>
                  </a:endParaRPr>
                </a:p>
              </p:txBody>
            </p:sp>
          </mc:Choice>
          <mc:Fallback xmlns="">
            <p:sp>
              <p:nvSpPr>
                <p:cNvPr id="51" name="矩形 50"/>
                <p:cNvSpPr>
                  <a:spLocks noRot="1" noChangeAspect="1" noMove="1" noResize="1" noEditPoints="1" noAdjustHandles="1" noChangeArrowheads="1" noChangeShapeType="1" noTextEdit="1"/>
                </p:cNvSpPr>
                <p:nvPr/>
              </p:nvSpPr>
              <p:spPr>
                <a:xfrm>
                  <a:off x="10714392" y="2555877"/>
                  <a:ext cx="742960" cy="523220"/>
                </a:xfrm>
                <a:prstGeom prst="rect">
                  <a:avLst/>
                </a:prstGeom>
                <a:blipFill>
                  <a:blip r:embed="rId5"/>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2" name="矩形 61"/>
              <p:cNvSpPr/>
              <p:nvPr/>
            </p:nvSpPr>
            <p:spPr>
              <a:xfrm>
                <a:off x="2872845" y="3895186"/>
                <a:ext cx="2900602"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1</m:t>
                          </m:r>
                        </m:sub>
                      </m:sSub>
                      <m:r>
                        <a:rPr lang="en-US" altLang="zh-CN" sz="2800" b="0" i="1" smtClean="0">
                          <a:solidFill>
                            <a:srgbClr val="0000FF"/>
                          </a:solidFill>
                          <a:latin typeface="Cambria Math" panose="02040503050406030204" pitchFamily="18" charset="0"/>
                        </a:rPr>
                        <m:t>𝑔</m:t>
                      </m:r>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𝐹</m:t>
                          </m:r>
                        </m:e>
                        <m:sub>
                          <m:r>
                            <a:rPr lang="en-US" altLang="zh-CN" sz="2800" b="0" i="1" smtClean="0">
                              <a:solidFill>
                                <a:srgbClr val="0000FF"/>
                              </a:solidFill>
                              <a:latin typeface="Cambria Math" panose="02040503050406030204" pitchFamily="18" charset="0"/>
                            </a:rPr>
                            <m:t>𝑇</m:t>
                          </m:r>
                        </m:sub>
                      </m:sSub>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1</m:t>
                          </m:r>
                        </m:sub>
                      </m:sSub>
                      <m:r>
                        <a:rPr lang="en-US" altLang="zh-CN" sz="2800" b="0" i="1" smtClean="0">
                          <a:solidFill>
                            <a:srgbClr val="0000FF"/>
                          </a:solidFill>
                          <a:latin typeface="Cambria Math" panose="02040503050406030204" pitchFamily="18" charset="0"/>
                        </a:rPr>
                        <m:t>𝑎</m:t>
                      </m:r>
                    </m:oMath>
                  </m:oMathPara>
                </a14:m>
                <a:endParaRPr lang="zh-CN" altLang="en-US" sz="2800" dirty="0">
                  <a:solidFill>
                    <a:srgbClr val="0000FF"/>
                  </a:solidFill>
                  <a:latin typeface="+mn-lt"/>
                  <a:ea typeface="+mn-ea"/>
                </a:endParaRPr>
              </a:p>
            </p:txBody>
          </p:sp>
        </mc:Choice>
        <mc:Fallback xmlns="">
          <p:sp>
            <p:nvSpPr>
              <p:cNvPr id="62" name="矩形 61"/>
              <p:cNvSpPr>
                <a:spLocks noRot="1" noChangeAspect="1" noMove="1" noResize="1" noEditPoints="1" noAdjustHandles="1" noChangeArrowheads="1" noChangeShapeType="1" noTextEdit="1"/>
              </p:cNvSpPr>
              <p:nvPr/>
            </p:nvSpPr>
            <p:spPr>
              <a:xfrm>
                <a:off x="2872845" y="3895186"/>
                <a:ext cx="2900602"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p:cNvSpPr/>
              <p:nvPr/>
            </p:nvSpPr>
            <p:spPr>
              <a:xfrm>
                <a:off x="2872845" y="4514186"/>
                <a:ext cx="3273012"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sSub>
                        <m:sSubPr>
                          <m:ctrlPr>
                            <a:rPr lang="en-US" altLang="zh-CN" sz="2800" i="1" smtClean="0">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b="0" i="1" smtClean="0">
                              <a:solidFill>
                                <a:srgbClr val="0000FF"/>
                              </a:solidFill>
                              <a:latin typeface="Cambria Math" panose="02040503050406030204" pitchFamily="18" charset="0"/>
                            </a:rPr>
                            <m:t>2</m:t>
                          </m:r>
                        </m:sub>
                      </m:sSub>
                      <m:r>
                        <a:rPr lang="en-US" altLang="zh-CN" sz="2800" b="0" i="1" smtClean="0">
                          <a:solidFill>
                            <a:srgbClr val="0000FF"/>
                          </a:solidFill>
                          <a:latin typeface="Cambria Math" panose="02040503050406030204" pitchFamily="18" charset="0"/>
                        </a:rPr>
                        <m:t>𝑔</m:t>
                      </m:r>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𝐹</m:t>
                          </m:r>
                        </m:e>
                        <m:sub>
                          <m:r>
                            <a:rPr lang="en-US" altLang="zh-CN" sz="2800" b="0" i="1" smtClean="0">
                              <a:solidFill>
                                <a:srgbClr val="0000FF"/>
                              </a:solidFill>
                              <a:latin typeface="Cambria Math" panose="02040503050406030204" pitchFamily="18" charset="0"/>
                            </a:rPr>
                            <m:t>𝑇</m:t>
                          </m:r>
                        </m:sub>
                      </m:sSub>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b="0" i="1" smtClean="0">
                              <a:solidFill>
                                <a:srgbClr val="0000FF"/>
                              </a:solidFill>
                              <a:latin typeface="Cambria Math" panose="02040503050406030204" pitchFamily="18" charset="0"/>
                            </a:rPr>
                            <m:t>2</m:t>
                          </m:r>
                        </m:sub>
                      </m:sSub>
                      <m:r>
                        <a:rPr lang="en-US" altLang="zh-CN" sz="2800" b="0" i="1" smtClean="0">
                          <a:solidFill>
                            <a:srgbClr val="0000FF"/>
                          </a:solidFill>
                          <a:latin typeface="Cambria Math" panose="02040503050406030204" pitchFamily="18" charset="0"/>
                        </a:rPr>
                        <m:t>𝑎</m:t>
                      </m:r>
                    </m:oMath>
                  </m:oMathPara>
                </a14:m>
                <a:endParaRPr lang="zh-CN" altLang="en-US" sz="2800" dirty="0">
                  <a:solidFill>
                    <a:srgbClr val="0000FF"/>
                  </a:solidFill>
                  <a:latin typeface="+mn-lt"/>
                  <a:ea typeface="+mn-ea"/>
                </a:endParaRPr>
              </a:p>
            </p:txBody>
          </p:sp>
        </mc:Choice>
        <mc:Fallback xmlns="">
          <p:sp>
            <p:nvSpPr>
              <p:cNvPr id="63" name="矩形 62"/>
              <p:cNvSpPr>
                <a:spLocks noRot="1" noChangeAspect="1" noMove="1" noResize="1" noEditPoints="1" noAdjustHandles="1" noChangeArrowheads="1" noChangeShapeType="1" noTextEdit="1"/>
              </p:cNvSpPr>
              <p:nvPr/>
            </p:nvSpPr>
            <p:spPr>
              <a:xfrm>
                <a:off x="2872845" y="4514186"/>
                <a:ext cx="3273012"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p:cNvSpPr/>
              <p:nvPr/>
            </p:nvSpPr>
            <p:spPr>
              <a:xfrm>
                <a:off x="2832315" y="5207930"/>
                <a:ext cx="2680606" cy="90075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𝑎</m:t>
                      </m:r>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panose="02040503050406030204" pitchFamily="18" charset="0"/>
                            </a:rPr>
                          </m:ctrlPr>
                        </m:fPr>
                        <m:num>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1</m:t>
                              </m:r>
                            </m:sub>
                          </m:sSub>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b="0" i="1" smtClean="0">
                                  <a:solidFill>
                                    <a:srgbClr val="0000FF"/>
                                  </a:solidFill>
                                  <a:latin typeface="Cambria Math" panose="02040503050406030204" pitchFamily="18" charset="0"/>
                                </a:rPr>
                                <m:t>2</m:t>
                              </m:r>
                            </m:sub>
                          </m:sSub>
                        </m:num>
                        <m:den>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1</m:t>
                              </m:r>
                            </m:sub>
                          </m:sSub>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b="0" i="1" smtClean="0">
                                  <a:solidFill>
                                    <a:srgbClr val="0000FF"/>
                                  </a:solidFill>
                                  <a:latin typeface="Cambria Math" panose="02040503050406030204" pitchFamily="18" charset="0"/>
                                </a:rPr>
                                <m:t>2</m:t>
                              </m:r>
                            </m:sub>
                          </m:sSub>
                        </m:den>
                      </m:f>
                      <m:r>
                        <a:rPr lang="en-US" altLang="zh-CN" sz="2800" b="0" i="1" smtClean="0">
                          <a:solidFill>
                            <a:srgbClr val="0000FF"/>
                          </a:solidFill>
                          <a:latin typeface="Cambria Math" panose="02040503050406030204" pitchFamily="18" charset="0"/>
                        </a:rPr>
                        <m:t>𝑔</m:t>
                      </m:r>
                    </m:oMath>
                  </m:oMathPara>
                </a14:m>
                <a:endParaRPr lang="zh-CN" altLang="en-US" sz="2800" dirty="0">
                  <a:solidFill>
                    <a:srgbClr val="0000FF"/>
                  </a:solidFill>
                  <a:latin typeface="+mn-lt"/>
                  <a:ea typeface="+mn-ea"/>
                </a:endParaRPr>
              </a:p>
            </p:txBody>
          </p:sp>
        </mc:Choice>
        <mc:Fallback xmlns="">
          <p:sp>
            <p:nvSpPr>
              <p:cNvPr id="64" name="矩形 63"/>
              <p:cNvSpPr>
                <a:spLocks noRot="1" noChangeAspect="1" noMove="1" noResize="1" noEditPoints="1" noAdjustHandles="1" noChangeArrowheads="1" noChangeShapeType="1" noTextEdit="1"/>
              </p:cNvSpPr>
              <p:nvPr/>
            </p:nvSpPr>
            <p:spPr>
              <a:xfrm>
                <a:off x="2832315" y="5207930"/>
                <a:ext cx="2680606" cy="900759"/>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p:cNvSpPr/>
              <p:nvPr/>
            </p:nvSpPr>
            <p:spPr>
              <a:xfrm>
                <a:off x="5453378" y="5172182"/>
                <a:ext cx="2759537" cy="97225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𝐹</m:t>
                          </m:r>
                        </m:e>
                        <m:sub>
                          <m:r>
                            <a:rPr lang="en-US" altLang="zh-CN" sz="2800" b="0" i="1" smtClean="0">
                              <a:solidFill>
                                <a:srgbClr val="0000FF"/>
                              </a:solidFill>
                              <a:latin typeface="Cambria Math" panose="02040503050406030204" pitchFamily="18" charset="0"/>
                            </a:rPr>
                            <m:t>𝑇</m:t>
                          </m:r>
                        </m:sub>
                      </m:sSub>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2</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1</m:t>
                              </m:r>
                            </m:sub>
                          </m:sSub>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b="0" i="1" smtClean="0">
                                  <a:solidFill>
                                    <a:srgbClr val="0000FF"/>
                                  </a:solidFill>
                                  <a:latin typeface="Cambria Math" panose="02040503050406030204" pitchFamily="18" charset="0"/>
                                </a:rPr>
                                <m:t>2</m:t>
                              </m:r>
                            </m:sub>
                          </m:sSub>
                        </m:num>
                        <m:den>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1</m:t>
                              </m:r>
                            </m:sub>
                          </m:sSub>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b="0" i="1" smtClean="0">
                                  <a:solidFill>
                                    <a:srgbClr val="0000FF"/>
                                  </a:solidFill>
                                  <a:latin typeface="Cambria Math" panose="02040503050406030204" pitchFamily="18" charset="0"/>
                                </a:rPr>
                                <m:t>2</m:t>
                              </m:r>
                            </m:sub>
                          </m:sSub>
                        </m:den>
                      </m:f>
                      <m:r>
                        <a:rPr lang="en-US" altLang="zh-CN" sz="2800" b="0" i="1" smtClean="0">
                          <a:solidFill>
                            <a:srgbClr val="0000FF"/>
                          </a:solidFill>
                          <a:latin typeface="Cambria Math" panose="02040503050406030204" pitchFamily="18" charset="0"/>
                        </a:rPr>
                        <m:t>𝑔</m:t>
                      </m:r>
                    </m:oMath>
                  </m:oMathPara>
                </a14:m>
                <a:endParaRPr lang="zh-CN" altLang="en-US" sz="2800" dirty="0">
                  <a:solidFill>
                    <a:srgbClr val="0000FF"/>
                  </a:solidFill>
                  <a:latin typeface="+mn-lt"/>
                  <a:ea typeface="+mn-ea"/>
                </a:endParaRPr>
              </a:p>
            </p:txBody>
          </p:sp>
        </mc:Choice>
        <mc:Fallback xmlns="">
          <p:sp>
            <p:nvSpPr>
              <p:cNvPr id="65" name="矩形 64"/>
              <p:cNvSpPr>
                <a:spLocks noRot="1" noChangeAspect="1" noMove="1" noResize="1" noEditPoints="1" noAdjustHandles="1" noChangeArrowheads="1" noChangeShapeType="1" noTextEdit="1"/>
              </p:cNvSpPr>
              <p:nvPr/>
            </p:nvSpPr>
            <p:spPr>
              <a:xfrm>
                <a:off x="5453378" y="5172182"/>
                <a:ext cx="2759537" cy="972254"/>
              </a:xfrm>
              <a:prstGeom prst="rect">
                <a:avLst/>
              </a:prstGeom>
              <a:blipFill>
                <a:blip r:embed="rId18"/>
                <a:stretch>
                  <a:fillRect/>
                </a:stretch>
              </a:blipFill>
            </p:spPr>
            <p:txBody>
              <a:bodyPr/>
              <a:lstStyle/>
              <a:p>
                <a:r>
                  <a:rPr lang="zh-CN" altLang="en-US">
                    <a:noFill/>
                  </a:rPr>
                  <a:t> </a:t>
                </a:r>
              </a:p>
            </p:txBody>
          </p:sp>
        </mc:Fallback>
      </mc:AlternateContent>
      <p:grpSp>
        <p:nvGrpSpPr>
          <p:cNvPr id="4" name="组合 3"/>
          <p:cNvGrpSpPr/>
          <p:nvPr/>
        </p:nvGrpSpPr>
        <p:grpSpPr>
          <a:xfrm>
            <a:off x="8766921" y="3429001"/>
            <a:ext cx="2771384" cy="2895600"/>
            <a:chOff x="8766921" y="3429001"/>
            <a:chExt cx="2771384" cy="2895600"/>
          </a:xfrm>
        </p:grpSpPr>
        <p:grpSp>
          <p:nvGrpSpPr>
            <p:cNvPr id="2" name="Group 2"/>
            <p:cNvGrpSpPr>
              <a:grpSpLocks/>
            </p:cNvGrpSpPr>
            <p:nvPr/>
          </p:nvGrpSpPr>
          <p:grpSpPr bwMode="auto">
            <a:xfrm>
              <a:off x="8795105" y="3429001"/>
              <a:ext cx="2743200" cy="2895600"/>
              <a:chOff x="3840" y="2208"/>
              <a:chExt cx="1728" cy="1824"/>
            </a:xfrm>
          </p:grpSpPr>
          <p:sp>
            <p:nvSpPr>
              <p:cNvPr id="54315" name="Rectangle 3"/>
              <p:cNvSpPr>
                <a:spLocks noChangeArrowheads="1"/>
              </p:cNvSpPr>
              <p:nvPr/>
            </p:nvSpPr>
            <p:spPr bwMode="auto">
              <a:xfrm>
                <a:off x="3840" y="2208"/>
                <a:ext cx="1728" cy="1824"/>
              </a:xfrm>
              <a:prstGeom prst="rect">
                <a:avLst/>
              </a:prstGeom>
              <a:solidFill>
                <a:srgbClr val="FFFFFF"/>
              </a:solidFill>
              <a:ln w="9525">
                <a:solidFill>
                  <a:schemeClr val="tx2"/>
                </a:solidFill>
                <a:miter lim="800000"/>
                <a:headEnd/>
                <a:tailEnd/>
              </a:ln>
            </p:spPr>
            <p:txBody>
              <a:bodyPr wrap="none" anchor="ct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3333CC"/>
                  </a:solidFill>
                  <a:latin typeface="+mn-lt"/>
                  <a:ea typeface="+mn-ea"/>
                </a:endParaRPr>
              </a:p>
            </p:txBody>
          </p:sp>
          <p:grpSp>
            <p:nvGrpSpPr>
              <p:cNvPr id="54316" name="Group 4"/>
              <p:cNvGrpSpPr>
                <a:grpSpLocks/>
              </p:cNvGrpSpPr>
              <p:nvPr/>
            </p:nvGrpSpPr>
            <p:grpSpPr bwMode="auto">
              <a:xfrm>
                <a:off x="4176" y="2739"/>
                <a:ext cx="177" cy="844"/>
                <a:chOff x="4176" y="2739"/>
                <a:chExt cx="177" cy="844"/>
              </a:xfrm>
            </p:grpSpPr>
            <p:sp>
              <p:nvSpPr>
                <p:cNvPr id="54317" name="Rectangle 5"/>
                <p:cNvSpPr>
                  <a:spLocks noChangeArrowheads="1"/>
                </p:cNvSpPr>
                <p:nvPr/>
              </p:nvSpPr>
              <p:spPr bwMode="auto">
                <a:xfrm>
                  <a:off x="4176" y="3007"/>
                  <a:ext cx="177" cy="175"/>
                </a:xfrm>
                <a:prstGeom prst="rect">
                  <a:avLst/>
                </a:prstGeom>
                <a:gradFill rotWithShape="0">
                  <a:gsLst>
                    <a:gs pos="0">
                      <a:srgbClr val="FFBAA9"/>
                    </a:gs>
                    <a:gs pos="100000">
                      <a:srgbClr val="FF3300"/>
                    </a:gs>
                  </a:gsLst>
                  <a:lin ang="5400000" scaled="1"/>
                </a:gradFill>
                <a:ln w="28575">
                  <a:solidFill>
                    <a:srgbClr val="FF3300"/>
                  </a:solidFill>
                  <a:miter lim="800000"/>
                  <a:headEnd/>
                  <a:tailEnd/>
                </a:ln>
              </p:spPr>
              <p:txBody>
                <a:bodyPr wrap="none" anchor="ct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3333CC"/>
                    </a:solidFill>
                    <a:latin typeface="+mn-lt"/>
                    <a:ea typeface="+mn-ea"/>
                  </a:endParaRPr>
                </a:p>
              </p:txBody>
            </p:sp>
            <p:sp>
              <p:nvSpPr>
                <p:cNvPr id="54319" name="Line 7"/>
                <p:cNvSpPr>
                  <a:spLocks noChangeShapeType="1"/>
                </p:cNvSpPr>
                <p:nvPr/>
              </p:nvSpPr>
              <p:spPr bwMode="auto">
                <a:xfrm>
                  <a:off x="4272" y="3075"/>
                  <a:ext cx="0" cy="508"/>
                </a:xfrm>
                <a:prstGeom prst="line">
                  <a:avLst/>
                </a:prstGeom>
                <a:noFill/>
                <a:ln w="28575">
                  <a:solidFill>
                    <a:srgbClr val="008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54321" name="Line 9"/>
                <p:cNvSpPr>
                  <a:spLocks noChangeShapeType="1"/>
                </p:cNvSpPr>
                <p:nvPr/>
              </p:nvSpPr>
              <p:spPr bwMode="auto">
                <a:xfrm flipV="1">
                  <a:off x="4272" y="2739"/>
                  <a:ext cx="0" cy="364"/>
                </a:xfrm>
                <a:prstGeom prst="line">
                  <a:avLst/>
                </a:prstGeom>
                <a:noFill/>
                <a:ln w="28575">
                  <a:solidFill>
                    <a:srgbClr val="CC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grpSp>
        <p:grpSp>
          <p:nvGrpSpPr>
            <p:cNvPr id="6" name="Group 31"/>
            <p:cNvGrpSpPr>
              <a:grpSpLocks/>
            </p:cNvGrpSpPr>
            <p:nvPr/>
          </p:nvGrpSpPr>
          <p:grpSpPr bwMode="auto">
            <a:xfrm>
              <a:off x="10714401" y="4330701"/>
              <a:ext cx="279400" cy="1231900"/>
              <a:chOff x="5049" y="2776"/>
              <a:chExt cx="176" cy="776"/>
            </a:xfrm>
          </p:grpSpPr>
          <p:sp>
            <p:nvSpPr>
              <p:cNvPr id="54298" name="Rectangle 32"/>
              <p:cNvSpPr>
                <a:spLocks noChangeArrowheads="1"/>
              </p:cNvSpPr>
              <p:nvPr/>
            </p:nvSpPr>
            <p:spPr bwMode="auto">
              <a:xfrm>
                <a:off x="5049" y="3024"/>
                <a:ext cx="176" cy="175"/>
              </a:xfrm>
              <a:prstGeom prst="rect">
                <a:avLst/>
              </a:prstGeom>
              <a:gradFill rotWithShape="0">
                <a:gsLst>
                  <a:gs pos="0">
                    <a:srgbClr val="8F8FFF"/>
                  </a:gs>
                  <a:gs pos="100000">
                    <a:srgbClr val="0000FF"/>
                  </a:gs>
                </a:gsLst>
                <a:lin ang="5400000" scaled="1"/>
              </a:gradFill>
              <a:ln w="28575">
                <a:solidFill>
                  <a:srgbClr val="0000FF"/>
                </a:solidFill>
                <a:miter lim="800000"/>
                <a:headEnd/>
                <a:tailEnd/>
              </a:ln>
            </p:spPr>
            <p:txBody>
              <a:bodyPr wrap="none" anchor="ct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3333CC"/>
                  </a:solidFill>
                  <a:latin typeface="+mn-lt"/>
                  <a:ea typeface="+mn-ea"/>
                </a:endParaRPr>
              </a:p>
            </p:txBody>
          </p:sp>
          <p:sp>
            <p:nvSpPr>
              <p:cNvPr id="54300" name="Line 34"/>
              <p:cNvSpPr>
                <a:spLocks noChangeShapeType="1"/>
              </p:cNvSpPr>
              <p:nvPr/>
            </p:nvSpPr>
            <p:spPr bwMode="auto">
              <a:xfrm flipV="1">
                <a:off x="5140" y="2776"/>
                <a:ext cx="0" cy="392"/>
              </a:xfrm>
              <a:prstGeom prst="line">
                <a:avLst/>
              </a:prstGeom>
              <a:noFill/>
              <a:ln w="28575">
                <a:solidFill>
                  <a:srgbClr val="CC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54301" name="Line 35"/>
              <p:cNvSpPr>
                <a:spLocks noChangeShapeType="1"/>
              </p:cNvSpPr>
              <p:nvPr/>
            </p:nvSpPr>
            <p:spPr bwMode="auto">
              <a:xfrm>
                <a:off x="5140" y="3117"/>
                <a:ext cx="0" cy="435"/>
              </a:xfrm>
              <a:prstGeom prst="line">
                <a:avLst/>
              </a:prstGeom>
              <a:noFill/>
              <a:ln w="28575">
                <a:solidFill>
                  <a:srgbClr val="008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grpSp>
          <p:nvGrpSpPr>
            <p:cNvPr id="7" name="Group 37"/>
            <p:cNvGrpSpPr>
              <a:grpSpLocks/>
            </p:cNvGrpSpPr>
            <p:nvPr/>
          </p:nvGrpSpPr>
          <p:grpSpPr bwMode="auto">
            <a:xfrm>
              <a:off x="9023705" y="4038601"/>
              <a:ext cx="852487" cy="1676400"/>
              <a:chOff x="4023" y="2592"/>
              <a:chExt cx="537" cy="1056"/>
            </a:xfrm>
          </p:grpSpPr>
          <p:sp>
            <p:nvSpPr>
              <p:cNvPr id="54294" name="Line 39"/>
              <p:cNvSpPr>
                <a:spLocks noChangeShapeType="1"/>
              </p:cNvSpPr>
              <p:nvPr/>
            </p:nvSpPr>
            <p:spPr bwMode="auto">
              <a:xfrm flipV="1">
                <a:off x="4023" y="2959"/>
                <a:ext cx="0" cy="336"/>
              </a:xfrm>
              <a:prstGeom prst="line">
                <a:avLst/>
              </a:prstGeom>
              <a:noFill/>
              <a:ln w="28575">
                <a:solidFill>
                  <a:srgbClr val="000000"/>
                </a:solidFill>
                <a:round/>
                <a:headEnd type="triangl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54295" name="Line 40"/>
              <p:cNvSpPr>
                <a:spLocks noChangeShapeType="1"/>
              </p:cNvSpPr>
              <p:nvPr/>
            </p:nvSpPr>
            <p:spPr bwMode="auto">
              <a:xfrm>
                <a:off x="4560" y="2592"/>
                <a:ext cx="0" cy="1056"/>
              </a:xfrm>
              <a:prstGeom prst="line">
                <a:avLst/>
              </a:prstGeom>
              <a:noFill/>
              <a:ln w="12700">
                <a:solidFill>
                  <a:srgbClr val="0000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grpSp>
          <p:nvGrpSpPr>
            <p:cNvPr id="8" name="Group 43"/>
            <p:cNvGrpSpPr>
              <a:grpSpLocks/>
            </p:cNvGrpSpPr>
            <p:nvPr/>
          </p:nvGrpSpPr>
          <p:grpSpPr bwMode="auto">
            <a:xfrm>
              <a:off x="10471511" y="4038602"/>
              <a:ext cx="776288" cy="1636713"/>
              <a:chOff x="4896" y="2592"/>
              <a:chExt cx="489" cy="1031"/>
            </a:xfrm>
          </p:grpSpPr>
          <p:sp>
            <p:nvSpPr>
              <p:cNvPr id="54288" name="Line 44"/>
              <p:cNvSpPr>
                <a:spLocks noChangeShapeType="1"/>
              </p:cNvSpPr>
              <p:nvPr/>
            </p:nvSpPr>
            <p:spPr bwMode="auto">
              <a:xfrm flipV="1">
                <a:off x="4896" y="2880"/>
                <a:ext cx="0" cy="384"/>
              </a:xfrm>
              <a:prstGeom prst="line">
                <a:avLst/>
              </a:prstGeom>
              <a:noFill/>
              <a:ln w="28575">
                <a:solidFill>
                  <a:srgbClr val="0000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54290" name="Line 46"/>
              <p:cNvSpPr>
                <a:spLocks noChangeShapeType="1"/>
              </p:cNvSpPr>
              <p:nvPr/>
            </p:nvSpPr>
            <p:spPr bwMode="auto">
              <a:xfrm>
                <a:off x="5385" y="2592"/>
                <a:ext cx="0" cy="1031"/>
              </a:xfrm>
              <a:prstGeom prst="line">
                <a:avLst/>
              </a:prstGeom>
              <a:noFill/>
              <a:ln w="12700">
                <a:solidFill>
                  <a:srgbClr val="000000"/>
                </a:solidFill>
                <a:round/>
                <a:headEnd type="triangl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mc:AlternateContent xmlns:mc="http://schemas.openxmlformats.org/markup-compatibility/2006" xmlns:a14="http://schemas.microsoft.com/office/drawing/2010/main">
          <mc:Choice Requires="a14">
            <p:sp>
              <p:nvSpPr>
                <p:cNvPr id="52" name="矩形 51"/>
                <p:cNvSpPr/>
                <p:nvPr/>
              </p:nvSpPr>
              <p:spPr>
                <a:xfrm>
                  <a:off x="9164120" y="5591405"/>
                  <a:ext cx="633571"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𝑃</m:t>
                                </m:r>
                              </m:e>
                            </m:acc>
                          </m:e>
                          <m:sub>
                            <m:r>
                              <a:rPr lang="en-US" altLang="zh-CN" sz="2800" b="0" i="1" smtClean="0">
                                <a:solidFill>
                                  <a:srgbClr val="0000FF"/>
                                </a:solidFill>
                                <a:latin typeface="Cambria Math" panose="02040503050406030204" pitchFamily="18" charset="0"/>
                              </a:rPr>
                              <m:t>1</m:t>
                            </m:r>
                          </m:sub>
                        </m:sSub>
                      </m:oMath>
                    </m:oMathPara>
                  </a14:m>
                  <a:endParaRPr lang="zh-CN" altLang="en-US" sz="2800" dirty="0">
                    <a:solidFill>
                      <a:srgbClr val="0000FF"/>
                    </a:solidFill>
                    <a:latin typeface="+mj-ea"/>
                    <a:ea typeface="+mj-ea"/>
                  </a:endParaRPr>
                </a:p>
              </p:txBody>
            </p:sp>
          </mc:Choice>
          <mc:Fallback xmlns="">
            <p:sp>
              <p:nvSpPr>
                <p:cNvPr id="52" name="矩形 51"/>
                <p:cNvSpPr>
                  <a:spLocks noRot="1" noChangeAspect="1" noMove="1" noResize="1" noEditPoints="1" noAdjustHandles="1" noChangeArrowheads="1" noChangeShapeType="1" noTextEdit="1"/>
                </p:cNvSpPr>
                <p:nvPr/>
              </p:nvSpPr>
              <p:spPr>
                <a:xfrm>
                  <a:off x="9164120" y="5591405"/>
                  <a:ext cx="633571" cy="575479"/>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10498880" y="5535614"/>
                  <a:ext cx="641842"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𝑃</m:t>
                                </m:r>
                              </m:e>
                            </m:acc>
                          </m:e>
                          <m:sub>
                            <m:r>
                              <a:rPr lang="en-US" altLang="zh-CN" sz="2800" b="0" i="1" smtClean="0">
                                <a:solidFill>
                                  <a:srgbClr val="0000FF"/>
                                </a:solidFill>
                                <a:latin typeface="Cambria Math" panose="02040503050406030204" pitchFamily="18" charset="0"/>
                              </a:rPr>
                              <m:t>2</m:t>
                            </m:r>
                          </m:sub>
                        </m:sSub>
                      </m:oMath>
                    </m:oMathPara>
                  </a14:m>
                  <a:endParaRPr lang="zh-CN" altLang="en-US" sz="2800" dirty="0">
                    <a:solidFill>
                      <a:srgbClr val="0000FF"/>
                    </a:solidFill>
                    <a:latin typeface="+mj-ea"/>
                    <a:ea typeface="+mj-ea"/>
                  </a:endParaRPr>
                </a:p>
              </p:txBody>
            </p:sp>
          </mc:Choice>
          <mc:Fallback xmlns="">
            <p:sp>
              <p:nvSpPr>
                <p:cNvPr id="53" name="矩形 52"/>
                <p:cNvSpPr>
                  <a:spLocks noRot="1" noChangeAspect="1" noMove="1" noResize="1" noEditPoints="1" noAdjustHandles="1" noChangeArrowheads="1" noChangeShapeType="1" noTextEdit="1"/>
                </p:cNvSpPr>
                <p:nvPr/>
              </p:nvSpPr>
              <p:spPr>
                <a:xfrm>
                  <a:off x="10498880" y="5535614"/>
                  <a:ext cx="641842" cy="575479"/>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10533077" y="3734987"/>
                  <a:ext cx="666721"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𝐹</m:t>
                                </m:r>
                              </m:e>
                            </m:acc>
                          </m:e>
                          <m:sub>
                            <m:r>
                              <a:rPr lang="en-US" altLang="zh-CN" sz="2800" b="0" i="1" smtClean="0">
                                <a:solidFill>
                                  <a:srgbClr val="0000FF"/>
                                </a:solidFill>
                                <a:latin typeface="Cambria Math" panose="02040503050406030204" pitchFamily="18" charset="0"/>
                              </a:rPr>
                              <m:t>𝑇</m:t>
                            </m:r>
                          </m:sub>
                        </m:sSub>
                      </m:oMath>
                    </m:oMathPara>
                  </a14:m>
                  <a:endParaRPr lang="zh-CN" altLang="en-US" sz="2800" dirty="0">
                    <a:solidFill>
                      <a:srgbClr val="0000FF"/>
                    </a:solidFill>
                    <a:latin typeface="+mj-ea"/>
                    <a:ea typeface="+mj-ea"/>
                  </a:endParaRPr>
                </a:p>
              </p:txBody>
            </p:sp>
          </mc:Choice>
          <mc:Fallback xmlns="">
            <p:sp>
              <p:nvSpPr>
                <p:cNvPr id="54" name="矩形 53"/>
                <p:cNvSpPr>
                  <a:spLocks noRot="1" noChangeAspect="1" noMove="1" noResize="1" noEditPoints="1" noAdjustHandles="1" noChangeArrowheads="1" noChangeShapeType="1" noTextEdit="1"/>
                </p:cNvSpPr>
                <p:nvPr/>
              </p:nvSpPr>
              <p:spPr>
                <a:xfrm>
                  <a:off x="10533077" y="3734987"/>
                  <a:ext cx="666721" cy="575479"/>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9142124" y="3694104"/>
                  <a:ext cx="666721"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𝐹</m:t>
                                </m:r>
                              </m:e>
                            </m:acc>
                          </m:e>
                          <m:sub>
                            <m:r>
                              <a:rPr lang="en-US" altLang="zh-CN" sz="2800" b="0" i="1" smtClean="0">
                                <a:solidFill>
                                  <a:srgbClr val="0000FF"/>
                                </a:solidFill>
                                <a:latin typeface="Cambria Math" panose="02040503050406030204" pitchFamily="18" charset="0"/>
                              </a:rPr>
                              <m:t>𝑇</m:t>
                            </m:r>
                          </m:sub>
                        </m:sSub>
                      </m:oMath>
                    </m:oMathPara>
                  </a14:m>
                  <a:endParaRPr lang="zh-CN" altLang="en-US" sz="2800" dirty="0">
                    <a:solidFill>
                      <a:srgbClr val="0000FF"/>
                    </a:solidFill>
                    <a:latin typeface="+mj-ea"/>
                    <a:ea typeface="+mj-ea"/>
                  </a:endParaRPr>
                </a:p>
              </p:txBody>
            </p:sp>
          </mc:Choice>
          <mc:Fallback xmlns="">
            <p:sp>
              <p:nvSpPr>
                <p:cNvPr id="55" name="矩形 54"/>
                <p:cNvSpPr>
                  <a:spLocks noRot="1" noChangeAspect="1" noMove="1" noResize="1" noEditPoints="1" noAdjustHandles="1" noChangeArrowheads="1" noChangeShapeType="1" noTextEdit="1"/>
                </p:cNvSpPr>
                <p:nvPr/>
              </p:nvSpPr>
              <p:spPr>
                <a:xfrm>
                  <a:off x="9142124" y="3694104"/>
                  <a:ext cx="666721" cy="575479"/>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9631575" y="3597606"/>
                  <a:ext cx="489236"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0</m:t>
                        </m:r>
                      </m:oMath>
                    </m:oMathPara>
                  </a14:m>
                  <a:endParaRPr lang="zh-CN" altLang="en-US" sz="2800" dirty="0">
                    <a:solidFill>
                      <a:srgbClr val="0000FF"/>
                    </a:solidFill>
                    <a:latin typeface="+mj-ea"/>
                    <a:ea typeface="+mj-ea"/>
                  </a:endParaRPr>
                </a:p>
              </p:txBody>
            </p:sp>
          </mc:Choice>
          <mc:Fallback xmlns="">
            <p:sp>
              <p:nvSpPr>
                <p:cNvPr id="56" name="矩形 55"/>
                <p:cNvSpPr>
                  <a:spLocks noRot="1" noChangeAspect="1" noMove="1" noResize="1" noEditPoints="1" noAdjustHandles="1" noChangeArrowheads="1" noChangeShapeType="1" noTextEdit="1"/>
                </p:cNvSpPr>
                <p:nvPr/>
              </p:nvSpPr>
              <p:spPr>
                <a:xfrm>
                  <a:off x="9631575" y="3597606"/>
                  <a:ext cx="489236" cy="523220"/>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10981460" y="5600231"/>
                  <a:ext cx="489236"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0</m:t>
                        </m:r>
                      </m:oMath>
                    </m:oMathPara>
                  </a14:m>
                  <a:endParaRPr lang="zh-CN" altLang="en-US" sz="2800" dirty="0">
                    <a:solidFill>
                      <a:srgbClr val="0000FF"/>
                    </a:solidFill>
                    <a:latin typeface="+mj-ea"/>
                    <a:ea typeface="+mj-ea"/>
                  </a:endParaRPr>
                </a:p>
              </p:txBody>
            </p:sp>
          </mc:Choice>
          <mc:Fallback xmlns="">
            <p:sp>
              <p:nvSpPr>
                <p:cNvPr id="57" name="矩形 56"/>
                <p:cNvSpPr>
                  <a:spLocks noRot="1" noChangeAspect="1" noMove="1" noResize="1" noEditPoints="1" noAdjustHandles="1" noChangeArrowheads="1" noChangeShapeType="1" noTextEdit="1"/>
                </p:cNvSpPr>
                <p:nvPr/>
              </p:nvSpPr>
              <p:spPr>
                <a:xfrm>
                  <a:off x="10981460" y="5600231"/>
                  <a:ext cx="489236" cy="523220"/>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11006415" y="3589200"/>
                  <a:ext cx="496995"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𝑦</m:t>
                        </m:r>
                      </m:oMath>
                    </m:oMathPara>
                  </a14:m>
                  <a:endParaRPr lang="zh-CN" altLang="en-US" sz="2800" dirty="0">
                    <a:solidFill>
                      <a:srgbClr val="0000FF"/>
                    </a:solidFill>
                    <a:latin typeface="+mj-ea"/>
                    <a:ea typeface="+mj-ea"/>
                  </a:endParaRPr>
                </a:p>
              </p:txBody>
            </p:sp>
          </mc:Choice>
          <mc:Fallback xmlns="">
            <p:sp>
              <p:nvSpPr>
                <p:cNvPr id="58" name="矩形 57"/>
                <p:cNvSpPr>
                  <a:spLocks noRot="1" noChangeAspect="1" noMove="1" noResize="1" noEditPoints="1" noAdjustHandles="1" noChangeArrowheads="1" noChangeShapeType="1" noTextEdit="1"/>
                </p:cNvSpPr>
                <p:nvPr/>
              </p:nvSpPr>
              <p:spPr>
                <a:xfrm>
                  <a:off x="11006415" y="3589200"/>
                  <a:ext cx="496995" cy="523220"/>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9641732" y="5573299"/>
                  <a:ext cx="496995"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𝑦</m:t>
                        </m:r>
                      </m:oMath>
                    </m:oMathPara>
                  </a14:m>
                  <a:endParaRPr lang="zh-CN" altLang="en-US" sz="2800" dirty="0">
                    <a:solidFill>
                      <a:srgbClr val="0000FF"/>
                    </a:solidFill>
                    <a:latin typeface="+mj-ea"/>
                    <a:ea typeface="+mj-ea"/>
                  </a:endParaRPr>
                </a:p>
              </p:txBody>
            </p:sp>
          </mc:Choice>
          <mc:Fallback xmlns="">
            <p:sp>
              <p:nvSpPr>
                <p:cNvPr id="59" name="矩形 58"/>
                <p:cNvSpPr>
                  <a:spLocks noRot="1" noChangeAspect="1" noMove="1" noResize="1" noEditPoints="1" noAdjustHandles="1" noChangeArrowheads="1" noChangeShapeType="1" noTextEdit="1"/>
                </p:cNvSpPr>
                <p:nvPr/>
              </p:nvSpPr>
              <p:spPr>
                <a:xfrm>
                  <a:off x="9641732" y="5573299"/>
                  <a:ext cx="496995" cy="523220"/>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8766921" y="5078484"/>
                  <a:ext cx="499624"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𝑎</m:t>
                            </m:r>
                          </m:e>
                        </m:acc>
                      </m:oMath>
                    </m:oMathPara>
                  </a14:m>
                  <a:endParaRPr lang="zh-CN" altLang="en-US" sz="2800" dirty="0">
                    <a:solidFill>
                      <a:srgbClr val="0000FF"/>
                    </a:solidFill>
                    <a:latin typeface="+mj-ea"/>
                    <a:ea typeface="+mj-ea"/>
                  </a:endParaRPr>
                </a:p>
              </p:txBody>
            </p:sp>
          </mc:Choice>
          <mc:Fallback xmlns="">
            <p:sp>
              <p:nvSpPr>
                <p:cNvPr id="60" name="矩形 59"/>
                <p:cNvSpPr>
                  <a:spLocks noRot="1" noChangeAspect="1" noMove="1" noResize="1" noEditPoints="1" noAdjustHandles="1" noChangeArrowheads="1" noChangeShapeType="1" noTextEdit="1"/>
                </p:cNvSpPr>
                <p:nvPr/>
              </p:nvSpPr>
              <p:spPr>
                <a:xfrm>
                  <a:off x="8766921" y="5078484"/>
                  <a:ext cx="499624" cy="523220"/>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p:cNvSpPr/>
                <p:nvPr/>
              </p:nvSpPr>
              <p:spPr>
                <a:xfrm>
                  <a:off x="10217140" y="4055035"/>
                  <a:ext cx="499624"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𝑎</m:t>
                            </m:r>
                          </m:e>
                        </m:acc>
                      </m:oMath>
                    </m:oMathPara>
                  </a14:m>
                  <a:endParaRPr lang="zh-CN" altLang="en-US" sz="2800" dirty="0">
                    <a:solidFill>
                      <a:srgbClr val="0000FF"/>
                    </a:solidFill>
                    <a:latin typeface="+mj-ea"/>
                    <a:ea typeface="+mj-ea"/>
                  </a:endParaRPr>
                </a:p>
              </p:txBody>
            </p:sp>
          </mc:Choice>
          <mc:Fallback xmlns="">
            <p:sp>
              <p:nvSpPr>
                <p:cNvPr id="66" name="矩形 65"/>
                <p:cNvSpPr>
                  <a:spLocks noRot="1" noChangeAspect="1" noMove="1" noResize="1" noEditPoints="1" noAdjustHandles="1" noChangeArrowheads="1" noChangeShapeType="1" noTextEdit="1"/>
                </p:cNvSpPr>
                <p:nvPr/>
              </p:nvSpPr>
              <p:spPr>
                <a:xfrm>
                  <a:off x="10217140" y="4055035"/>
                  <a:ext cx="499624" cy="523220"/>
                </a:xfrm>
                <a:prstGeom prst="rect">
                  <a:avLst/>
                </a:prstGeom>
                <a:blipFill>
                  <a:blip r:embed="rId2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719009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1708"/>
                                        </p:tgtEl>
                                        <p:attrNameLst>
                                          <p:attrName>style.visibility</p:attrName>
                                        </p:attrNameLst>
                                      </p:cBhvr>
                                      <p:to>
                                        <p:strVal val="visible"/>
                                      </p:to>
                                    </p:set>
                                    <p:animEffect transition="in" filter="wipe(left)">
                                      <p:cBhvr>
                                        <p:cTn id="7" dur="500"/>
                                        <p:tgtEl>
                                          <p:spTgt spid="7170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1710"/>
                                        </p:tgtEl>
                                        <p:attrNameLst>
                                          <p:attrName>style.visibility</p:attrName>
                                        </p:attrNameLst>
                                      </p:cBhvr>
                                      <p:to>
                                        <p:strVal val="visible"/>
                                      </p:to>
                                    </p:set>
                                    <p:animEffect transition="in" filter="wipe(left)">
                                      <p:cBhvr>
                                        <p:cTn id="17" dur="500"/>
                                        <p:tgtEl>
                                          <p:spTgt spid="717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71709"/>
                                        </p:tgtEl>
                                        <p:attrNameLst>
                                          <p:attrName>style.visibility</p:attrName>
                                        </p:attrNameLst>
                                      </p:cBhvr>
                                      <p:to>
                                        <p:strVal val="visible"/>
                                      </p:to>
                                    </p:set>
                                    <p:animEffect transition="in" filter="wipe(up)">
                                      <p:cBhvr>
                                        <p:cTn id="22" dur="500"/>
                                        <p:tgtEl>
                                          <p:spTgt spid="7170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wipe(left)">
                                      <p:cBhvr>
                                        <p:cTn id="27" dur="500"/>
                                        <p:tgtEl>
                                          <p:spTgt spid="6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wipe(left)">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wipe(left)">
                                      <p:cBhvr>
                                        <p:cTn id="37" dur="500"/>
                                        <p:tgtEl>
                                          <p:spTgt spid="6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wipe(left)">
                                      <p:cBhvr>
                                        <p:cTn id="42"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8" grpId="0"/>
      <p:bldP spid="71709" grpId="0" animBg="1"/>
      <p:bldP spid="71710" grpId="0"/>
      <p:bldP spid="62" grpId="0"/>
      <p:bldP spid="63" grpId="0"/>
      <p:bldP spid="64" grpId="0"/>
      <p:bldP spid="6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13"/>
          <p:cNvSpPr txBox="1">
            <a:spLocks noChangeArrowheads="1"/>
          </p:cNvSpPr>
          <p:nvPr/>
        </p:nvSpPr>
        <p:spPr bwMode="auto">
          <a:xfrm>
            <a:off x="1922373" y="685801"/>
            <a:ext cx="6477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a:t>
            </a:r>
            <a:r>
              <a:rPr lang="en-US" altLang="zh-CN" sz="2800" dirty="0">
                <a:solidFill>
                  <a:srgbClr val="0000FF"/>
                </a:solidFill>
                <a:latin typeface="+mn-lt"/>
                <a:ea typeface="+mn-ea"/>
              </a:rPr>
              <a:t>2</a:t>
            </a:r>
            <a:r>
              <a:rPr lang="zh-CN" altLang="en-US" sz="2800" dirty="0">
                <a:solidFill>
                  <a:srgbClr val="0000FF"/>
                </a:solidFill>
                <a:latin typeface="+mn-lt"/>
                <a:ea typeface="+mn-ea"/>
              </a:rPr>
              <a:t>）求物体的运动方程。</a:t>
            </a:r>
            <a:endParaRPr lang="en-US" altLang="zh-CN" sz="2800" dirty="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79" name="Text Box 30"/>
              <p:cNvSpPr txBox="1">
                <a:spLocks noChangeArrowheads="1"/>
              </p:cNvSpPr>
              <p:nvPr/>
            </p:nvSpPr>
            <p:spPr bwMode="auto">
              <a:xfrm>
                <a:off x="1922373" y="1295400"/>
                <a:ext cx="7422008" cy="11176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buClrTx/>
                  <a:buSzTx/>
                  <a:buFontTx/>
                  <a:buNone/>
                </a:pPr>
                <a:r>
                  <a:rPr lang="zh-CN" altLang="en-US" sz="2800" dirty="0">
                    <a:solidFill>
                      <a:srgbClr val="0000FF"/>
                    </a:solidFill>
                    <a:latin typeface="+mn-lt"/>
                    <a:ea typeface="+mn-ea"/>
                  </a:rPr>
                  <a:t>解：绳不可伸长，则两物体的加速度的值保持相等，对</a:t>
                </a:r>
                <a14:m>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1</m:t>
                        </m:r>
                      </m:sub>
                    </m:sSub>
                  </m:oMath>
                </a14:m>
                <a:endParaRPr lang="en-US" altLang="zh-CN" sz="2800" baseline="-25000" dirty="0">
                  <a:solidFill>
                    <a:srgbClr val="0000FF"/>
                  </a:solidFill>
                  <a:latin typeface="+mn-lt"/>
                  <a:ea typeface="+mn-ea"/>
                </a:endParaRPr>
              </a:p>
            </p:txBody>
          </p:sp>
        </mc:Choice>
        <mc:Fallback xmlns="">
          <p:sp>
            <p:nvSpPr>
              <p:cNvPr id="79" name="Text Box 30"/>
              <p:cNvSpPr txBox="1">
                <a:spLocks noRot="1" noChangeAspect="1" noMove="1" noResize="1" noEditPoints="1" noAdjustHandles="1" noChangeArrowheads="1" noChangeShapeType="1" noTextEdit="1"/>
              </p:cNvSpPr>
              <p:nvPr/>
            </p:nvSpPr>
            <p:spPr bwMode="auto">
              <a:xfrm>
                <a:off x="1922373" y="1295400"/>
                <a:ext cx="7422008" cy="1117600"/>
              </a:xfrm>
              <a:prstGeom prst="rect">
                <a:avLst/>
              </a:prstGeom>
              <a:blipFill>
                <a:blip r:embed="rId2"/>
                <a:stretch>
                  <a:fillRect l="-1642" t="-2186" r="-1724" b="-1092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2" name="组合 1"/>
          <p:cNvGrpSpPr/>
          <p:nvPr/>
        </p:nvGrpSpPr>
        <p:grpSpPr>
          <a:xfrm>
            <a:off x="9938105" y="609601"/>
            <a:ext cx="1600200" cy="2667000"/>
            <a:chOff x="9938105" y="609601"/>
            <a:chExt cx="1600200" cy="2667000"/>
          </a:xfrm>
        </p:grpSpPr>
        <p:grpSp>
          <p:nvGrpSpPr>
            <p:cNvPr id="54" name="Group 13"/>
            <p:cNvGrpSpPr>
              <a:grpSpLocks/>
            </p:cNvGrpSpPr>
            <p:nvPr/>
          </p:nvGrpSpPr>
          <p:grpSpPr bwMode="auto">
            <a:xfrm>
              <a:off x="9938105" y="609601"/>
              <a:ext cx="1600200" cy="2667000"/>
              <a:chOff x="4560" y="432"/>
              <a:chExt cx="1008" cy="1680"/>
            </a:xfrm>
          </p:grpSpPr>
          <p:sp>
            <p:nvSpPr>
              <p:cNvPr id="55" name="Rectangle 14"/>
              <p:cNvSpPr>
                <a:spLocks noChangeArrowheads="1"/>
              </p:cNvSpPr>
              <p:nvPr/>
            </p:nvSpPr>
            <p:spPr bwMode="auto">
              <a:xfrm>
                <a:off x="4560" y="432"/>
                <a:ext cx="1008" cy="1680"/>
              </a:xfrm>
              <a:prstGeom prst="rect">
                <a:avLst/>
              </a:prstGeom>
              <a:solidFill>
                <a:srgbClr val="FFFFFF"/>
              </a:solidFill>
              <a:ln w="9525">
                <a:solidFill>
                  <a:schemeClr val="tx2"/>
                </a:solidFill>
                <a:miter lim="800000"/>
                <a:headEnd/>
                <a:tailEnd/>
              </a:ln>
            </p:spPr>
            <p:txBody>
              <a:bodyPr wrap="none" anchor="ct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3333CC"/>
                  </a:solidFill>
                  <a:latin typeface="+mn-lt"/>
                  <a:ea typeface="+mn-ea"/>
                </a:endParaRPr>
              </a:p>
            </p:txBody>
          </p:sp>
          <p:sp>
            <p:nvSpPr>
              <p:cNvPr id="56" name="Oval 15" descr="白色大理石"/>
              <p:cNvSpPr>
                <a:spLocks noChangeArrowheads="1"/>
              </p:cNvSpPr>
              <p:nvPr/>
            </p:nvSpPr>
            <p:spPr bwMode="auto">
              <a:xfrm>
                <a:off x="4869" y="674"/>
                <a:ext cx="381" cy="380"/>
              </a:xfrm>
              <a:prstGeom prst="ellipse">
                <a:avLst/>
              </a:prstGeom>
              <a:blipFill dpi="0" rotWithShape="0">
                <a:blip r:embed="rId3"/>
                <a:srcRect/>
                <a:tile tx="0" ty="0" sx="100000" sy="100000" flip="none" algn="tl"/>
              </a:blipFill>
              <a:ln w="19050">
                <a:solidFill>
                  <a:srgbClr val="000000"/>
                </a:solidFill>
                <a:round/>
                <a:headEnd/>
                <a:tailEnd/>
              </a:ln>
            </p:spPr>
            <p:txBody>
              <a:bodyPr wrap="none" anchor="ct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3333CC"/>
                  </a:solidFill>
                  <a:latin typeface="+mn-lt"/>
                  <a:ea typeface="+mn-ea"/>
                </a:endParaRPr>
              </a:p>
            </p:txBody>
          </p:sp>
          <p:sp>
            <p:nvSpPr>
              <p:cNvPr id="57" name="AutoShape 16"/>
              <p:cNvSpPr>
                <a:spLocks noChangeArrowheads="1"/>
              </p:cNvSpPr>
              <p:nvPr/>
            </p:nvSpPr>
            <p:spPr bwMode="auto">
              <a:xfrm>
                <a:off x="5015" y="586"/>
                <a:ext cx="59" cy="293"/>
              </a:xfrm>
              <a:prstGeom prst="roundRect">
                <a:avLst>
                  <a:gd name="adj" fmla="val 16667"/>
                </a:avLst>
              </a:prstGeom>
              <a:gradFill rotWithShape="0">
                <a:gsLst>
                  <a:gs pos="0">
                    <a:schemeClr val="tx1">
                      <a:gamma/>
                      <a:tint val="43922"/>
                      <a:invGamma/>
                    </a:schemeClr>
                  </a:gs>
                  <a:gs pos="100000">
                    <a:schemeClr val="tx1"/>
                  </a:gs>
                </a:gsLst>
                <a:lin ang="5400000" scaled="1"/>
              </a:gradFill>
              <a:ln w="9525">
                <a:solidFill>
                  <a:srgbClr val="000000"/>
                </a:solidFill>
                <a:round/>
                <a:headEnd/>
                <a:tailEnd/>
              </a:ln>
              <a:effectLst/>
            </p:spPr>
            <p:txBody>
              <a:bodyPr wrap="none" anchor="ctr"/>
              <a:lstStyle/>
              <a:p>
                <a:pPr algn="just">
                  <a:defRPr/>
                </a:pPr>
                <a:endParaRPr lang="zh-CN" altLang="en-US" sz="2800">
                  <a:latin typeface="+mn-lt"/>
                  <a:ea typeface="+mn-ea"/>
                </a:endParaRPr>
              </a:p>
            </p:txBody>
          </p:sp>
          <p:sp>
            <p:nvSpPr>
              <p:cNvPr id="58" name="Line 17"/>
              <p:cNvSpPr>
                <a:spLocks noChangeShapeType="1"/>
              </p:cNvSpPr>
              <p:nvPr/>
            </p:nvSpPr>
            <p:spPr bwMode="auto">
              <a:xfrm>
                <a:off x="5250" y="879"/>
                <a:ext cx="0" cy="759"/>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59" name="Rectangle 18"/>
              <p:cNvSpPr>
                <a:spLocks noChangeArrowheads="1"/>
              </p:cNvSpPr>
              <p:nvPr/>
            </p:nvSpPr>
            <p:spPr bwMode="auto">
              <a:xfrm>
                <a:off x="5162" y="1522"/>
                <a:ext cx="176" cy="175"/>
              </a:xfrm>
              <a:prstGeom prst="rect">
                <a:avLst/>
              </a:prstGeom>
              <a:gradFill rotWithShape="0">
                <a:gsLst>
                  <a:gs pos="0">
                    <a:srgbClr val="8F8FFF"/>
                  </a:gs>
                  <a:gs pos="100000">
                    <a:srgbClr val="0000FF"/>
                  </a:gs>
                </a:gsLst>
                <a:lin ang="5400000" scaled="1"/>
              </a:gradFill>
              <a:ln w="28575">
                <a:solidFill>
                  <a:srgbClr val="0000FF"/>
                </a:solidFill>
                <a:miter lim="800000"/>
                <a:headEnd/>
                <a:tailEnd/>
              </a:ln>
            </p:spPr>
            <p:txBody>
              <a:bodyPr wrap="none" anchor="ct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3333CC"/>
                  </a:solidFill>
                  <a:latin typeface="+mn-lt"/>
                  <a:ea typeface="+mn-ea"/>
                </a:endParaRPr>
              </a:p>
            </p:txBody>
          </p:sp>
          <p:sp>
            <p:nvSpPr>
              <p:cNvPr id="60" name="Rectangle 19"/>
              <p:cNvSpPr>
                <a:spLocks noChangeArrowheads="1"/>
              </p:cNvSpPr>
              <p:nvPr/>
            </p:nvSpPr>
            <p:spPr bwMode="auto">
              <a:xfrm>
                <a:off x="4800" y="1418"/>
                <a:ext cx="177" cy="175"/>
              </a:xfrm>
              <a:prstGeom prst="rect">
                <a:avLst/>
              </a:prstGeom>
              <a:gradFill rotWithShape="0">
                <a:gsLst>
                  <a:gs pos="0">
                    <a:srgbClr val="FFBAA9"/>
                  </a:gs>
                  <a:gs pos="100000">
                    <a:srgbClr val="FF3300"/>
                  </a:gs>
                </a:gsLst>
                <a:lin ang="5400000" scaled="1"/>
              </a:gradFill>
              <a:ln w="28575">
                <a:solidFill>
                  <a:srgbClr val="FF3300"/>
                </a:solidFill>
                <a:miter lim="800000"/>
                <a:headEnd/>
                <a:tailEnd/>
              </a:ln>
            </p:spPr>
            <p:txBody>
              <a:bodyPr wrap="none" anchor="ct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3333CC"/>
                  </a:solidFill>
                  <a:latin typeface="+mn-lt"/>
                  <a:ea typeface="+mn-ea"/>
                </a:endParaRPr>
              </a:p>
            </p:txBody>
          </p:sp>
          <p:sp>
            <p:nvSpPr>
              <p:cNvPr id="61" name="Line 22"/>
              <p:cNvSpPr>
                <a:spLocks noChangeShapeType="1"/>
              </p:cNvSpPr>
              <p:nvPr/>
            </p:nvSpPr>
            <p:spPr bwMode="auto">
              <a:xfrm>
                <a:off x="4876" y="838"/>
                <a:ext cx="0" cy="58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62" name="Rectangle 23" descr="宽上对角线"/>
              <p:cNvSpPr>
                <a:spLocks noChangeArrowheads="1"/>
              </p:cNvSpPr>
              <p:nvPr/>
            </p:nvSpPr>
            <p:spPr bwMode="auto">
              <a:xfrm>
                <a:off x="4721" y="528"/>
                <a:ext cx="644" cy="77"/>
              </a:xfrm>
              <a:prstGeom prst="rect">
                <a:avLst/>
              </a:prstGeom>
              <a:pattFill prst="wdUpDiag">
                <a:fgClr>
                  <a:schemeClr val="tx1"/>
                </a:fgClr>
                <a:bgClr>
                  <a:schemeClr val="bg1"/>
                </a:bgClr>
              </a:pattFill>
              <a:ln w="9525">
                <a:solidFill>
                  <a:srgbClr val="000000"/>
                </a:solidFill>
                <a:miter lim="800000"/>
                <a:headEnd/>
                <a:tailEnd/>
              </a:ln>
            </p:spPr>
            <p:txBody>
              <a:bodyPr wrap="none" anchor="ct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3333CC"/>
                  </a:solidFill>
                  <a:latin typeface="+mn-lt"/>
                  <a:ea typeface="+mn-ea"/>
                </a:endParaRPr>
              </a:p>
            </p:txBody>
          </p:sp>
        </p:grpSp>
        <mc:AlternateContent xmlns:mc="http://schemas.openxmlformats.org/markup-compatibility/2006" xmlns:a14="http://schemas.microsoft.com/office/drawing/2010/main">
          <mc:Choice Requires="a14">
            <p:sp>
              <p:nvSpPr>
                <p:cNvPr id="74" name="矩形 73"/>
                <p:cNvSpPr/>
                <p:nvPr/>
              </p:nvSpPr>
              <p:spPr>
                <a:xfrm>
                  <a:off x="10131750" y="2387616"/>
                  <a:ext cx="734688"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1</m:t>
                            </m:r>
                          </m:sub>
                        </m:sSub>
                      </m:oMath>
                    </m:oMathPara>
                  </a14:m>
                  <a:endParaRPr lang="zh-CN" altLang="en-US" sz="2800" dirty="0">
                    <a:solidFill>
                      <a:srgbClr val="0000FF"/>
                    </a:solidFill>
                    <a:latin typeface="+mn-lt"/>
                    <a:ea typeface="+mn-ea"/>
                  </a:endParaRPr>
                </a:p>
              </p:txBody>
            </p:sp>
          </mc:Choice>
          <mc:Fallback xmlns="">
            <p:sp>
              <p:nvSpPr>
                <p:cNvPr id="74" name="矩形 73"/>
                <p:cNvSpPr>
                  <a:spLocks noRot="1" noChangeAspect="1" noMove="1" noResize="1" noEditPoints="1" noAdjustHandles="1" noChangeArrowheads="1" noChangeShapeType="1" noTextEdit="1"/>
                </p:cNvSpPr>
                <p:nvPr/>
              </p:nvSpPr>
              <p:spPr>
                <a:xfrm>
                  <a:off x="10131750" y="2387616"/>
                  <a:ext cx="734688"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p:cNvSpPr/>
                <p:nvPr/>
              </p:nvSpPr>
              <p:spPr>
                <a:xfrm>
                  <a:off x="10714392" y="2555877"/>
                  <a:ext cx="742960"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b="0" i="1" smtClean="0">
                                <a:solidFill>
                                  <a:srgbClr val="0000FF"/>
                                </a:solidFill>
                                <a:latin typeface="Cambria Math" panose="02040503050406030204" pitchFamily="18" charset="0"/>
                              </a:rPr>
                              <m:t>2</m:t>
                            </m:r>
                          </m:sub>
                        </m:sSub>
                      </m:oMath>
                    </m:oMathPara>
                  </a14:m>
                  <a:endParaRPr lang="zh-CN" altLang="en-US" sz="2800" dirty="0">
                    <a:solidFill>
                      <a:srgbClr val="0000FF"/>
                    </a:solidFill>
                    <a:latin typeface="+mn-lt"/>
                    <a:ea typeface="+mn-ea"/>
                  </a:endParaRPr>
                </a:p>
              </p:txBody>
            </p:sp>
          </mc:Choice>
          <mc:Fallback xmlns="">
            <p:sp>
              <p:nvSpPr>
                <p:cNvPr id="75" name="矩形 74"/>
                <p:cNvSpPr>
                  <a:spLocks noRot="1" noChangeAspect="1" noMove="1" noResize="1" noEditPoints="1" noAdjustHandles="1" noChangeArrowheads="1" noChangeShapeType="1" noTextEdit="1"/>
                </p:cNvSpPr>
                <p:nvPr/>
              </p:nvSpPr>
              <p:spPr>
                <a:xfrm>
                  <a:off x="10714392" y="2555877"/>
                  <a:ext cx="742960" cy="523220"/>
                </a:xfrm>
                <a:prstGeom prst="rect">
                  <a:avLst/>
                </a:prstGeom>
                <a:blipFill>
                  <a:blip r:embed="rId5"/>
                  <a:stretch>
                    <a:fillRect/>
                  </a:stretch>
                </a:blipFill>
              </p:spPr>
              <p:txBody>
                <a:bodyPr/>
                <a:lstStyle/>
                <a:p>
                  <a:r>
                    <a:rPr lang="zh-CN" altLang="en-US">
                      <a:noFill/>
                    </a:rPr>
                    <a:t> </a:t>
                  </a:r>
                </a:p>
              </p:txBody>
            </p:sp>
          </mc:Fallback>
        </mc:AlternateContent>
      </p:grpSp>
      <p:grpSp>
        <p:nvGrpSpPr>
          <p:cNvPr id="3" name="组合 2"/>
          <p:cNvGrpSpPr/>
          <p:nvPr/>
        </p:nvGrpSpPr>
        <p:grpSpPr>
          <a:xfrm>
            <a:off x="8766921" y="3429001"/>
            <a:ext cx="2771384" cy="2895600"/>
            <a:chOff x="8766921" y="3429001"/>
            <a:chExt cx="2771384" cy="2895600"/>
          </a:xfrm>
        </p:grpSpPr>
        <p:grpSp>
          <p:nvGrpSpPr>
            <p:cNvPr id="48" name="Group 2"/>
            <p:cNvGrpSpPr>
              <a:grpSpLocks/>
            </p:cNvGrpSpPr>
            <p:nvPr/>
          </p:nvGrpSpPr>
          <p:grpSpPr bwMode="auto">
            <a:xfrm>
              <a:off x="8795105" y="3429001"/>
              <a:ext cx="2743200" cy="2895600"/>
              <a:chOff x="3840" y="2208"/>
              <a:chExt cx="1728" cy="1824"/>
            </a:xfrm>
          </p:grpSpPr>
          <p:sp>
            <p:nvSpPr>
              <p:cNvPr id="49" name="Rectangle 3"/>
              <p:cNvSpPr>
                <a:spLocks noChangeArrowheads="1"/>
              </p:cNvSpPr>
              <p:nvPr/>
            </p:nvSpPr>
            <p:spPr bwMode="auto">
              <a:xfrm>
                <a:off x="3840" y="2208"/>
                <a:ext cx="1728" cy="1824"/>
              </a:xfrm>
              <a:prstGeom prst="rect">
                <a:avLst/>
              </a:prstGeom>
              <a:solidFill>
                <a:srgbClr val="FFFFFF"/>
              </a:solidFill>
              <a:ln w="9525">
                <a:solidFill>
                  <a:schemeClr val="tx2"/>
                </a:solidFill>
                <a:miter lim="800000"/>
                <a:headEnd/>
                <a:tailEnd/>
              </a:ln>
            </p:spPr>
            <p:txBody>
              <a:bodyPr wrap="none" anchor="ct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3333CC"/>
                  </a:solidFill>
                  <a:latin typeface="+mn-lt"/>
                  <a:ea typeface="+mn-ea"/>
                </a:endParaRPr>
              </a:p>
            </p:txBody>
          </p:sp>
          <p:grpSp>
            <p:nvGrpSpPr>
              <p:cNvPr id="50" name="Group 4"/>
              <p:cNvGrpSpPr>
                <a:grpSpLocks/>
              </p:cNvGrpSpPr>
              <p:nvPr/>
            </p:nvGrpSpPr>
            <p:grpSpPr bwMode="auto">
              <a:xfrm>
                <a:off x="4176" y="2739"/>
                <a:ext cx="177" cy="844"/>
                <a:chOff x="4176" y="2739"/>
                <a:chExt cx="177" cy="844"/>
              </a:xfrm>
            </p:grpSpPr>
            <p:sp>
              <p:nvSpPr>
                <p:cNvPr id="51" name="Rectangle 5"/>
                <p:cNvSpPr>
                  <a:spLocks noChangeArrowheads="1"/>
                </p:cNvSpPr>
                <p:nvPr/>
              </p:nvSpPr>
              <p:spPr bwMode="auto">
                <a:xfrm>
                  <a:off x="4176" y="3007"/>
                  <a:ext cx="177" cy="175"/>
                </a:xfrm>
                <a:prstGeom prst="rect">
                  <a:avLst/>
                </a:prstGeom>
                <a:gradFill rotWithShape="0">
                  <a:gsLst>
                    <a:gs pos="0">
                      <a:srgbClr val="FFBAA9"/>
                    </a:gs>
                    <a:gs pos="100000">
                      <a:srgbClr val="FF3300"/>
                    </a:gs>
                  </a:gsLst>
                  <a:lin ang="5400000" scaled="1"/>
                </a:gradFill>
                <a:ln w="28575">
                  <a:solidFill>
                    <a:srgbClr val="FF3300"/>
                  </a:solidFill>
                  <a:miter lim="800000"/>
                  <a:headEnd/>
                  <a:tailEnd/>
                </a:ln>
              </p:spPr>
              <p:txBody>
                <a:bodyPr wrap="none" anchor="ct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3333CC"/>
                    </a:solidFill>
                    <a:latin typeface="+mn-lt"/>
                    <a:ea typeface="+mn-ea"/>
                  </a:endParaRPr>
                </a:p>
              </p:txBody>
            </p:sp>
            <p:sp>
              <p:nvSpPr>
                <p:cNvPr id="52" name="Line 7"/>
                <p:cNvSpPr>
                  <a:spLocks noChangeShapeType="1"/>
                </p:cNvSpPr>
                <p:nvPr/>
              </p:nvSpPr>
              <p:spPr bwMode="auto">
                <a:xfrm>
                  <a:off x="4272" y="3075"/>
                  <a:ext cx="0" cy="508"/>
                </a:xfrm>
                <a:prstGeom prst="line">
                  <a:avLst/>
                </a:prstGeom>
                <a:noFill/>
                <a:ln w="28575">
                  <a:solidFill>
                    <a:srgbClr val="008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53" name="Line 9"/>
                <p:cNvSpPr>
                  <a:spLocks noChangeShapeType="1"/>
                </p:cNvSpPr>
                <p:nvPr/>
              </p:nvSpPr>
              <p:spPr bwMode="auto">
                <a:xfrm flipV="1">
                  <a:off x="4272" y="2739"/>
                  <a:ext cx="0" cy="364"/>
                </a:xfrm>
                <a:prstGeom prst="line">
                  <a:avLst/>
                </a:prstGeom>
                <a:noFill/>
                <a:ln w="28575">
                  <a:solidFill>
                    <a:srgbClr val="CC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grpSp>
        <p:grpSp>
          <p:nvGrpSpPr>
            <p:cNvPr id="63" name="Group 31"/>
            <p:cNvGrpSpPr>
              <a:grpSpLocks/>
            </p:cNvGrpSpPr>
            <p:nvPr/>
          </p:nvGrpSpPr>
          <p:grpSpPr bwMode="auto">
            <a:xfrm>
              <a:off x="10714401" y="4330701"/>
              <a:ext cx="279400" cy="1231900"/>
              <a:chOff x="5049" y="2776"/>
              <a:chExt cx="176" cy="776"/>
            </a:xfrm>
          </p:grpSpPr>
          <p:sp>
            <p:nvSpPr>
              <p:cNvPr id="64" name="Rectangle 32"/>
              <p:cNvSpPr>
                <a:spLocks noChangeArrowheads="1"/>
              </p:cNvSpPr>
              <p:nvPr/>
            </p:nvSpPr>
            <p:spPr bwMode="auto">
              <a:xfrm>
                <a:off x="5049" y="3024"/>
                <a:ext cx="176" cy="175"/>
              </a:xfrm>
              <a:prstGeom prst="rect">
                <a:avLst/>
              </a:prstGeom>
              <a:gradFill rotWithShape="0">
                <a:gsLst>
                  <a:gs pos="0">
                    <a:srgbClr val="8F8FFF"/>
                  </a:gs>
                  <a:gs pos="100000">
                    <a:srgbClr val="0000FF"/>
                  </a:gs>
                </a:gsLst>
                <a:lin ang="5400000" scaled="1"/>
              </a:gradFill>
              <a:ln w="28575">
                <a:solidFill>
                  <a:srgbClr val="0000FF"/>
                </a:solidFill>
                <a:miter lim="800000"/>
                <a:headEnd/>
                <a:tailEnd/>
              </a:ln>
            </p:spPr>
            <p:txBody>
              <a:bodyPr wrap="none" anchor="ct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3333CC"/>
                  </a:solidFill>
                  <a:latin typeface="+mn-lt"/>
                  <a:ea typeface="+mn-ea"/>
                </a:endParaRPr>
              </a:p>
            </p:txBody>
          </p:sp>
          <p:sp>
            <p:nvSpPr>
              <p:cNvPr id="65" name="Line 34"/>
              <p:cNvSpPr>
                <a:spLocks noChangeShapeType="1"/>
              </p:cNvSpPr>
              <p:nvPr/>
            </p:nvSpPr>
            <p:spPr bwMode="auto">
              <a:xfrm flipV="1">
                <a:off x="5140" y="2776"/>
                <a:ext cx="0" cy="392"/>
              </a:xfrm>
              <a:prstGeom prst="line">
                <a:avLst/>
              </a:prstGeom>
              <a:noFill/>
              <a:ln w="28575">
                <a:solidFill>
                  <a:srgbClr val="CC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66" name="Line 35"/>
              <p:cNvSpPr>
                <a:spLocks noChangeShapeType="1"/>
              </p:cNvSpPr>
              <p:nvPr/>
            </p:nvSpPr>
            <p:spPr bwMode="auto">
              <a:xfrm>
                <a:off x="5140" y="3117"/>
                <a:ext cx="0" cy="435"/>
              </a:xfrm>
              <a:prstGeom prst="line">
                <a:avLst/>
              </a:prstGeom>
              <a:noFill/>
              <a:ln w="28575">
                <a:solidFill>
                  <a:srgbClr val="008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grpSp>
          <p:nvGrpSpPr>
            <p:cNvPr id="67" name="Group 37"/>
            <p:cNvGrpSpPr>
              <a:grpSpLocks/>
            </p:cNvGrpSpPr>
            <p:nvPr/>
          </p:nvGrpSpPr>
          <p:grpSpPr bwMode="auto">
            <a:xfrm>
              <a:off x="9023705" y="4038601"/>
              <a:ext cx="852487" cy="1676400"/>
              <a:chOff x="4023" y="2592"/>
              <a:chExt cx="537" cy="1056"/>
            </a:xfrm>
          </p:grpSpPr>
          <p:sp>
            <p:nvSpPr>
              <p:cNvPr id="68" name="Line 39"/>
              <p:cNvSpPr>
                <a:spLocks noChangeShapeType="1"/>
              </p:cNvSpPr>
              <p:nvPr/>
            </p:nvSpPr>
            <p:spPr bwMode="auto">
              <a:xfrm flipV="1">
                <a:off x="4023" y="2959"/>
                <a:ext cx="0" cy="336"/>
              </a:xfrm>
              <a:prstGeom prst="line">
                <a:avLst/>
              </a:prstGeom>
              <a:noFill/>
              <a:ln w="28575">
                <a:solidFill>
                  <a:srgbClr val="000000"/>
                </a:solidFill>
                <a:round/>
                <a:headEnd type="triangl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69" name="Line 40"/>
              <p:cNvSpPr>
                <a:spLocks noChangeShapeType="1"/>
              </p:cNvSpPr>
              <p:nvPr/>
            </p:nvSpPr>
            <p:spPr bwMode="auto">
              <a:xfrm>
                <a:off x="4560" y="2592"/>
                <a:ext cx="0" cy="1056"/>
              </a:xfrm>
              <a:prstGeom prst="line">
                <a:avLst/>
              </a:prstGeom>
              <a:noFill/>
              <a:ln w="12700">
                <a:solidFill>
                  <a:srgbClr val="0000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grpSp>
          <p:nvGrpSpPr>
            <p:cNvPr id="71" name="Group 43"/>
            <p:cNvGrpSpPr>
              <a:grpSpLocks/>
            </p:cNvGrpSpPr>
            <p:nvPr/>
          </p:nvGrpSpPr>
          <p:grpSpPr bwMode="auto">
            <a:xfrm>
              <a:off x="10471511" y="4038602"/>
              <a:ext cx="776288" cy="1636713"/>
              <a:chOff x="4896" y="2592"/>
              <a:chExt cx="489" cy="1031"/>
            </a:xfrm>
          </p:grpSpPr>
          <p:sp>
            <p:nvSpPr>
              <p:cNvPr id="72" name="Line 44"/>
              <p:cNvSpPr>
                <a:spLocks noChangeShapeType="1"/>
              </p:cNvSpPr>
              <p:nvPr/>
            </p:nvSpPr>
            <p:spPr bwMode="auto">
              <a:xfrm flipV="1">
                <a:off x="4896" y="2880"/>
                <a:ext cx="0" cy="384"/>
              </a:xfrm>
              <a:prstGeom prst="line">
                <a:avLst/>
              </a:prstGeom>
              <a:noFill/>
              <a:ln w="28575">
                <a:solidFill>
                  <a:srgbClr val="0000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73" name="Line 46"/>
              <p:cNvSpPr>
                <a:spLocks noChangeShapeType="1"/>
              </p:cNvSpPr>
              <p:nvPr/>
            </p:nvSpPr>
            <p:spPr bwMode="auto">
              <a:xfrm>
                <a:off x="5385" y="2592"/>
                <a:ext cx="0" cy="1031"/>
              </a:xfrm>
              <a:prstGeom prst="line">
                <a:avLst/>
              </a:prstGeom>
              <a:noFill/>
              <a:ln w="12700">
                <a:solidFill>
                  <a:srgbClr val="000000"/>
                </a:solidFill>
                <a:round/>
                <a:headEnd type="triangl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mc:AlternateContent xmlns:mc="http://schemas.openxmlformats.org/markup-compatibility/2006" xmlns:a14="http://schemas.microsoft.com/office/drawing/2010/main">
          <mc:Choice Requires="a14">
            <p:sp>
              <p:nvSpPr>
                <p:cNvPr id="76" name="矩形 75"/>
                <p:cNvSpPr/>
                <p:nvPr/>
              </p:nvSpPr>
              <p:spPr>
                <a:xfrm>
                  <a:off x="9164120" y="5591405"/>
                  <a:ext cx="633571"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𝑃</m:t>
                                </m:r>
                              </m:e>
                            </m:acc>
                          </m:e>
                          <m:sub>
                            <m:r>
                              <a:rPr lang="en-US" altLang="zh-CN" sz="2800" b="0" i="1" smtClean="0">
                                <a:solidFill>
                                  <a:srgbClr val="0000FF"/>
                                </a:solidFill>
                                <a:latin typeface="Cambria Math" panose="02040503050406030204" pitchFamily="18" charset="0"/>
                              </a:rPr>
                              <m:t>1</m:t>
                            </m:r>
                          </m:sub>
                        </m:sSub>
                      </m:oMath>
                    </m:oMathPara>
                  </a14:m>
                  <a:endParaRPr lang="zh-CN" altLang="en-US" sz="2800" dirty="0">
                    <a:solidFill>
                      <a:srgbClr val="0000FF"/>
                    </a:solidFill>
                    <a:latin typeface="+mj-ea"/>
                    <a:ea typeface="+mj-ea"/>
                  </a:endParaRPr>
                </a:p>
              </p:txBody>
            </p:sp>
          </mc:Choice>
          <mc:Fallback xmlns="">
            <p:sp>
              <p:nvSpPr>
                <p:cNvPr id="76" name="矩形 75"/>
                <p:cNvSpPr>
                  <a:spLocks noRot="1" noChangeAspect="1" noMove="1" noResize="1" noEditPoints="1" noAdjustHandles="1" noChangeArrowheads="1" noChangeShapeType="1" noTextEdit="1"/>
                </p:cNvSpPr>
                <p:nvPr/>
              </p:nvSpPr>
              <p:spPr>
                <a:xfrm>
                  <a:off x="9164120" y="5591405"/>
                  <a:ext cx="633571" cy="5754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p:cNvSpPr/>
                <p:nvPr/>
              </p:nvSpPr>
              <p:spPr>
                <a:xfrm>
                  <a:off x="10498880" y="5535614"/>
                  <a:ext cx="641842"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𝑃</m:t>
                                </m:r>
                              </m:e>
                            </m:acc>
                          </m:e>
                          <m:sub>
                            <m:r>
                              <a:rPr lang="en-US" altLang="zh-CN" sz="2800" b="0" i="1" smtClean="0">
                                <a:solidFill>
                                  <a:srgbClr val="0000FF"/>
                                </a:solidFill>
                                <a:latin typeface="Cambria Math" panose="02040503050406030204" pitchFamily="18" charset="0"/>
                              </a:rPr>
                              <m:t>2</m:t>
                            </m:r>
                          </m:sub>
                        </m:sSub>
                      </m:oMath>
                    </m:oMathPara>
                  </a14:m>
                  <a:endParaRPr lang="zh-CN" altLang="en-US" sz="2800" dirty="0">
                    <a:solidFill>
                      <a:srgbClr val="0000FF"/>
                    </a:solidFill>
                    <a:latin typeface="+mj-ea"/>
                    <a:ea typeface="+mj-ea"/>
                  </a:endParaRPr>
                </a:p>
              </p:txBody>
            </p:sp>
          </mc:Choice>
          <mc:Fallback xmlns="">
            <p:sp>
              <p:nvSpPr>
                <p:cNvPr id="77" name="矩形 76"/>
                <p:cNvSpPr>
                  <a:spLocks noRot="1" noChangeAspect="1" noMove="1" noResize="1" noEditPoints="1" noAdjustHandles="1" noChangeArrowheads="1" noChangeShapeType="1" noTextEdit="1"/>
                </p:cNvSpPr>
                <p:nvPr/>
              </p:nvSpPr>
              <p:spPr>
                <a:xfrm>
                  <a:off x="10498880" y="5535614"/>
                  <a:ext cx="641842" cy="5754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p:cNvSpPr/>
                <p:nvPr/>
              </p:nvSpPr>
              <p:spPr>
                <a:xfrm>
                  <a:off x="10533077" y="3734987"/>
                  <a:ext cx="666721"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𝐹</m:t>
                                </m:r>
                              </m:e>
                            </m:acc>
                          </m:e>
                          <m:sub>
                            <m:r>
                              <a:rPr lang="en-US" altLang="zh-CN" sz="2800" b="0" i="1" smtClean="0">
                                <a:solidFill>
                                  <a:srgbClr val="0000FF"/>
                                </a:solidFill>
                                <a:latin typeface="Cambria Math" panose="02040503050406030204" pitchFamily="18" charset="0"/>
                              </a:rPr>
                              <m:t>𝑇</m:t>
                            </m:r>
                          </m:sub>
                        </m:sSub>
                      </m:oMath>
                    </m:oMathPara>
                  </a14:m>
                  <a:endParaRPr lang="zh-CN" altLang="en-US" sz="2800" dirty="0">
                    <a:solidFill>
                      <a:srgbClr val="0000FF"/>
                    </a:solidFill>
                    <a:latin typeface="+mj-ea"/>
                    <a:ea typeface="+mj-ea"/>
                  </a:endParaRPr>
                </a:p>
              </p:txBody>
            </p:sp>
          </mc:Choice>
          <mc:Fallback xmlns="">
            <p:sp>
              <p:nvSpPr>
                <p:cNvPr id="85" name="矩形 84"/>
                <p:cNvSpPr>
                  <a:spLocks noRot="1" noChangeAspect="1" noMove="1" noResize="1" noEditPoints="1" noAdjustHandles="1" noChangeArrowheads="1" noChangeShapeType="1" noTextEdit="1"/>
                </p:cNvSpPr>
                <p:nvPr/>
              </p:nvSpPr>
              <p:spPr>
                <a:xfrm>
                  <a:off x="10533077" y="3734987"/>
                  <a:ext cx="666721" cy="57547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p:cNvSpPr/>
                <p:nvPr/>
              </p:nvSpPr>
              <p:spPr>
                <a:xfrm>
                  <a:off x="9142124" y="3694104"/>
                  <a:ext cx="666721"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𝐹</m:t>
                                </m:r>
                              </m:e>
                            </m:acc>
                          </m:e>
                          <m:sub>
                            <m:r>
                              <a:rPr lang="en-US" altLang="zh-CN" sz="2800" b="0" i="1" smtClean="0">
                                <a:solidFill>
                                  <a:srgbClr val="0000FF"/>
                                </a:solidFill>
                                <a:latin typeface="Cambria Math" panose="02040503050406030204" pitchFamily="18" charset="0"/>
                              </a:rPr>
                              <m:t>𝑇</m:t>
                            </m:r>
                          </m:sub>
                        </m:sSub>
                      </m:oMath>
                    </m:oMathPara>
                  </a14:m>
                  <a:endParaRPr lang="zh-CN" altLang="en-US" sz="2800" dirty="0">
                    <a:solidFill>
                      <a:srgbClr val="0000FF"/>
                    </a:solidFill>
                    <a:latin typeface="+mj-ea"/>
                    <a:ea typeface="+mj-ea"/>
                  </a:endParaRPr>
                </a:p>
              </p:txBody>
            </p:sp>
          </mc:Choice>
          <mc:Fallback xmlns="">
            <p:sp>
              <p:nvSpPr>
                <p:cNvPr id="86" name="矩形 85"/>
                <p:cNvSpPr>
                  <a:spLocks noRot="1" noChangeAspect="1" noMove="1" noResize="1" noEditPoints="1" noAdjustHandles="1" noChangeArrowheads="1" noChangeShapeType="1" noTextEdit="1"/>
                </p:cNvSpPr>
                <p:nvPr/>
              </p:nvSpPr>
              <p:spPr>
                <a:xfrm>
                  <a:off x="9142124" y="3694104"/>
                  <a:ext cx="666721" cy="57547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p:cNvSpPr/>
                <p:nvPr/>
              </p:nvSpPr>
              <p:spPr>
                <a:xfrm>
                  <a:off x="9631575" y="3597606"/>
                  <a:ext cx="489236"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0</m:t>
                        </m:r>
                      </m:oMath>
                    </m:oMathPara>
                  </a14:m>
                  <a:endParaRPr lang="zh-CN" altLang="en-US" sz="2800" dirty="0">
                    <a:solidFill>
                      <a:srgbClr val="0000FF"/>
                    </a:solidFill>
                    <a:latin typeface="+mj-ea"/>
                    <a:ea typeface="+mj-ea"/>
                  </a:endParaRPr>
                </a:p>
              </p:txBody>
            </p:sp>
          </mc:Choice>
          <mc:Fallback xmlns="">
            <p:sp>
              <p:nvSpPr>
                <p:cNvPr id="87" name="矩形 86"/>
                <p:cNvSpPr>
                  <a:spLocks noRot="1" noChangeAspect="1" noMove="1" noResize="1" noEditPoints="1" noAdjustHandles="1" noChangeArrowheads="1" noChangeShapeType="1" noTextEdit="1"/>
                </p:cNvSpPr>
                <p:nvPr/>
              </p:nvSpPr>
              <p:spPr>
                <a:xfrm>
                  <a:off x="9631575" y="3597606"/>
                  <a:ext cx="489236"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p:cNvSpPr/>
                <p:nvPr/>
              </p:nvSpPr>
              <p:spPr>
                <a:xfrm>
                  <a:off x="10981460" y="5600231"/>
                  <a:ext cx="489236"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0</m:t>
                        </m:r>
                      </m:oMath>
                    </m:oMathPara>
                  </a14:m>
                  <a:endParaRPr lang="zh-CN" altLang="en-US" sz="2800" dirty="0">
                    <a:solidFill>
                      <a:srgbClr val="0000FF"/>
                    </a:solidFill>
                    <a:latin typeface="+mj-ea"/>
                    <a:ea typeface="+mj-ea"/>
                  </a:endParaRPr>
                </a:p>
              </p:txBody>
            </p:sp>
          </mc:Choice>
          <mc:Fallback xmlns="">
            <p:sp>
              <p:nvSpPr>
                <p:cNvPr id="88" name="矩形 87"/>
                <p:cNvSpPr>
                  <a:spLocks noRot="1" noChangeAspect="1" noMove="1" noResize="1" noEditPoints="1" noAdjustHandles="1" noChangeArrowheads="1" noChangeShapeType="1" noTextEdit="1"/>
                </p:cNvSpPr>
                <p:nvPr/>
              </p:nvSpPr>
              <p:spPr>
                <a:xfrm>
                  <a:off x="10981460" y="5600231"/>
                  <a:ext cx="489236"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p:cNvSpPr/>
                <p:nvPr/>
              </p:nvSpPr>
              <p:spPr>
                <a:xfrm>
                  <a:off x="11006415" y="3589200"/>
                  <a:ext cx="496995"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𝑦</m:t>
                        </m:r>
                      </m:oMath>
                    </m:oMathPara>
                  </a14:m>
                  <a:endParaRPr lang="zh-CN" altLang="en-US" sz="2800" dirty="0">
                    <a:solidFill>
                      <a:srgbClr val="0000FF"/>
                    </a:solidFill>
                    <a:latin typeface="+mj-ea"/>
                    <a:ea typeface="+mj-ea"/>
                  </a:endParaRPr>
                </a:p>
              </p:txBody>
            </p:sp>
          </mc:Choice>
          <mc:Fallback xmlns="">
            <p:sp>
              <p:nvSpPr>
                <p:cNvPr id="89" name="矩形 88"/>
                <p:cNvSpPr>
                  <a:spLocks noRot="1" noChangeAspect="1" noMove="1" noResize="1" noEditPoints="1" noAdjustHandles="1" noChangeArrowheads="1" noChangeShapeType="1" noTextEdit="1"/>
                </p:cNvSpPr>
                <p:nvPr/>
              </p:nvSpPr>
              <p:spPr>
                <a:xfrm>
                  <a:off x="11006415" y="3589200"/>
                  <a:ext cx="496995"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p:cNvSpPr/>
                <p:nvPr/>
              </p:nvSpPr>
              <p:spPr>
                <a:xfrm>
                  <a:off x="9641732" y="5573299"/>
                  <a:ext cx="496995"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𝑦</m:t>
                        </m:r>
                      </m:oMath>
                    </m:oMathPara>
                  </a14:m>
                  <a:endParaRPr lang="zh-CN" altLang="en-US" sz="2800" dirty="0">
                    <a:solidFill>
                      <a:srgbClr val="0000FF"/>
                    </a:solidFill>
                    <a:latin typeface="+mj-ea"/>
                    <a:ea typeface="+mj-ea"/>
                  </a:endParaRPr>
                </a:p>
              </p:txBody>
            </p:sp>
          </mc:Choice>
          <mc:Fallback xmlns="">
            <p:sp>
              <p:nvSpPr>
                <p:cNvPr id="90" name="矩形 89"/>
                <p:cNvSpPr>
                  <a:spLocks noRot="1" noChangeAspect="1" noMove="1" noResize="1" noEditPoints="1" noAdjustHandles="1" noChangeArrowheads="1" noChangeShapeType="1" noTextEdit="1"/>
                </p:cNvSpPr>
                <p:nvPr/>
              </p:nvSpPr>
              <p:spPr>
                <a:xfrm>
                  <a:off x="9641732" y="5573299"/>
                  <a:ext cx="496995"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矩形 90"/>
                <p:cNvSpPr/>
                <p:nvPr/>
              </p:nvSpPr>
              <p:spPr>
                <a:xfrm>
                  <a:off x="8766921" y="5078484"/>
                  <a:ext cx="499624"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𝑎</m:t>
                            </m:r>
                          </m:e>
                        </m:acc>
                      </m:oMath>
                    </m:oMathPara>
                  </a14:m>
                  <a:endParaRPr lang="zh-CN" altLang="en-US" sz="2800" dirty="0">
                    <a:solidFill>
                      <a:srgbClr val="0000FF"/>
                    </a:solidFill>
                    <a:latin typeface="+mj-ea"/>
                    <a:ea typeface="+mj-ea"/>
                  </a:endParaRPr>
                </a:p>
              </p:txBody>
            </p:sp>
          </mc:Choice>
          <mc:Fallback xmlns="">
            <p:sp>
              <p:nvSpPr>
                <p:cNvPr id="91" name="矩形 90"/>
                <p:cNvSpPr>
                  <a:spLocks noRot="1" noChangeAspect="1" noMove="1" noResize="1" noEditPoints="1" noAdjustHandles="1" noChangeArrowheads="1" noChangeShapeType="1" noTextEdit="1"/>
                </p:cNvSpPr>
                <p:nvPr/>
              </p:nvSpPr>
              <p:spPr>
                <a:xfrm>
                  <a:off x="8766921" y="5078484"/>
                  <a:ext cx="499624"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矩形 91"/>
                <p:cNvSpPr/>
                <p:nvPr/>
              </p:nvSpPr>
              <p:spPr>
                <a:xfrm>
                  <a:off x="10217140" y="4055035"/>
                  <a:ext cx="499624"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𝑎</m:t>
                            </m:r>
                          </m:e>
                        </m:acc>
                      </m:oMath>
                    </m:oMathPara>
                  </a14:m>
                  <a:endParaRPr lang="zh-CN" altLang="en-US" sz="2800" dirty="0">
                    <a:solidFill>
                      <a:srgbClr val="0000FF"/>
                    </a:solidFill>
                    <a:latin typeface="+mj-ea"/>
                    <a:ea typeface="+mj-ea"/>
                  </a:endParaRPr>
                </a:p>
              </p:txBody>
            </p:sp>
          </mc:Choice>
          <mc:Fallback xmlns="">
            <p:sp>
              <p:nvSpPr>
                <p:cNvPr id="92" name="矩形 91"/>
                <p:cNvSpPr>
                  <a:spLocks noRot="1" noChangeAspect="1" noMove="1" noResize="1" noEditPoints="1" noAdjustHandles="1" noChangeArrowheads="1" noChangeShapeType="1" noTextEdit="1"/>
                </p:cNvSpPr>
                <p:nvPr/>
              </p:nvSpPr>
              <p:spPr>
                <a:xfrm>
                  <a:off x="10217140" y="4055035"/>
                  <a:ext cx="499624" cy="523220"/>
                </a:xfrm>
                <a:prstGeom prst="rect">
                  <a:avLst/>
                </a:prstGeom>
                <a:blipFill>
                  <a:blip r:embed="rId15"/>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93" name="矩形 92"/>
              <p:cNvSpPr/>
              <p:nvPr/>
            </p:nvSpPr>
            <p:spPr>
              <a:xfrm>
                <a:off x="1922373" y="2463430"/>
                <a:ext cx="1365310"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𝑑𝑣</m:t>
                          </m:r>
                        </m:num>
                        <m:den>
                          <m:r>
                            <a:rPr lang="en-US" altLang="zh-CN" sz="2800" i="1">
                              <a:solidFill>
                                <a:srgbClr val="0000FF"/>
                              </a:solidFill>
                              <a:latin typeface="Cambria Math" panose="02040503050406030204" pitchFamily="18" charset="0"/>
                            </a:rPr>
                            <m:t>𝑑𝑡</m:t>
                          </m:r>
                        </m:den>
                      </m:f>
                    </m:oMath>
                  </m:oMathPara>
                </a14:m>
                <a:endParaRPr lang="zh-CN" altLang="en-US" sz="2800" dirty="0">
                  <a:latin typeface="+mn-lt"/>
                  <a:ea typeface="+mn-ea"/>
                </a:endParaRPr>
              </a:p>
            </p:txBody>
          </p:sp>
        </mc:Choice>
        <mc:Fallback xmlns="">
          <p:sp>
            <p:nvSpPr>
              <p:cNvPr id="93" name="矩形 92"/>
              <p:cNvSpPr>
                <a:spLocks noRot="1" noChangeAspect="1" noMove="1" noResize="1" noEditPoints="1" noAdjustHandles="1" noChangeArrowheads="1" noChangeShapeType="1" noTextEdit="1"/>
              </p:cNvSpPr>
              <p:nvPr/>
            </p:nvSpPr>
            <p:spPr>
              <a:xfrm>
                <a:off x="1922373" y="2463430"/>
                <a:ext cx="1365310" cy="91037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矩形 93"/>
              <p:cNvSpPr/>
              <p:nvPr/>
            </p:nvSpPr>
            <p:spPr>
              <a:xfrm>
                <a:off x="4127122" y="2395815"/>
                <a:ext cx="4065537" cy="10558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zh-CN" sz="2800" i="1" smtClean="0">
                              <a:solidFill>
                                <a:srgbClr val="0000FF"/>
                              </a:solidFill>
                              <a:latin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rPr>
                            <m:t>0</m:t>
                          </m:r>
                        </m:sub>
                        <m:sup>
                          <m:r>
                            <a:rPr lang="en-US" altLang="zh-CN" sz="2800" b="0" i="1" smtClean="0">
                              <a:solidFill>
                                <a:srgbClr val="0000FF"/>
                              </a:solidFill>
                              <a:latin typeface="Cambria Math" panose="02040503050406030204" pitchFamily="18" charset="0"/>
                            </a:rPr>
                            <m:t>𝑣</m:t>
                          </m:r>
                        </m:sup>
                        <m:e>
                          <m:r>
                            <a:rPr lang="en-US" altLang="zh-CN" sz="2800" i="1">
                              <a:solidFill>
                                <a:srgbClr val="0000FF"/>
                              </a:solidFill>
                              <a:latin typeface="Cambria Math" panose="02040503050406030204" pitchFamily="18" charset="0"/>
                            </a:rPr>
                            <m:t>𝑑𝑣</m:t>
                          </m:r>
                        </m:e>
                      </m:nary>
                      <m:r>
                        <a:rPr lang="en-US" altLang="zh-CN" sz="2800" b="0" i="1" smtClean="0">
                          <a:solidFill>
                            <a:srgbClr val="0000FF"/>
                          </a:solidFill>
                          <a:latin typeface="Cambria Math" panose="02040503050406030204" pitchFamily="18" charset="0"/>
                          <a:ea typeface="+mn-ea"/>
                        </a:rPr>
                        <m:t>=</m:t>
                      </m:r>
                      <m:nary>
                        <m:naryPr>
                          <m:ctrlPr>
                            <a:rPr lang="en-US" altLang="zh-CN" sz="2800" b="0" i="1" smtClean="0">
                              <a:solidFill>
                                <a:srgbClr val="0000FF"/>
                              </a:solidFill>
                              <a:latin typeface="Cambria Math" panose="02040503050406030204" pitchFamily="18" charset="0"/>
                              <a:ea typeface="+mn-ea"/>
                            </a:rPr>
                          </m:ctrlPr>
                        </m:naryPr>
                        <m:sub>
                          <m:r>
                            <m:rPr>
                              <m:brk m:alnAt="23"/>
                            </m:rPr>
                            <a:rPr lang="en-US" altLang="zh-CN" sz="2800" b="0" i="1" smtClean="0">
                              <a:solidFill>
                                <a:srgbClr val="0000FF"/>
                              </a:solidFill>
                              <a:latin typeface="Cambria Math" panose="02040503050406030204" pitchFamily="18" charset="0"/>
                              <a:ea typeface="+mn-ea"/>
                            </a:rPr>
                            <m:t>0</m:t>
                          </m:r>
                        </m:sub>
                        <m:sup>
                          <m:r>
                            <a:rPr lang="en-US" altLang="zh-CN" sz="2800" b="0" i="1" smtClean="0">
                              <a:solidFill>
                                <a:srgbClr val="0000FF"/>
                              </a:solidFill>
                              <a:latin typeface="Cambria Math" panose="02040503050406030204" pitchFamily="18" charset="0"/>
                              <a:ea typeface="+mn-ea"/>
                            </a:rPr>
                            <m:t>𝑡</m:t>
                          </m:r>
                        </m:sup>
                        <m:e>
                          <m:f>
                            <m:fPr>
                              <m:ctrlPr>
                                <a:rPr lang="en-US" altLang="zh-CN" sz="2800" i="1">
                                  <a:solidFill>
                                    <a:srgbClr val="0000FF"/>
                                  </a:solidFill>
                                  <a:latin typeface="Cambria Math" panose="02040503050406030204" pitchFamily="18" charset="0"/>
                                </a:rPr>
                              </m:ctrlPr>
                            </m:fPr>
                            <m:num>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1</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2</m:t>
                                  </m:r>
                                </m:sub>
                              </m:sSub>
                            </m:num>
                            <m:den>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1</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2</m:t>
                                  </m:r>
                                </m:sub>
                              </m:sSub>
                            </m:den>
                          </m:f>
                          <m:r>
                            <a:rPr lang="en-US" altLang="zh-CN" sz="2800" i="1">
                              <a:solidFill>
                                <a:srgbClr val="0000FF"/>
                              </a:solidFill>
                              <a:latin typeface="Cambria Math" panose="02040503050406030204" pitchFamily="18" charset="0"/>
                            </a:rPr>
                            <m:t>𝑔𝑑𝑡</m:t>
                          </m:r>
                        </m:e>
                      </m:nary>
                    </m:oMath>
                  </m:oMathPara>
                </a14:m>
                <a:endParaRPr lang="zh-CN" altLang="en-US" sz="2800" dirty="0">
                  <a:latin typeface="+mn-lt"/>
                  <a:ea typeface="+mn-ea"/>
                </a:endParaRPr>
              </a:p>
            </p:txBody>
          </p:sp>
        </mc:Choice>
        <mc:Fallback xmlns="">
          <p:sp>
            <p:nvSpPr>
              <p:cNvPr id="94" name="矩形 93"/>
              <p:cNvSpPr>
                <a:spLocks noRot="1" noChangeAspect="1" noMove="1" noResize="1" noEditPoints="1" noAdjustHandles="1" noChangeArrowheads="1" noChangeShapeType="1" noTextEdit="1"/>
              </p:cNvSpPr>
              <p:nvPr/>
            </p:nvSpPr>
            <p:spPr>
              <a:xfrm>
                <a:off x="4127122" y="2395815"/>
                <a:ext cx="4065537" cy="1055866"/>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矩形 94"/>
              <p:cNvSpPr/>
              <p:nvPr/>
            </p:nvSpPr>
            <p:spPr>
              <a:xfrm>
                <a:off x="4266849" y="3451681"/>
                <a:ext cx="2733056" cy="9007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𝑣</m:t>
                      </m:r>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panose="02040503050406030204" pitchFamily="18" charset="0"/>
                            </a:rPr>
                          </m:ctrlPr>
                        </m:fPr>
                        <m:num>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1</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2</m:t>
                              </m:r>
                            </m:sub>
                          </m:sSub>
                        </m:num>
                        <m:den>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1</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2</m:t>
                              </m:r>
                            </m:sub>
                          </m:sSub>
                        </m:den>
                      </m:f>
                      <m:r>
                        <a:rPr lang="en-US" altLang="zh-CN" sz="2800" i="1">
                          <a:solidFill>
                            <a:srgbClr val="0000FF"/>
                          </a:solidFill>
                          <a:latin typeface="Cambria Math" panose="02040503050406030204" pitchFamily="18" charset="0"/>
                        </a:rPr>
                        <m:t>𝑔𝑡</m:t>
                      </m:r>
                    </m:oMath>
                  </m:oMathPara>
                </a14:m>
                <a:endParaRPr lang="zh-CN" altLang="en-US" sz="2800" dirty="0">
                  <a:latin typeface="+mn-lt"/>
                  <a:ea typeface="+mn-ea"/>
                </a:endParaRPr>
              </a:p>
            </p:txBody>
          </p:sp>
        </mc:Choice>
        <mc:Fallback xmlns="">
          <p:sp>
            <p:nvSpPr>
              <p:cNvPr id="95" name="矩形 94"/>
              <p:cNvSpPr>
                <a:spLocks noRot="1" noChangeAspect="1" noMove="1" noResize="1" noEditPoints="1" noAdjustHandles="1" noChangeArrowheads="1" noChangeShapeType="1" noTextEdit="1"/>
              </p:cNvSpPr>
              <p:nvPr/>
            </p:nvSpPr>
            <p:spPr>
              <a:xfrm>
                <a:off x="4266849" y="3451681"/>
                <a:ext cx="2733056" cy="900759"/>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6" name="矩形 95"/>
              <p:cNvSpPr/>
              <p:nvPr/>
            </p:nvSpPr>
            <p:spPr>
              <a:xfrm>
                <a:off x="1921497" y="4403020"/>
                <a:ext cx="1362681"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𝑣</m:t>
                      </m:r>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𝑑</m:t>
                          </m:r>
                          <m:r>
                            <a:rPr lang="en-US" altLang="zh-CN" sz="2800" b="0" i="1" smtClean="0">
                              <a:solidFill>
                                <a:srgbClr val="0000FF"/>
                              </a:solidFill>
                              <a:latin typeface="Cambria Math" panose="02040503050406030204" pitchFamily="18" charset="0"/>
                            </a:rPr>
                            <m:t>𝑦</m:t>
                          </m:r>
                        </m:num>
                        <m:den>
                          <m:r>
                            <a:rPr lang="en-US" altLang="zh-CN" sz="2800" i="1">
                              <a:solidFill>
                                <a:srgbClr val="0000FF"/>
                              </a:solidFill>
                              <a:latin typeface="Cambria Math" panose="02040503050406030204" pitchFamily="18" charset="0"/>
                            </a:rPr>
                            <m:t>𝑑𝑡</m:t>
                          </m:r>
                        </m:den>
                      </m:f>
                    </m:oMath>
                  </m:oMathPara>
                </a14:m>
                <a:endParaRPr lang="zh-CN" altLang="en-US" sz="2800" dirty="0">
                  <a:latin typeface="+mn-lt"/>
                  <a:ea typeface="+mn-ea"/>
                </a:endParaRPr>
              </a:p>
            </p:txBody>
          </p:sp>
        </mc:Choice>
        <mc:Fallback xmlns="">
          <p:sp>
            <p:nvSpPr>
              <p:cNvPr id="96" name="矩形 95"/>
              <p:cNvSpPr>
                <a:spLocks noRot="1" noChangeAspect="1" noMove="1" noResize="1" noEditPoints="1" noAdjustHandles="1" noChangeArrowheads="1" noChangeShapeType="1" noTextEdit="1"/>
              </p:cNvSpPr>
              <p:nvPr/>
            </p:nvSpPr>
            <p:spPr>
              <a:xfrm>
                <a:off x="1921497" y="4403020"/>
                <a:ext cx="1362681" cy="910377"/>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7" name="矩形 96"/>
              <p:cNvSpPr/>
              <p:nvPr/>
            </p:nvSpPr>
            <p:spPr>
              <a:xfrm>
                <a:off x="4127122" y="4387254"/>
                <a:ext cx="4226029" cy="10558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zh-CN" sz="2800" i="1" smtClean="0">
                              <a:solidFill>
                                <a:srgbClr val="0000FF"/>
                              </a:solidFill>
                              <a:latin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rPr>
                            <m:t>0</m:t>
                          </m:r>
                        </m:sub>
                        <m:sup>
                          <m:r>
                            <a:rPr lang="en-US" altLang="zh-CN" sz="2800" b="0" i="1" smtClean="0">
                              <a:solidFill>
                                <a:srgbClr val="0000FF"/>
                              </a:solidFill>
                              <a:latin typeface="Cambria Math" panose="02040503050406030204" pitchFamily="18" charset="0"/>
                            </a:rPr>
                            <m:t>𝑦</m:t>
                          </m:r>
                        </m:sup>
                        <m:e>
                          <m:r>
                            <a:rPr lang="en-US" altLang="zh-CN" sz="2800" i="1">
                              <a:solidFill>
                                <a:srgbClr val="0000FF"/>
                              </a:solidFill>
                              <a:latin typeface="Cambria Math" panose="02040503050406030204" pitchFamily="18" charset="0"/>
                            </a:rPr>
                            <m:t>𝑑</m:t>
                          </m:r>
                          <m:r>
                            <a:rPr lang="en-US" altLang="zh-CN" sz="2800" b="0" i="1" smtClean="0">
                              <a:solidFill>
                                <a:srgbClr val="0000FF"/>
                              </a:solidFill>
                              <a:latin typeface="Cambria Math" panose="02040503050406030204" pitchFamily="18" charset="0"/>
                            </a:rPr>
                            <m:t>𝑦</m:t>
                          </m:r>
                        </m:e>
                      </m:nary>
                      <m:r>
                        <a:rPr lang="en-US" altLang="zh-CN" sz="2800" b="0" i="1" smtClean="0">
                          <a:solidFill>
                            <a:srgbClr val="0000FF"/>
                          </a:solidFill>
                          <a:latin typeface="Cambria Math" panose="02040503050406030204" pitchFamily="18" charset="0"/>
                          <a:ea typeface="+mn-ea"/>
                        </a:rPr>
                        <m:t>=</m:t>
                      </m:r>
                      <m:nary>
                        <m:naryPr>
                          <m:ctrlPr>
                            <a:rPr lang="en-US" altLang="zh-CN" sz="2800" b="0" i="1" smtClean="0">
                              <a:solidFill>
                                <a:srgbClr val="0000FF"/>
                              </a:solidFill>
                              <a:latin typeface="Cambria Math" panose="02040503050406030204" pitchFamily="18" charset="0"/>
                              <a:ea typeface="+mn-ea"/>
                            </a:rPr>
                          </m:ctrlPr>
                        </m:naryPr>
                        <m:sub>
                          <m:r>
                            <m:rPr>
                              <m:brk m:alnAt="23"/>
                            </m:rPr>
                            <a:rPr lang="en-US" altLang="zh-CN" sz="2800" b="0" i="1" smtClean="0">
                              <a:solidFill>
                                <a:srgbClr val="0000FF"/>
                              </a:solidFill>
                              <a:latin typeface="Cambria Math" panose="02040503050406030204" pitchFamily="18" charset="0"/>
                              <a:ea typeface="+mn-ea"/>
                            </a:rPr>
                            <m:t>0</m:t>
                          </m:r>
                        </m:sub>
                        <m:sup>
                          <m:r>
                            <a:rPr lang="en-US" altLang="zh-CN" sz="2800" b="0" i="1" smtClean="0">
                              <a:solidFill>
                                <a:srgbClr val="0000FF"/>
                              </a:solidFill>
                              <a:latin typeface="Cambria Math" panose="02040503050406030204" pitchFamily="18" charset="0"/>
                              <a:ea typeface="+mn-ea"/>
                            </a:rPr>
                            <m:t>𝑡</m:t>
                          </m:r>
                        </m:sup>
                        <m:e>
                          <m:f>
                            <m:fPr>
                              <m:ctrlPr>
                                <a:rPr lang="en-US" altLang="zh-CN" sz="2800" i="1">
                                  <a:solidFill>
                                    <a:srgbClr val="0000FF"/>
                                  </a:solidFill>
                                  <a:latin typeface="Cambria Math" panose="02040503050406030204" pitchFamily="18" charset="0"/>
                                </a:rPr>
                              </m:ctrlPr>
                            </m:fPr>
                            <m:num>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1</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2</m:t>
                                  </m:r>
                                </m:sub>
                              </m:sSub>
                            </m:num>
                            <m:den>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1</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2</m:t>
                                  </m:r>
                                </m:sub>
                              </m:sSub>
                            </m:den>
                          </m:f>
                          <m:r>
                            <a:rPr lang="en-US" altLang="zh-CN" sz="2800" i="1">
                              <a:solidFill>
                                <a:srgbClr val="0000FF"/>
                              </a:solidFill>
                              <a:latin typeface="Cambria Math" panose="02040503050406030204" pitchFamily="18" charset="0"/>
                            </a:rPr>
                            <m:t>𝑔𝑡𝑑𝑡</m:t>
                          </m:r>
                        </m:e>
                      </m:nary>
                    </m:oMath>
                  </m:oMathPara>
                </a14:m>
                <a:endParaRPr lang="zh-CN" altLang="en-US" sz="2800" dirty="0">
                  <a:latin typeface="+mn-lt"/>
                  <a:ea typeface="+mn-ea"/>
                </a:endParaRPr>
              </a:p>
            </p:txBody>
          </p:sp>
        </mc:Choice>
        <mc:Fallback xmlns="">
          <p:sp>
            <p:nvSpPr>
              <p:cNvPr id="97" name="矩形 96"/>
              <p:cNvSpPr>
                <a:spLocks noRot="1" noChangeAspect="1" noMove="1" noResize="1" noEditPoints="1" noAdjustHandles="1" noChangeArrowheads="1" noChangeShapeType="1" noTextEdit="1"/>
              </p:cNvSpPr>
              <p:nvPr/>
            </p:nvSpPr>
            <p:spPr>
              <a:xfrm>
                <a:off x="4127122" y="4387254"/>
                <a:ext cx="4226029" cy="1055866"/>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8" name="矩形 97"/>
              <p:cNvSpPr/>
              <p:nvPr/>
            </p:nvSpPr>
            <p:spPr>
              <a:xfrm>
                <a:off x="4127122" y="5607705"/>
                <a:ext cx="3415037" cy="9007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𝑦</m:t>
                      </m:r>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panose="02040503050406030204" pitchFamily="18" charset="0"/>
                            </a:rPr>
                          </m:ctrlPr>
                        </m:fPr>
                        <m:num>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1</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2</m:t>
                              </m:r>
                            </m:sub>
                          </m:sSub>
                        </m:num>
                        <m:den>
                          <m:r>
                            <a:rPr lang="en-US" altLang="zh-CN" sz="2800" b="0" i="1" smtClean="0">
                              <a:solidFill>
                                <a:srgbClr val="0000FF"/>
                              </a:solidFill>
                              <a:latin typeface="Cambria Math" panose="02040503050406030204" pitchFamily="18" charset="0"/>
                            </a:rPr>
                            <m:t>2</m:t>
                          </m:r>
                          <m:d>
                            <m:dPr>
                              <m:ctrlPr>
                                <a:rPr lang="en-US" altLang="zh-CN" sz="2800" i="1" smtClean="0">
                                  <a:solidFill>
                                    <a:srgbClr val="0000FF"/>
                                  </a:solidFill>
                                  <a:latin typeface="Cambria Math" panose="02040503050406030204" pitchFamily="18" charset="0"/>
                                </a:rPr>
                              </m:ctrlPr>
                            </m:dPr>
                            <m:e>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1</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2</m:t>
                                  </m:r>
                                </m:sub>
                              </m:sSub>
                            </m:e>
                          </m:d>
                        </m:den>
                      </m:f>
                      <m:r>
                        <a:rPr lang="en-US" altLang="zh-CN" sz="2800" i="1">
                          <a:solidFill>
                            <a:srgbClr val="0000FF"/>
                          </a:solidFill>
                          <a:latin typeface="Cambria Math" panose="02040503050406030204" pitchFamily="18" charset="0"/>
                        </a:rPr>
                        <m:t>𝑔</m:t>
                      </m:r>
                      <m:sSup>
                        <m:sSupPr>
                          <m:ctrlPr>
                            <a:rPr lang="en-US" altLang="zh-CN" sz="2800" i="1" smtClean="0">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𝑡</m:t>
                          </m:r>
                        </m:e>
                        <m:sup>
                          <m:r>
                            <a:rPr lang="en-US" altLang="zh-CN" sz="2800" b="0" i="1" smtClean="0">
                              <a:solidFill>
                                <a:srgbClr val="0000FF"/>
                              </a:solidFill>
                              <a:latin typeface="Cambria Math" panose="02040503050406030204" pitchFamily="18" charset="0"/>
                            </a:rPr>
                            <m:t>2</m:t>
                          </m:r>
                        </m:sup>
                      </m:sSup>
                    </m:oMath>
                  </m:oMathPara>
                </a14:m>
                <a:endParaRPr lang="zh-CN" altLang="en-US" sz="2800" dirty="0">
                  <a:latin typeface="+mn-lt"/>
                  <a:ea typeface="+mn-ea"/>
                </a:endParaRPr>
              </a:p>
            </p:txBody>
          </p:sp>
        </mc:Choice>
        <mc:Fallback xmlns="">
          <p:sp>
            <p:nvSpPr>
              <p:cNvPr id="98" name="矩形 97"/>
              <p:cNvSpPr>
                <a:spLocks noRot="1" noChangeAspect="1" noMove="1" noResize="1" noEditPoints="1" noAdjustHandles="1" noChangeArrowheads="1" noChangeShapeType="1" noTextEdit="1"/>
              </p:cNvSpPr>
              <p:nvPr/>
            </p:nvSpPr>
            <p:spPr>
              <a:xfrm>
                <a:off x="4127122" y="5607705"/>
                <a:ext cx="3415037" cy="900759"/>
              </a:xfrm>
              <a:prstGeom prst="rect">
                <a:avLst/>
              </a:prstGeom>
              <a:blipFill>
                <a:blip r:embed="rId2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823700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blinds(horizontal)">
                                      <p:cBhvr>
                                        <p:cTn id="7" dur="5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3"/>
                                        </p:tgtEl>
                                        <p:attrNameLst>
                                          <p:attrName>style.visibility</p:attrName>
                                        </p:attrNameLst>
                                      </p:cBhvr>
                                      <p:to>
                                        <p:strVal val="visible"/>
                                      </p:to>
                                    </p:set>
                                    <p:animEffect transition="in" filter="wipe(left)">
                                      <p:cBhvr>
                                        <p:cTn id="12" dur="500"/>
                                        <p:tgtEl>
                                          <p:spTgt spid="9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4"/>
                                        </p:tgtEl>
                                        <p:attrNameLst>
                                          <p:attrName>style.visibility</p:attrName>
                                        </p:attrNameLst>
                                      </p:cBhvr>
                                      <p:to>
                                        <p:strVal val="visible"/>
                                      </p:to>
                                    </p:set>
                                    <p:animEffect transition="in" filter="wipe(left)">
                                      <p:cBhvr>
                                        <p:cTn id="17" dur="500"/>
                                        <p:tgtEl>
                                          <p:spTgt spid="9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5"/>
                                        </p:tgtEl>
                                        <p:attrNameLst>
                                          <p:attrName>style.visibility</p:attrName>
                                        </p:attrNameLst>
                                      </p:cBhvr>
                                      <p:to>
                                        <p:strVal val="visible"/>
                                      </p:to>
                                    </p:set>
                                    <p:animEffect transition="in" filter="wipe(left)">
                                      <p:cBhvr>
                                        <p:cTn id="22" dur="500"/>
                                        <p:tgtEl>
                                          <p:spTgt spid="9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6"/>
                                        </p:tgtEl>
                                        <p:attrNameLst>
                                          <p:attrName>style.visibility</p:attrName>
                                        </p:attrNameLst>
                                      </p:cBhvr>
                                      <p:to>
                                        <p:strVal val="visible"/>
                                      </p:to>
                                    </p:set>
                                    <p:animEffect transition="in" filter="wipe(left)">
                                      <p:cBhvr>
                                        <p:cTn id="27" dur="500"/>
                                        <p:tgtEl>
                                          <p:spTgt spid="9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7"/>
                                        </p:tgtEl>
                                        <p:attrNameLst>
                                          <p:attrName>style.visibility</p:attrName>
                                        </p:attrNameLst>
                                      </p:cBhvr>
                                      <p:to>
                                        <p:strVal val="visible"/>
                                      </p:to>
                                    </p:set>
                                    <p:animEffect transition="in" filter="wipe(left)">
                                      <p:cBhvr>
                                        <p:cTn id="32" dur="500"/>
                                        <p:tgtEl>
                                          <p:spTgt spid="9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8"/>
                                        </p:tgtEl>
                                        <p:attrNameLst>
                                          <p:attrName>style.visibility</p:attrName>
                                        </p:attrNameLst>
                                      </p:cBhvr>
                                      <p:to>
                                        <p:strVal val="visible"/>
                                      </p:to>
                                    </p:set>
                                    <p:animEffect transition="in" filter="wipe(left)">
                                      <p:cBhvr>
                                        <p:cTn id="37"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utoUpdateAnimBg="0"/>
      <p:bldP spid="93" grpId="0"/>
      <p:bldP spid="94" grpId="0"/>
      <p:bldP spid="95" grpId="0"/>
      <p:bldP spid="96" grpId="0"/>
      <p:bldP spid="97" grpId="0"/>
      <p:bldP spid="9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矩形 1"/>
              <p:cNvSpPr>
                <a:spLocks noChangeArrowheads="1"/>
              </p:cNvSpPr>
              <p:nvPr/>
            </p:nvSpPr>
            <p:spPr bwMode="auto">
              <a:xfrm>
                <a:off x="2045698" y="571500"/>
                <a:ext cx="7325338" cy="18161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lt"/>
                    <a:ea typeface="+mn-ea"/>
                  </a:rPr>
                  <a:t>例</a:t>
                </a:r>
                <a:r>
                  <a:rPr lang="en-US" altLang="zh-CN" sz="2800" dirty="0">
                    <a:solidFill>
                      <a:srgbClr val="0000FF"/>
                    </a:solidFill>
                    <a:latin typeface="+mn-lt"/>
                    <a:ea typeface="+mn-ea"/>
                  </a:rPr>
                  <a:t>1.10</a:t>
                </a:r>
                <a:r>
                  <a:rPr lang="zh-CN" altLang="en-US" sz="2800" dirty="0">
                    <a:solidFill>
                      <a:srgbClr val="0000FF"/>
                    </a:solidFill>
                    <a:latin typeface="+mn-lt"/>
                    <a:ea typeface="+mn-ea"/>
                  </a:rPr>
                  <a:t>：由地面沿铅直方向发射质量为</a:t>
                </a:r>
                <a14:m>
                  <m:oMath xmlns:m="http://schemas.openxmlformats.org/officeDocument/2006/math">
                    <m:r>
                      <a:rPr lang="en-US" altLang="zh-CN" sz="2800" b="0" i="1" smtClean="0">
                        <a:solidFill>
                          <a:srgbClr val="0000FF"/>
                        </a:solidFill>
                        <a:latin typeface="Cambria Math" panose="02040503050406030204" pitchFamily="18" charset="0"/>
                        <a:ea typeface="+mn-ea"/>
                      </a:rPr>
                      <m:t>𝑚</m:t>
                    </m:r>
                  </m:oMath>
                </a14:m>
                <a:r>
                  <a:rPr lang="zh-CN" altLang="en-US" sz="2800" dirty="0">
                    <a:solidFill>
                      <a:srgbClr val="0000FF"/>
                    </a:solidFill>
                    <a:latin typeface="+mn-lt"/>
                    <a:ea typeface="+mn-ea"/>
                  </a:rPr>
                  <a:t>的宇宙飞船，如图所示。试求宇宙飞船能脱离地球引力所需的最小初度。不计空气阻力及其他作用力。</a:t>
                </a:r>
                <a:endParaRPr lang="en-US" altLang="zh-CN" sz="2800" dirty="0">
                  <a:solidFill>
                    <a:srgbClr val="0000FF"/>
                  </a:solidFill>
                  <a:latin typeface="+mn-lt"/>
                  <a:ea typeface="+mn-ea"/>
                </a:endParaRPr>
              </a:p>
            </p:txBody>
          </p:sp>
        </mc:Choice>
        <mc:Fallback>
          <p:sp>
            <p:nvSpPr>
              <p:cNvPr id="2" name="矩形 1"/>
              <p:cNvSpPr>
                <a:spLocks noRot="1" noChangeAspect="1" noMove="1" noResize="1" noEditPoints="1" noAdjustHandles="1" noChangeArrowheads="1" noChangeShapeType="1" noTextEdit="1"/>
              </p:cNvSpPr>
              <p:nvPr/>
            </p:nvSpPr>
            <p:spPr bwMode="auto">
              <a:xfrm>
                <a:off x="2045698" y="571500"/>
                <a:ext cx="7325338" cy="1816100"/>
              </a:xfrm>
              <a:prstGeom prst="rect">
                <a:avLst/>
              </a:prstGeom>
              <a:blipFill>
                <a:blip r:embed="rId2"/>
                <a:stretch>
                  <a:fillRect l="-1749" t="-3691" r="-1749" b="-83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3" name="矩形 2"/>
          <p:cNvSpPr>
            <a:spLocks noChangeArrowheads="1"/>
          </p:cNvSpPr>
          <p:nvPr/>
        </p:nvSpPr>
        <p:spPr bwMode="auto">
          <a:xfrm>
            <a:off x="2045698" y="2500313"/>
            <a:ext cx="7325338"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lt"/>
                <a:ea typeface="+mn-ea"/>
              </a:rPr>
              <a:t>解：选宇宙飞船为研究对象，取坐标轴向上为正。飞船只受地球引力作用，根据万有引力定律，地球对飞船引力的大小为</a:t>
            </a:r>
          </a:p>
        </p:txBody>
      </p:sp>
      <p:pic>
        <p:nvPicPr>
          <p:cNvPr id="4" name="图片 3" descr="QQ图片20160325103558.png"/>
          <p:cNvPicPr>
            <a:picLocks noChangeAspect="1"/>
          </p:cNvPicPr>
          <p:nvPr/>
        </p:nvPicPr>
        <p:blipFill rotWithShape="1">
          <a:blip r:embed="rId3">
            <a:extLst>
              <a:ext uri="{28A0092B-C50C-407E-A947-70E740481C1C}">
                <a14:useLocalDpi xmlns:a14="http://schemas.microsoft.com/office/drawing/2010/main" val="0"/>
              </a:ext>
            </a:extLst>
          </a:blip>
          <a:srcRect b="13801"/>
          <a:stretch/>
        </p:blipFill>
        <p:spPr bwMode="auto">
          <a:xfrm>
            <a:off x="9371036" y="1318077"/>
            <a:ext cx="1785938" cy="4741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p:nvSpPr>
        <p:spPr bwMode="auto">
          <a:xfrm>
            <a:off x="7367149" y="4656573"/>
            <a:ext cx="6429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just" eaLnBrk="1" hangingPunct="1">
              <a:defRPr kumimoji="1" sz="2800">
                <a:solidFill>
                  <a:srgbClr val="0000FF"/>
                </a:solidFill>
                <a:latin typeface="+mn-lt"/>
                <a:ea typeface="+mn-ea"/>
              </a:defRPr>
            </a:lvl1pPr>
            <a:lvl2pPr marL="742950" indent="-285750" eaLnBrk="0" hangingPunct="0">
              <a:defRPr kumimoji="1" sz="2400">
                <a:latin typeface="Times New Roman" panose="02020603050405020304" pitchFamily="18" charset="0"/>
                <a:ea typeface="宋体" panose="02010600030101010101" pitchFamily="2" charset="-122"/>
              </a:defRPr>
            </a:lvl2pPr>
            <a:lvl3pPr marL="1143000" indent="-228600" eaLnBrk="0" hangingPunct="0">
              <a:defRPr kumimoji="1" sz="2400">
                <a:latin typeface="Times New Roman" panose="02020603050405020304" pitchFamily="18" charset="0"/>
                <a:ea typeface="宋体" panose="02010600030101010101" pitchFamily="2" charset="-122"/>
              </a:defRPr>
            </a:lvl3pPr>
            <a:lvl4pPr marL="1600200" indent="-228600" eaLnBrk="0" hangingPunct="0">
              <a:defRPr kumimoji="1" sz="2400">
                <a:latin typeface="Times New Roman" panose="02020603050405020304" pitchFamily="18" charset="0"/>
                <a:ea typeface="宋体" panose="02010600030101010101" pitchFamily="2" charset="-122"/>
              </a:defRPr>
            </a:lvl4pPr>
            <a:lvl5pPr marL="2057400" indent="-228600" eaLnBrk="0" hangingPunct="0">
              <a:defRPr kumimoji="1" sz="2400">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9pPr>
          </a:lstStyle>
          <a:p>
            <a:r>
              <a:rPr lang="en-US" altLang="zh-CN" dirty="0"/>
              <a:t>(1)</a:t>
            </a:r>
            <a:endParaRPr lang="zh-CN" altLang="en-US" dirty="0"/>
          </a:p>
        </p:txBody>
      </p:sp>
      <mc:AlternateContent xmlns:mc="http://schemas.openxmlformats.org/markup-compatibility/2006" xmlns:a14="http://schemas.microsoft.com/office/drawing/2010/main">
        <mc:Choice Requires="a14">
          <p:sp>
            <p:nvSpPr>
              <p:cNvPr id="7" name="文本框 6"/>
              <p:cNvSpPr txBox="1"/>
              <p:nvPr/>
            </p:nvSpPr>
            <p:spPr>
              <a:xfrm>
                <a:off x="3921398" y="4484271"/>
                <a:ext cx="1705980" cy="80656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𝐹</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𝐺</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𝑀𝑚</m:t>
                          </m:r>
                        </m:num>
                        <m:den>
                          <m:sSup>
                            <m:sSupPr>
                              <m:ctrlPr>
                                <a:rPr lang="en-US" altLang="zh-CN" sz="2800" b="0" i="1" smtClean="0">
                                  <a:solidFill>
                                    <a:srgbClr val="0000FF"/>
                                  </a:solidFill>
                                  <a:latin typeface="Cambria Math" panose="02040503050406030204" pitchFamily="18" charset="0"/>
                                  <a:ea typeface="+mn-ea"/>
                                </a:rPr>
                              </m:ctrlPr>
                            </m:sSupPr>
                            <m:e>
                              <m:r>
                                <a:rPr lang="en-US" altLang="zh-CN" sz="2800" b="0" i="1" smtClean="0">
                                  <a:solidFill>
                                    <a:srgbClr val="0000FF"/>
                                  </a:solidFill>
                                  <a:latin typeface="Cambria Math" panose="02040503050406030204" pitchFamily="18" charset="0"/>
                                  <a:ea typeface="+mn-ea"/>
                                </a:rPr>
                                <m:t>𝑥</m:t>
                              </m:r>
                            </m:e>
                            <m:sup>
                              <m:r>
                                <a:rPr lang="en-US" altLang="zh-CN" sz="2800" b="0" i="1" smtClean="0">
                                  <a:solidFill>
                                    <a:srgbClr val="0000FF"/>
                                  </a:solidFill>
                                  <a:latin typeface="Cambria Math" panose="02040503050406030204" pitchFamily="18" charset="0"/>
                                  <a:ea typeface="+mn-ea"/>
                                </a:rPr>
                                <m:t>2</m:t>
                              </m:r>
                            </m:sup>
                          </m:sSup>
                        </m:den>
                      </m:f>
                    </m:oMath>
                  </m:oMathPara>
                </a14:m>
                <a:endParaRPr lang="zh-CN" altLang="en-US" sz="2800" dirty="0">
                  <a:solidFill>
                    <a:srgbClr val="0000FF"/>
                  </a:solidFill>
                  <a:latin typeface="+mn-lt"/>
                  <a:ea typeface="+mn-ea"/>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3921398" y="4484271"/>
                <a:ext cx="1705980" cy="806567"/>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23363785"/>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P spid="7"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矩形 3"/>
              <p:cNvSpPr>
                <a:spLocks noChangeArrowheads="1"/>
              </p:cNvSpPr>
              <p:nvPr/>
            </p:nvSpPr>
            <p:spPr bwMode="auto">
              <a:xfrm>
                <a:off x="2782526" y="728255"/>
                <a:ext cx="5857875"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just"/>
                <a:r>
                  <a:rPr kumimoji="1" lang="zh-CN" altLang="en-US" sz="2800" dirty="0">
                    <a:solidFill>
                      <a:srgbClr val="0000FF"/>
                    </a:solidFill>
                    <a:latin typeface="+mn-lt"/>
                    <a:ea typeface="+mn-ea"/>
                  </a:rPr>
                  <a:t>用</a:t>
                </a:r>
                <a14:m>
                  <m:oMath xmlns:m="http://schemas.openxmlformats.org/officeDocument/2006/math">
                    <m:r>
                      <a:rPr kumimoji="1" lang="en-US" altLang="zh-CN" sz="2800" b="0" i="1" smtClean="0">
                        <a:solidFill>
                          <a:srgbClr val="0000FF"/>
                        </a:solidFill>
                        <a:latin typeface="Cambria Math" panose="02040503050406030204" pitchFamily="18" charset="0"/>
                        <a:ea typeface="+mn-ea"/>
                      </a:rPr>
                      <m:t>𝑅</m:t>
                    </m:r>
                  </m:oMath>
                </a14:m>
                <a:r>
                  <a:rPr kumimoji="1" lang="zh-CN" altLang="en-US" sz="2800" dirty="0">
                    <a:solidFill>
                      <a:srgbClr val="0000FF"/>
                    </a:solidFill>
                    <a:latin typeface="+mn-lt"/>
                    <a:ea typeface="+mn-ea"/>
                  </a:rPr>
                  <a:t>表示地球的半径，把</a:t>
                </a:r>
                <a:r>
                  <a:rPr kumimoji="1" lang="en-US" altLang="zh-CN" sz="2800" dirty="0">
                    <a:solidFill>
                      <a:srgbClr val="0000FF"/>
                    </a:solidFill>
                    <a:latin typeface="+mn-lt"/>
                    <a:ea typeface="+mn-ea"/>
                  </a:rPr>
                  <a:t>                </a:t>
                </a:r>
              </a:p>
            </p:txBody>
          </p:sp>
        </mc:Choice>
        <mc:Fallback>
          <p:sp>
            <p:nvSpPr>
              <p:cNvPr id="4" name="矩形 3"/>
              <p:cNvSpPr>
                <a:spLocks noRot="1" noChangeAspect="1" noMove="1" noResize="1" noEditPoints="1" noAdjustHandles="1" noChangeArrowheads="1" noChangeShapeType="1" noTextEdit="1"/>
              </p:cNvSpPr>
              <p:nvPr/>
            </p:nvSpPr>
            <p:spPr bwMode="auto">
              <a:xfrm>
                <a:off x="2782526" y="728255"/>
                <a:ext cx="5857875" cy="523220"/>
              </a:xfrm>
              <a:prstGeom prst="rect">
                <a:avLst/>
              </a:prstGeom>
              <a:blipFill>
                <a:blip r:embed="rId2"/>
                <a:stretch>
                  <a:fillRect l="-2081"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7" name="矩形 6"/>
          <p:cNvSpPr>
            <a:spLocks noChangeArrowheads="1"/>
          </p:cNvSpPr>
          <p:nvPr/>
        </p:nvSpPr>
        <p:spPr bwMode="auto">
          <a:xfrm>
            <a:off x="2782526" y="3014255"/>
            <a:ext cx="44942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lt"/>
                <a:ea typeface="+mn-ea"/>
              </a:rPr>
              <a:t>根据质点运动微分方程，有</a:t>
            </a:r>
          </a:p>
        </p:txBody>
      </p:sp>
      <p:sp>
        <p:nvSpPr>
          <p:cNvPr id="10" name="TextBox 9"/>
          <p:cNvSpPr txBox="1">
            <a:spLocks noChangeArrowheads="1"/>
          </p:cNvSpPr>
          <p:nvPr/>
        </p:nvSpPr>
        <p:spPr bwMode="auto">
          <a:xfrm>
            <a:off x="7753120" y="2085567"/>
            <a:ext cx="6429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just">
              <a:defRPr kumimoji="1" sz="2800">
                <a:solidFill>
                  <a:srgbClr val="0000FF"/>
                </a:solidFill>
                <a:latin typeface="+mn-lt"/>
                <a:ea typeface="+mn-ea"/>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r>
              <a:rPr lang="en-US" altLang="zh-CN"/>
              <a:t>(2)</a:t>
            </a:r>
            <a:endParaRPr lang="zh-CN" altLang="en-US"/>
          </a:p>
        </p:txBody>
      </p:sp>
      <p:sp>
        <p:nvSpPr>
          <p:cNvPr id="11" name="TextBox 10"/>
          <p:cNvSpPr txBox="1">
            <a:spLocks noChangeArrowheads="1"/>
          </p:cNvSpPr>
          <p:nvPr/>
        </p:nvSpPr>
        <p:spPr bwMode="auto">
          <a:xfrm>
            <a:off x="7753120" y="5217238"/>
            <a:ext cx="5715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just">
              <a:defRPr kumimoji="1" sz="2800">
                <a:solidFill>
                  <a:srgbClr val="0000FF"/>
                </a:solidFill>
                <a:latin typeface="+mn-lt"/>
                <a:ea typeface="+mn-ea"/>
              </a:defRPr>
            </a:lvl1pPr>
            <a:lvl2pPr marL="742950" indent="-285750" eaLnBrk="0" hangingPunct="0">
              <a:defRPr kumimoji="1" sz="2400">
                <a:latin typeface="Times New Roman" panose="02020603050405020304" pitchFamily="18" charset="0"/>
                <a:ea typeface="宋体" panose="02010600030101010101" pitchFamily="2" charset="-122"/>
              </a:defRPr>
            </a:lvl2pPr>
            <a:lvl3pPr marL="1143000" indent="-228600" eaLnBrk="0" hangingPunct="0">
              <a:defRPr kumimoji="1" sz="2400">
                <a:latin typeface="Times New Roman" panose="02020603050405020304" pitchFamily="18" charset="0"/>
                <a:ea typeface="宋体" panose="02010600030101010101" pitchFamily="2" charset="-122"/>
              </a:defRPr>
            </a:lvl3pPr>
            <a:lvl4pPr marL="1600200" indent="-228600" eaLnBrk="0" hangingPunct="0">
              <a:defRPr kumimoji="1" sz="2400">
                <a:latin typeface="Times New Roman" panose="02020603050405020304" pitchFamily="18" charset="0"/>
                <a:ea typeface="宋体" panose="02010600030101010101" pitchFamily="2" charset="-122"/>
              </a:defRPr>
            </a:lvl4pPr>
            <a:lvl5pPr marL="2057400" indent="-228600" eaLnBrk="0" hangingPunct="0">
              <a:defRPr kumimoji="1" sz="2400">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9pPr>
          </a:lstStyle>
          <a:p>
            <a:r>
              <a:rPr lang="en-US" altLang="zh-CN" dirty="0"/>
              <a:t>(3)</a:t>
            </a:r>
            <a:endParaRPr lang="zh-CN" altLang="en-US" dirty="0"/>
          </a:p>
        </p:txBody>
      </p:sp>
      <mc:AlternateContent xmlns:mc="http://schemas.openxmlformats.org/markup-compatibility/2006" xmlns:a14="http://schemas.microsoft.com/office/drawing/2010/main">
        <mc:Choice Requires="a14">
          <p:sp>
            <p:nvSpPr>
              <p:cNvPr id="12" name="文本框 11"/>
              <p:cNvSpPr txBox="1"/>
              <p:nvPr/>
            </p:nvSpPr>
            <p:spPr>
              <a:xfrm>
                <a:off x="6851731" y="519866"/>
                <a:ext cx="1431481" cy="86177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𝐺</m:t>
                      </m:r>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𝑔</m:t>
                          </m:r>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num>
                        <m:den>
                          <m:r>
                            <a:rPr lang="en-US" altLang="zh-CN" sz="2800" b="0" i="1" smtClean="0">
                              <a:solidFill>
                                <a:srgbClr val="0000FF"/>
                              </a:solidFill>
                              <a:latin typeface="Cambria Math" panose="02040503050406030204" pitchFamily="18" charset="0"/>
                              <a:ea typeface="+mn-ea"/>
                            </a:rPr>
                            <m:t>𝑀</m:t>
                          </m:r>
                        </m:den>
                      </m:f>
                    </m:oMath>
                  </m:oMathPara>
                </a14:m>
                <a:endParaRPr lang="zh-CN" altLang="en-US" sz="2800" dirty="0">
                  <a:solidFill>
                    <a:srgbClr val="0000FF"/>
                  </a:solidFill>
                  <a:latin typeface="+mn-lt"/>
                  <a:ea typeface="+mn-ea"/>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6851731" y="519866"/>
                <a:ext cx="1431481" cy="86177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4095961" y="1916042"/>
                <a:ext cx="1724703" cy="864532"/>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𝐹</m:t>
                      </m:r>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𝑚𝑔</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num>
                        <m:den>
                          <m:sSup>
                            <m:sSupPr>
                              <m:ctrlPr>
                                <a:rPr lang="en-US" altLang="zh-CN" sz="2800" b="0" i="1" smtClean="0">
                                  <a:solidFill>
                                    <a:srgbClr val="0000FF"/>
                                  </a:solidFill>
                                  <a:latin typeface="Cambria Math" panose="02040503050406030204" pitchFamily="18" charset="0"/>
                                  <a:ea typeface="+mn-ea"/>
                                </a:rPr>
                              </m:ctrlPr>
                            </m:sSupPr>
                            <m:e>
                              <m:r>
                                <a:rPr lang="en-US" altLang="zh-CN" sz="2800" b="0" i="1" smtClean="0">
                                  <a:solidFill>
                                    <a:srgbClr val="0000FF"/>
                                  </a:solidFill>
                                  <a:latin typeface="Cambria Math" panose="02040503050406030204" pitchFamily="18" charset="0"/>
                                  <a:ea typeface="+mn-ea"/>
                                </a:rPr>
                                <m:t>𝑥</m:t>
                              </m:r>
                            </m:e>
                            <m:sup>
                              <m:r>
                                <a:rPr lang="en-US" altLang="zh-CN" sz="2800" b="0" i="1" smtClean="0">
                                  <a:solidFill>
                                    <a:srgbClr val="0000FF"/>
                                  </a:solidFill>
                                  <a:latin typeface="Cambria Math" panose="02040503050406030204" pitchFamily="18" charset="0"/>
                                  <a:ea typeface="+mn-ea"/>
                                </a:rPr>
                                <m:t>2</m:t>
                              </m:r>
                            </m:sup>
                          </m:sSup>
                        </m:den>
                      </m:f>
                    </m:oMath>
                  </m:oMathPara>
                </a14:m>
                <a:endParaRPr lang="zh-CN" altLang="en-US" sz="2800" dirty="0">
                  <a:solidFill>
                    <a:srgbClr val="0000FF"/>
                  </a:solidFill>
                  <a:latin typeface="+mn-lt"/>
                  <a:ea typeface="+mn-ea"/>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4095961" y="1916042"/>
                <a:ext cx="1724703" cy="8645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3910053" y="3808300"/>
                <a:ext cx="2600392" cy="864596"/>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𝑚</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𝑑𝑣</m:t>
                          </m:r>
                        </m:num>
                        <m:den>
                          <m:r>
                            <a:rPr lang="en-US" altLang="zh-CN" sz="2800" b="0" i="1" smtClean="0">
                              <a:solidFill>
                                <a:srgbClr val="0000FF"/>
                              </a:solidFill>
                              <a:latin typeface="Cambria Math" panose="02040503050406030204" pitchFamily="18" charset="0"/>
                              <a:ea typeface="+mn-ea"/>
                            </a:rPr>
                            <m:t>𝑑𝑡</m:t>
                          </m:r>
                        </m:den>
                      </m:f>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𝑚𝑔</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num>
                        <m:den>
                          <m:sSup>
                            <m:sSupPr>
                              <m:ctrlPr>
                                <a:rPr lang="en-US" altLang="zh-CN" sz="2800" b="0" i="1" smtClean="0">
                                  <a:solidFill>
                                    <a:srgbClr val="0000FF"/>
                                  </a:solidFill>
                                  <a:latin typeface="Cambria Math" panose="02040503050406030204" pitchFamily="18" charset="0"/>
                                  <a:ea typeface="+mn-ea"/>
                                </a:rPr>
                              </m:ctrlPr>
                            </m:sSupPr>
                            <m:e>
                              <m:r>
                                <a:rPr lang="en-US" altLang="zh-CN" sz="2800" b="0" i="1" smtClean="0">
                                  <a:solidFill>
                                    <a:srgbClr val="0000FF"/>
                                  </a:solidFill>
                                  <a:latin typeface="Cambria Math" panose="02040503050406030204" pitchFamily="18" charset="0"/>
                                  <a:ea typeface="+mn-ea"/>
                                </a:rPr>
                                <m:t>𝑥</m:t>
                              </m:r>
                            </m:e>
                            <m:sup>
                              <m:r>
                                <a:rPr lang="en-US" altLang="zh-CN" sz="2800" b="0" i="1" smtClean="0">
                                  <a:solidFill>
                                    <a:srgbClr val="0000FF"/>
                                  </a:solidFill>
                                  <a:latin typeface="Cambria Math" panose="02040503050406030204" pitchFamily="18" charset="0"/>
                                  <a:ea typeface="+mn-ea"/>
                                </a:rPr>
                                <m:t>2</m:t>
                              </m:r>
                            </m:sup>
                          </m:sSup>
                        </m:den>
                      </m:f>
                    </m:oMath>
                  </m:oMathPara>
                </a14:m>
                <a:endParaRPr lang="zh-CN" altLang="en-US" sz="2800" dirty="0">
                  <a:solidFill>
                    <a:srgbClr val="0000FF"/>
                  </a:solidFill>
                  <a:latin typeface="+mn-lt"/>
                  <a:ea typeface="+mn-ea"/>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3910053" y="3808300"/>
                <a:ext cx="2600392" cy="86459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3910053" y="5069826"/>
                <a:ext cx="2309287" cy="81804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𝑑𝑣</m:t>
                          </m:r>
                        </m:num>
                        <m:den>
                          <m:r>
                            <a:rPr lang="en-US" altLang="zh-CN" sz="2800" b="0" i="1" smtClean="0">
                              <a:solidFill>
                                <a:srgbClr val="0000FF"/>
                              </a:solidFill>
                              <a:latin typeface="Cambria Math" panose="02040503050406030204" pitchFamily="18" charset="0"/>
                              <a:ea typeface="+mn-ea"/>
                            </a:rPr>
                            <m:t>𝑑𝑡</m:t>
                          </m:r>
                        </m:den>
                      </m:f>
                      <m:r>
                        <a:rPr lang="en-US" altLang="zh-CN" sz="2800" b="0" i="1" smtClean="0">
                          <a:solidFill>
                            <a:srgbClr val="0000FF"/>
                          </a:solidFill>
                          <a:latin typeface="Cambria Math" panose="02040503050406030204" pitchFamily="18" charset="0"/>
                          <a:ea typeface="+mn-ea"/>
                        </a:rPr>
                        <m:t>=−</m:t>
                      </m:r>
                      <m:r>
                        <a:rPr lang="en-US" altLang="zh-CN" sz="2800" i="1">
                          <a:solidFill>
                            <a:srgbClr val="0000FF"/>
                          </a:solidFill>
                          <a:latin typeface="Cambria Math" panose="02040503050406030204" pitchFamily="18" charset="0"/>
                        </a:rPr>
                        <m:t>𝑔</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1</m:t>
                          </m:r>
                        </m:num>
                        <m:den>
                          <m:sSup>
                            <m:sSupPr>
                              <m:ctrlPr>
                                <a:rPr lang="en-US" altLang="zh-CN" sz="2800" b="0" i="1" smtClean="0">
                                  <a:solidFill>
                                    <a:srgbClr val="0000FF"/>
                                  </a:solidFill>
                                  <a:latin typeface="Cambria Math" panose="02040503050406030204" pitchFamily="18" charset="0"/>
                                  <a:ea typeface="+mn-ea"/>
                                </a:rPr>
                              </m:ctrlPr>
                            </m:sSupPr>
                            <m:e>
                              <m:r>
                                <a:rPr lang="en-US" altLang="zh-CN" sz="2800" b="0" i="1" smtClean="0">
                                  <a:solidFill>
                                    <a:srgbClr val="0000FF"/>
                                  </a:solidFill>
                                  <a:latin typeface="Cambria Math" panose="02040503050406030204" pitchFamily="18" charset="0"/>
                                  <a:ea typeface="+mn-ea"/>
                                </a:rPr>
                                <m:t>𝑥</m:t>
                              </m:r>
                            </m:e>
                            <m:sup>
                              <m:r>
                                <a:rPr lang="en-US" altLang="zh-CN" sz="2800" b="0" i="1" smtClean="0">
                                  <a:solidFill>
                                    <a:srgbClr val="0000FF"/>
                                  </a:solidFill>
                                  <a:latin typeface="Cambria Math" panose="02040503050406030204" pitchFamily="18" charset="0"/>
                                  <a:ea typeface="+mn-ea"/>
                                </a:rPr>
                                <m:t>2</m:t>
                              </m:r>
                            </m:sup>
                          </m:sSup>
                        </m:den>
                      </m:f>
                    </m:oMath>
                  </m:oMathPara>
                </a14:m>
                <a:endParaRPr lang="zh-CN" altLang="en-US" sz="2800" dirty="0">
                  <a:solidFill>
                    <a:srgbClr val="0000FF"/>
                  </a:solidFill>
                  <a:latin typeface="+mn-lt"/>
                  <a:ea typeface="+mn-ea"/>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3910053" y="5069826"/>
                <a:ext cx="2309287" cy="818044"/>
              </a:xfrm>
              <a:prstGeom prst="rect">
                <a:avLst/>
              </a:prstGeom>
              <a:blipFill>
                <a:blip r:embed="rId6"/>
                <a:stretch>
                  <a:fillRect/>
                </a:stretch>
              </a:blipFill>
            </p:spPr>
            <p:txBody>
              <a:bodyPr/>
              <a:lstStyle/>
              <a:p>
                <a:r>
                  <a:rPr lang="zh-CN" altLang="en-US">
                    <a:noFill/>
                  </a:rPr>
                  <a:t> </a:t>
                </a:r>
              </a:p>
            </p:txBody>
          </p:sp>
        </mc:Fallback>
      </mc:AlternateContent>
      <p:sp>
        <p:nvSpPr>
          <p:cNvPr id="2" name="矩形 1"/>
          <p:cNvSpPr/>
          <p:nvPr/>
        </p:nvSpPr>
        <p:spPr>
          <a:xfrm>
            <a:off x="2782526" y="1442629"/>
            <a:ext cx="21307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kumimoji="1" lang="zh-CN" altLang="en-US" sz="2800" dirty="0">
                <a:solidFill>
                  <a:srgbClr val="0000FF"/>
                </a:solidFill>
                <a:latin typeface="+mn-lt"/>
                <a:ea typeface="+mn-ea"/>
              </a:rPr>
              <a:t>代入式</a:t>
            </a:r>
            <a:r>
              <a:rPr kumimoji="1" lang="en-US" altLang="zh-CN" sz="2800" dirty="0">
                <a:solidFill>
                  <a:srgbClr val="0000FF"/>
                </a:solidFill>
                <a:latin typeface="+mn-lt"/>
                <a:ea typeface="+mn-ea"/>
              </a:rPr>
              <a:t>(1)</a:t>
            </a:r>
            <a:r>
              <a:rPr kumimoji="1" lang="zh-CN" altLang="en-US" sz="2800" dirty="0">
                <a:solidFill>
                  <a:srgbClr val="0000FF"/>
                </a:solidFill>
                <a:latin typeface="+mn-lt"/>
                <a:ea typeface="+mn-ea"/>
              </a:rPr>
              <a:t> 得</a:t>
            </a:r>
          </a:p>
        </p:txBody>
      </p:sp>
      <p:pic>
        <p:nvPicPr>
          <p:cNvPr id="16" name="图片 15" descr="QQ图片20160325103558.png"/>
          <p:cNvPicPr>
            <a:picLocks noChangeAspect="1"/>
          </p:cNvPicPr>
          <p:nvPr/>
        </p:nvPicPr>
        <p:blipFill rotWithShape="1">
          <a:blip r:embed="rId7">
            <a:extLst>
              <a:ext uri="{28A0092B-C50C-407E-A947-70E740481C1C}">
                <a14:useLocalDpi xmlns:a14="http://schemas.microsoft.com/office/drawing/2010/main" val="0"/>
              </a:ext>
            </a:extLst>
          </a:blip>
          <a:srcRect b="13801"/>
          <a:stretch/>
        </p:blipFill>
        <p:spPr bwMode="auto">
          <a:xfrm>
            <a:off x="9371036" y="1318077"/>
            <a:ext cx="1785938" cy="4741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688894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blinds(horizontal)">
                                      <p:cBhvr>
                                        <p:cTn id="31" dur="500"/>
                                        <p:tgtEl>
                                          <p:spTgt spid="7"/>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left)">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left)">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blinds(horizontal)">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P spid="7" grpId="0"/>
      <p:bldP spid="10" grpId="0"/>
      <p:bldP spid="11" grpId="0"/>
      <p:bldP spid="12" grpId="0"/>
      <p:bldP spid="13" grpId="0"/>
      <p:bldP spid="14" grpId="0"/>
      <p:bldP spid="15" grpId="0"/>
      <p:bldP spid="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a:spLocks noChangeArrowheads="1"/>
          </p:cNvSpPr>
          <p:nvPr/>
        </p:nvSpPr>
        <p:spPr bwMode="auto">
          <a:xfrm>
            <a:off x="2919276" y="2026901"/>
            <a:ext cx="38369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lt"/>
                <a:ea typeface="+mn-ea"/>
              </a:rPr>
              <a:t>代入式</a:t>
            </a:r>
            <a:r>
              <a:rPr lang="en-US" altLang="zh-CN" sz="2800" dirty="0">
                <a:solidFill>
                  <a:srgbClr val="0000FF"/>
                </a:solidFill>
                <a:latin typeface="+mn-lt"/>
                <a:ea typeface="+mn-ea"/>
              </a:rPr>
              <a:t>(3)</a:t>
            </a:r>
            <a:r>
              <a:rPr lang="zh-CN" altLang="en-US" sz="2800" dirty="0">
                <a:solidFill>
                  <a:srgbClr val="0000FF"/>
                </a:solidFill>
                <a:latin typeface="+mn-lt"/>
                <a:ea typeface="+mn-ea"/>
              </a:rPr>
              <a:t>并分离变量得</a:t>
            </a:r>
          </a:p>
        </p:txBody>
      </p:sp>
      <mc:AlternateContent xmlns:mc="http://schemas.openxmlformats.org/markup-compatibility/2006">
        <mc:Choice xmlns:a14="http://schemas.microsoft.com/office/drawing/2010/main" Requires="a14">
          <p:sp>
            <p:nvSpPr>
              <p:cNvPr id="7" name="矩形 6"/>
              <p:cNvSpPr>
                <a:spLocks noChangeArrowheads="1"/>
              </p:cNvSpPr>
              <p:nvPr/>
            </p:nvSpPr>
            <p:spPr bwMode="auto">
              <a:xfrm>
                <a:off x="2919276" y="3643313"/>
                <a:ext cx="4929188" cy="13843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lt"/>
                    <a:ea typeface="+mn-ea"/>
                  </a:rPr>
                  <a:t>设飞船在地面附近</a:t>
                </a:r>
                <a:r>
                  <a:rPr lang="en-US" altLang="zh-CN" sz="2800" dirty="0">
                    <a:solidFill>
                      <a:srgbClr val="0000FF"/>
                    </a:solidFill>
                    <a:latin typeface="+mn-lt"/>
                    <a:ea typeface="+mn-ea"/>
                  </a:rPr>
                  <a:t>(</a:t>
                </a:r>
                <a14:m>
                  <m:oMath xmlns:m="http://schemas.openxmlformats.org/officeDocument/2006/math">
                    <m:r>
                      <a:rPr lang="en-US" altLang="zh-CN" sz="2800" b="0" i="1" smtClean="0">
                        <a:solidFill>
                          <a:srgbClr val="0000FF"/>
                        </a:solidFill>
                        <a:latin typeface="Cambria Math" panose="02040503050406030204" pitchFamily="18" charset="0"/>
                      </a:rPr>
                      <m:t>𝑥</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𝑅</m:t>
                    </m:r>
                  </m:oMath>
                </a14:m>
                <a:r>
                  <a:rPr lang="en-US" altLang="zh-CN" sz="2800" dirty="0">
                    <a:solidFill>
                      <a:srgbClr val="0000FF"/>
                    </a:solidFill>
                    <a:latin typeface="+mn-lt"/>
                    <a:ea typeface="+mn-ea"/>
                  </a:rPr>
                  <a:t>)</a:t>
                </a:r>
                <a:r>
                  <a:rPr lang="zh-CN" altLang="en-US" sz="2800" dirty="0">
                    <a:solidFill>
                      <a:srgbClr val="0000FF"/>
                    </a:solidFill>
                    <a:latin typeface="+mn-lt"/>
                    <a:ea typeface="+mn-ea"/>
                  </a:rPr>
                  <a:t>发射时的初速度为</a:t>
                </a:r>
                <a14:m>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0</m:t>
                        </m:r>
                      </m:sub>
                    </m:sSub>
                  </m:oMath>
                </a14:m>
                <a:r>
                  <a:rPr lang="zh-CN" altLang="en-US" sz="2800" dirty="0">
                    <a:solidFill>
                      <a:srgbClr val="0000FF"/>
                    </a:solidFill>
                    <a:latin typeface="+mn-lt"/>
                    <a:ea typeface="+mn-ea"/>
                  </a:rPr>
                  <a:t>，在</a:t>
                </a:r>
                <a14:m>
                  <m:oMath xmlns:m="http://schemas.openxmlformats.org/officeDocument/2006/math">
                    <m:r>
                      <a:rPr lang="en-US" altLang="zh-CN" sz="2800" i="1">
                        <a:solidFill>
                          <a:srgbClr val="0000FF"/>
                        </a:solidFill>
                        <a:latin typeface="Cambria Math" panose="02040503050406030204" pitchFamily="18" charset="0"/>
                      </a:rPr>
                      <m:t>𝑥</m:t>
                    </m:r>
                  </m:oMath>
                </a14:m>
                <a:r>
                  <a:rPr lang="zh-CN" altLang="en-US" sz="2800" dirty="0">
                    <a:solidFill>
                      <a:srgbClr val="0000FF"/>
                    </a:solidFill>
                    <a:latin typeface="+mn-lt"/>
                    <a:ea typeface="+mn-ea"/>
                  </a:rPr>
                  <a:t>处的速度为</a:t>
                </a:r>
                <a14:m>
                  <m:oMath xmlns:m="http://schemas.openxmlformats.org/officeDocument/2006/math">
                    <m:r>
                      <a:rPr lang="en-US" altLang="zh-CN" sz="2800" i="1">
                        <a:solidFill>
                          <a:srgbClr val="0000FF"/>
                        </a:solidFill>
                        <a:latin typeface="Cambria Math" panose="02040503050406030204" pitchFamily="18" charset="0"/>
                      </a:rPr>
                      <m:t>𝑣</m:t>
                    </m:r>
                  </m:oMath>
                </a14:m>
                <a:r>
                  <a:rPr lang="zh-CN" altLang="en-US" sz="2800" dirty="0">
                    <a:solidFill>
                      <a:srgbClr val="0000FF"/>
                    </a:solidFill>
                    <a:latin typeface="+mn-lt"/>
                    <a:ea typeface="+mn-ea"/>
                  </a:rPr>
                  <a:t>，将上式积分，有</a:t>
                </a:r>
              </a:p>
            </p:txBody>
          </p:sp>
        </mc:Choice>
        <mc:Fallback>
          <p:sp>
            <p:nvSpPr>
              <p:cNvPr id="7" name="矩形 6"/>
              <p:cNvSpPr>
                <a:spLocks noRot="1" noChangeAspect="1" noMove="1" noResize="1" noEditPoints="1" noAdjustHandles="1" noChangeArrowheads="1" noChangeShapeType="1" noTextEdit="1"/>
              </p:cNvSpPr>
              <p:nvPr/>
            </p:nvSpPr>
            <p:spPr bwMode="auto">
              <a:xfrm>
                <a:off x="2919276" y="3643313"/>
                <a:ext cx="4929188" cy="1384300"/>
              </a:xfrm>
              <a:prstGeom prst="rect">
                <a:avLst/>
              </a:prstGeom>
              <a:blipFill>
                <a:blip r:embed="rId2"/>
                <a:stretch>
                  <a:fillRect l="-2599" t="-4846" r="-2475" b="-114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981304" y="907447"/>
                <a:ext cx="1365310"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r>
                        <a:rPr lang="en-US" altLang="zh-CN" sz="2800" b="0" i="1" smtClean="0">
                          <a:solidFill>
                            <a:srgbClr val="0000FF"/>
                          </a:solidFill>
                          <a:latin typeface="Cambria Math" panose="02040503050406030204" pitchFamily="18" charset="0"/>
                          <a:ea typeface="+mn-ea"/>
                        </a:rPr>
                        <m:t>=</m:t>
                      </m:r>
                      <m:f>
                        <m:fPr>
                          <m:ctrlPr>
                            <a:rPr lang="en-US" altLang="zh-CN" sz="280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𝑑𝑣</m:t>
                          </m:r>
                        </m:num>
                        <m:den>
                          <m:r>
                            <a:rPr lang="en-US" altLang="zh-CN" sz="2800" b="0" i="1" smtClean="0">
                              <a:solidFill>
                                <a:srgbClr val="0000FF"/>
                              </a:solidFill>
                              <a:latin typeface="Cambria Math" panose="02040503050406030204" pitchFamily="18" charset="0"/>
                              <a:ea typeface="+mn-ea"/>
                            </a:rPr>
                            <m:t>𝑑</m:t>
                          </m:r>
                          <m:r>
                            <a:rPr lang="en-US" altLang="zh-CN" sz="2800" b="0" i="1">
                              <a:solidFill>
                                <a:srgbClr val="0000FF"/>
                              </a:solidFill>
                              <a:latin typeface="Cambria Math" panose="02040503050406030204" pitchFamily="18" charset="0"/>
                              <a:ea typeface="+mn-ea"/>
                            </a:rPr>
                            <m:t>𝑡</m:t>
                          </m:r>
                        </m:den>
                      </m:f>
                    </m:oMath>
                  </m:oMathPara>
                </a14:m>
                <a:endParaRPr lang="zh-CN" altLang="en-US" sz="2800" dirty="0">
                  <a:solidFill>
                    <a:srgbClr val="0000FF"/>
                  </a:solidFill>
                  <a:latin typeface="+mn-lt"/>
                  <a:ea typeface="+mn-ea"/>
                </a:endParaRPr>
              </a:p>
            </p:txBody>
          </p:sp>
        </mc:Choice>
        <mc:Fallback xmlns="">
          <p:sp>
            <p:nvSpPr>
              <p:cNvPr id="11" name="矩形 10"/>
              <p:cNvSpPr>
                <a:spLocks noRot="1" noChangeAspect="1" noMove="1" noResize="1" noEditPoints="1" noAdjustHandles="1" noChangeArrowheads="1" noChangeShapeType="1" noTextEdit="1"/>
              </p:cNvSpPr>
              <p:nvPr/>
            </p:nvSpPr>
            <p:spPr>
              <a:xfrm>
                <a:off x="2981304" y="907447"/>
                <a:ext cx="1365310" cy="91037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181967" y="907447"/>
                <a:ext cx="1726947"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𝑑𝑣</m:t>
                          </m:r>
                        </m:num>
                        <m:den>
                          <m:r>
                            <a:rPr lang="en-US" altLang="zh-CN" sz="2800" b="0" i="1" smtClean="0">
                              <a:solidFill>
                                <a:srgbClr val="0000FF"/>
                              </a:solidFill>
                              <a:latin typeface="Cambria Math" panose="02040503050406030204" pitchFamily="18" charset="0"/>
                              <a:ea typeface="+mn-ea"/>
                            </a:rPr>
                            <m:t>𝑑</m:t>
                          </m:r>
                          <m:r>
                            <a:rPr lang="en-US" altLang="zh-CN" sz="2800" b="0" i="1">
                              <a:solidFill>
                                <a:srgbClr val="0000FF"/>
                              </a:solidFill>
                              <a:latin typeface="Cambria Math" panose="02040503050406030204" pitchFamily="18" charset="0"/>
                              <a:ea typeface="+mn-ea"/>
                            </a:rPr>
                            <m:t>𝑡</m:t>
                          </m:r>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𝑑</m:t>
                          </m:r>
                          <m:r>
                            <a:rPr lang="en-US" altLang="zh-CN" sz="2800" b="0" i="1" smtClean="0">
                              <a:solidFill>
                                <a:srgbClr val="0000FF"/>
                              </a:solidFill>
                              <a:latin typeface="Cambria Math" panose="02040503050406030204" pitchFamily="18" charset="0"/>
                            </a:rPr>
                            <m:t>𝑥</m:t>
                          </m:r>
                        </m:num>
                        <m:den>
                          <m:r>
                            <a:rPr lang="en-US" altLang="zh-CN" sz="2800" i="1">
                              <a:solidFill>
                                <a:srgbClr val="0000FF"/>
                              </a:solidFill>
                              <a:latin typeface="Cambria Math" panose="02040503050406030204" pitchFamily="18" charset="0"/>
                            </a:rPr>
                            <m:t>𝑑</m:t>
                          </m:r>
                          <m:r>
                            <a:rPr lang="en-US" altLang="zh-CN" sz="2800" b="0" i="1" smtClean="0">
                              <a:solidFill>
                                <a:srgbClr val="0000FF"/>
                              </a:solidFill>
                              <a:latin typeface="Cambria Math" panose="02040503050406030204" pitchFamily="18" charset="0"/>
                            </a:rPr>
                            <m:t>𝑥</m:t>
                          </m:r>
                        </m:den>
                      </m:f>
                    </m:oMath>
                  </m:oMathPara>
                </a14:m>
                <a:endParaRPr lang="zh-CN" altLang="en-US" sz="2800" dirty="0">
                  <a:solidFill>
                    <a:srgbClr val="0000FF"/>
                  </a:solidFill>
                  <a:latin typeface="+mn-lt"/>
                  <a:ea typeface="+mn-ea"/>
                </a:endParaRPr>
              </a:p>
            </p:txBody>
          </p:sp>
        </mc:Choice>
        <mc:Fallback xmlns="">
          <p:sp>
            <p:nvSpPr>
              <p:cNvPr id="12" name="矩形 11"/>
              <p:cNvSpPr>
                <a:spLocks noRot="1" noChangeAspect="1" noMove="1" noResize="1" noEditPoints="1" noAdjustHandles="1" noChangeArrowheads="1" noChangeShapeType="1" noTextEdit="1"/>
              </p:cNvSpPr>
              <p:nvPr/>
            </p:nvSpPr>
            <p:spPr>
              <a:xfrm>
                <a:off x="4181967" y="907447"/>
                <a:ext cx="1726947" cy="91037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5869186" y="907447"/>
                <a:ext cx="1322285"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𝑣</m:t>
                      </m:r>
                      <m:f>
                        <m:fPr>
                          <m:ctrlPr>
                            <a:rPr lang="en-US" altLang="zh-CN" sz="280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𝑑𝑣</m:t>
                          </m:r>
                        </m:num>
                        <m:den>
                          <m:r>
                            <a:rPr lang="en-US" altLang="zh-CN" sz="2800" b="0" i="1" smtClean="0">
                              <a:solidFill>
                                <a:srgbClr val="0000FF"/>
                              </a:solidFill>
                              <a:latin typeface="Cambria Math" panose="02040503050406030204" pitchFamily="18" charset="0"/>
                              <a:ea typeface="+mn-ea"/>
                            </a:rPr>
                            <m:t>𝑑𝑥</m:t>
                          </m:r>
                        </m:den>
                      </m:f>
                    </m:oMath>
                  </m:oMathPara>
                </a14:m>
                <a:endParaRPr lang="zh-CN" altLang="en-US" sz="2800" dirty="0">
                  <a:solidFill>
                    <a:srgbClr val="0000FF"/>
                  </a:solidFill>
                  <a:latin typeface="+mn-lt"/>
                  <a:ea typeface="+mn-ea"/>
                </a:endParaRPr>
              </a:p>
            </p:txBody>
          </p:sp>
        </mc:Choice>
        <mc:Fallback xmlns="">
          <p:sp>
            <p:nvSpPr>
              <p:cNvPr id="13" name="矩形 12"/>
              <p:cNvSpPr>
                <a:spLocks noRot="1" noChangeAspect="1" noMove="1" noResize="1" noEditPoints="1" noAdjustHandles="1" noChangeArrowheads="1" noChangeShapeType="1" noTextEdit="1"/>
              </p:cNvSpPr>
              <p:nvPr/>
            </p:nvSpPr>
            <p:spPr>
              <a:xfrm>
                <a:off x="5869186" y="907447"/>
                <a:ext cx="1322285" cy="91037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3334729" y="2610956"/>
                <a:ext cx="2537297" cy="81798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𝑣𝑑𝑣</m:t>
                      </m:r>
                      <m:r>
                        <a:rPr lang="en-US" altLang="zh-CN" sz="2800" b="0" i="1" smtClean="0">
                          <a:solidFill>
                            <a:srgbClr val="0000FF"/>
                          </a:solidFill>
                          <a:latin typeface="Cambria Math" panose="02040503050406030204" pitchFamily="18" charset="0"/>
                          <a:ea typeface="+mn-ea"/>
                        </a:rPr>
                        <m:t>=−</m:t>
                      </m:r>
                      <m:r>
                        <a:rPr lang="en-US" altLang="zh-CN" sz="2800" i="1">
                          <a:solidFill>
                            <a:srgbClr val="0000FF"/>
                          </a:solidFill>
                          <a:latin typeface="Cambria Math" panose="02040503050406030204" pitchFamily="18" charset="0"/>
                        </a:rPr>
                        <m:t>𝑔</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𝑑𝑥</m:t>
                          </m:r>
                        </m:num>
                        <m:den>
                          <m:sSup>
                            <m:sSupPr>
                              <m:ctrlPr>
                                <a:rPr lang="en-US" altLang="zh-CN" sz="2800" b="0" i="1" smtClean="0">
                                  <a:solidFill>
                                    <a:srgbClr val="0000FF"/>
                                  </a:solidFill>
                                  <a:latin typeface="Cambria Math" panose="02040503050406030204" pitchFamily="18" charset="0"/>
                                  <a:ea typeface="+mn-ea"/>
                                </a:rPr>
                              </m:ctrlPr>
                            </m:sSupPr>
                            <m:e>
                              <m:r>
                                <a:rPr lang="en-US" altLang="zh-CN" sz="2800" b="0" i="1" smtClean="0">
                                  <a:solidFill>
                                    <a:srgbClr val="0000FF"/>
                                  </a:solidFill>
                                  <a:latin typeface="Cambria Math" panose="02040503050406030204" pitchFamily="18" charset="0"/>
                                  <a:ea typeface="+mn-ea"/>
                                </a:rPr>
                                <m:t>𝑥</m:t>
                              </m:r>
                            </m:e>
                            <m:sup>
                              <m:r>
                                <a:rPr lang="en-US" altLang="zh-CN" sz="2800" b="0" i="1" smtClean="0">
                                  <a:solidFill>
                                    <a:srgbClr val="0000FF"/>
                                  </a:solidFill>
                                  <a:latin typeface="Cambria Math" panose="02040503050406030204" pitchFamily="18" charset="0"/>
                                  <a:ea typeface="+mn-ea"/>
                                </a:rPr>
                                <m:t>2</m:t>
                              </m:r>
                            </m:sup>
                          </m:sSup>
                        </m:den>
                      </m:f>
                    </m:oMath>
                  </m:oMathPara>
                </a14:m>
                <a:endParaRPr lang="zh-CN" altLang="en-US" sz="2800" dirty="0">
                  <a:solidFill>
                    <a:srgbClr val="0000FF"/>
                  </a:solidFill>
                  <a:latin typeface="+mn-lt"/>
                  <a:ea typeface="+mn-ea"/>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3334729" y="2610956"/>
                <a:ext cx="2537297" cy="81798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4147706" y="5241989"/>
                <a:ext cx="3915944" cy="10792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zh-CN" sz="2800" b="0" i="1" smtClean="0">
                              <a:solidFill>
                                <a:srgbClr val="0000FF"/>
                              </a:solidFill>
                              <a:latin typeface="Cambria Math" panose="02040503050406030204" pitchFamily="18" charset="0"/>
                              <a:ea typeface="+mn-ea"/>
                            </a:rPr>
                          </m:ctrlPr>
                        </m:naryPr>
                        <m:sub>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0</m:t>
                              </m:r>
                            </m:sub>
                          </m:sSub>
                        </m:sub>
                        <m:sup>
                          <m:r>
                            <a:rPr lang="en-US" altLang="zh-CN" sz="2800" b="0" i="1" smtClean="0">
                              <a:solidFill>
                                <a:srgbClr val="0000FF"/>
                              </a:solidFill>
                              <a:latin typeface="Cambria Math" panose="02040503050406030204" pitchFamily="18" charset="0"/>
                              <a:ea typeface="+mn-ea"/>
                            </a:rPr>
                            <m:t>𝑣</m:t>
                          </m:r>
                        </m:sup>
                        <m:e>
                          <m:r>
                            <a:rPr lang="en-US" altLang="zh-CN" sz="2800" b="0" i="1" smtClean="0">
                              <a:solidFill>
                                <a:srgbClr val="0000FF"/>
                              </a:solidFill>
                              <a:latin typeface="Cambria Math" panose="02040503050406030204" pitchFamily="18" charset="0"/>
                              <a:ea typeface="+mn-ea"/>
                            </a:rPr>
                            <m:t>𝑣𝑑𝑣</m:t>
                          </m:r>
                        </m:e>
                      </m:nary>
                      <m:r>
                        <a:rPr lang="en-US" altLang="zh-CN" sz="2800" b="0" i="1" smtClean="0">
                          <a:solidFill>
                            <a:srgbClr val="0000FF"/>
                          </a:solidFill>
                          <a:latin typeface="Cambria Math" panose="02040503050406030204" pitchFamily="18" charset="0"/>
                          <a:ea typeface="+mn-ea"/>
                        </a:rPr>
                        <m:t>=</m:t>
                      </m:r>
                      <m:nary>
                        <m:naryPr>
                          <m:ctrlPr>
                            <a:rPr lang="en-US" altLang="zh-CN" sz="2800" i="1">
                              <a:solidFill>
                                <a:srgbClr val="0000FF"/>
                              </a:solidFill>
                              <a:latin typeface="Cambria Math" panose="02040503050406030204" pitchFamily="18" charset="0"/>
                            </a:rPr>
                          </m:ctrlPr>
                        </m:naryPr>
                        <m:sub>
                          <m:r>
                            <a:rPr lang="en-US" altLang="zh-CN" sz="2800" b="0" i="1" smtClean="0">
                              <a:solidFill>
                                <a:srgbClr val="0000FF"/>
                              </a:solidFill>
                              <a:latin typeface="Cambria Math" panose="02040503050406030204" pitchFamily="18" charset="0"/>
                            </a:rPr>
                            <m:t>𝑅</m:t>
                          </m:r>
                        </m:sub>
                        <m:sup>
                          <m:r>
                            <a:rPr lang="en-US" altLang="zh-CN" sz="2800" b="0" i="1" smtClean="0">
                              <a:solidFill>
                                <a:srgbClr val="0000FF"/>
                              </a:solidFill>
                              <a:latin typeface="Cambria Math" panose="02040503050406030204" pitchFamily="18" charset="0"/>
                            </a:rPr>
                            <m:t>𝑥</m:t>
                          </m:r>
                        </m:sup>
                        <m:e>
                          <m:d>
                            <m:dPr>
                              <m:ctrlPr>
                                <a:rPr lang="en-US" altLang="zh-CN" sz="2800" i="1" smtClean="0">
                                  <a:solidFill>
                                    <a:srgbClr val="0000FF"/>
                                  </a:solidFill>
                                  <a:latin typeface="Cambria Math" panose="02040503050406030204" pitchFamily="18" charset="0"/>
                                </a:rPr>
                              </m:ctrlPr>
                            </m:dPr>
                            <m:e>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𝑔</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e>
                          </m:d>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𝑑𝑥</m:t>
                              </m:r>
                            </m:num>
                            <m:den>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𝑥</m:t>
                                  </m:r>
                                </m:e>
                                <m:sup>
                                  <m:r>
                                    <a:rPr lang="en-US" altLang="zh-CN" sz="2800" i="1">
                                      <a:solidFill>
                                        <a:srgbClr val="0000FF"/>
                                      </a:solidFill>
                                      <a:latin typeface="Cambria Math" panose="02040503050406030204" pitchFamily="18" charset="0"/>
                                    </a:rPr>
                                    <m:t>2</m:t>
                                  </m:r>
                                </m:sup>
                              </m:sSup>
                            </m:den>
                          </m:f>
                        </m:e>
                      </m:nary>
                    </m:oMath>
                  </m:oMathPara>
                </a14:m>
                <a:endParaRPr lang="zh-CN" altLang="en-US" sz="2800" dirty="0">
                  <a:solidFill>
                    <a:srgbClr val="0000FF"/>
                  </a:solidFill>
                  <a:latin typeface="+mn-lt"/>
                  <a:ea typeface="+mn-ea"/>
                </a:endParaRPr>
              </a:p>
            </p:txBody>
          </p:sp>
        </mc:Choice>
        <mc:Fallback xmlns="">
          <p:sp>
            <p:nvSpPr>
              <p:cNvPr id="15" name="矩形 14"/>
              <p:cNvSpPr>
                <a:spLocks noRot="1" noChangeAspect="1" noMove="1" noResize="1" noEditPoints="1" noAdjustHandles="1" noChangeArrowheads="1" noChangeShapeType="1" noTextEdit="1"/>
              </p:cNvSpPr>
              <p:nvPr/>
            </p:nvSpPr>
            <p:spPr>
              <a:xfrm>
                <a:off x="4147706" y="5241989"/>
                <a:ext cx="3915944" cy="1079206"/>
              </a:xfrm>
              <a:prstGeom prst="rect">
                <a:avLst/>
              </a:prstGeom>
              <a:blipFill>
                <a:blip r:embed="rId7"/>
                <a:stretch>
                  <a:fillRect/>
                </a:stretch>
              </a:blipFill>
            </p:spPr>
            <p:txBody>
              <a:bodyPr/>
              <a:lstStyle/>
              <a:p>
                <a:r>
                  <a:rPr lang="zh-CN" altLang="en-US">
                    <a:noFill/>
                  </a:rPr>
                  <a:t> </a:t>
                </a:r>
              </a:p>
            </p:txBody>
          </p:sp>
        </mc:Fallback>
      </mc:AlternateContent>
      <p:pic>
        <p:nvPicPr>
          <p:cNvPr id="10" name="图片 9" descr="QQ图片20160325103558.png"/>
          <p:cNvPicPr>
            <a:picLocks noChangeAspect="1"/>
          </p:cNvPicPr>
          <p:nvPr/>
        </p:nvPicPr>
        <p:blipFill rotWithShape="1">
          <a:blip r:embed="rId8">
            <a:extLst>
              <a:ext uri="{28A0092B-C50C-407E-A947-70E740481C1C}">
                <a14:useLocalDpi xmlns:a14="http://schemas.microsoft.com/office/drawing/2010/main" val="0"/>
              </a:ext>
            </a:extLst>
          </a:blip>
          <a:srcRect b="13801"/>
          <a:stretch/>
        </p:blipFill>
        <p:spPr bwMode="auto">
          <a:xfrm>
            <a:off x="9371036" y="1318077"/>
            <a:ext cx="1785938" cy="4741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662025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1" grpId="0"/>
      <p:bldP spid="12" grpId="0"/>
      <p:bldP spid="13" grpId="0"/>
      <p:bldP spid="14" grpId="0"/>
      <p:bldP spid="1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1738314" y="839699"/>
            <a:ext cx="542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lt"/>
                <a:ea typeface="+mn-ea"/>
              </a:rPr>
              <a:t>故</a:t>
            </a:r>
          </a:p>
        </p:txBody>
      </p:sp>
      <mc:AlternateContent xmlns:mc="http://schemas.openxmlformats.org/markup-compatibility/2006">
        <mc:Choice xmlns:a14="http://schemas.microsoft.com/office/drawing/2010/main" Requires="a14">
          <p:sp>
            <p:nvSpPr>
              <p:cNvPr id="4" name="矩形 3"/>
              <p:cNvSpPr>
                <a:spLocks noChangeArrowheads="1"/>
              </p:cNvSpPr>
              <p:nvPr/>
            </p:nvSpPr>
            <p:spPr bwMode="auto">
              <a:xfrm>
                <a:off x="1738314" y="1643064"/>
                <a:ext cx="9957817" cy="267765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lt"/>
                    <a:ea typeface="+mn-ea"/>
                  </a:rPr>
                  <a:t>飞船要脱离地球引力的作用，这是一个物理条件，现要用数学关系式表示出来，这在处理各种实际问题时是经常遇到的，也是解决实际问题很关键的一步。这里要飞船脱离地球引力的作用，即意味着飞船的末位置</a:t>
                </a:r>
                <a14:m>
                  <m:oMath xmlns:m="http://schemas.openxmlformats.org/officeDocument/2006/math">
                    <m:r>
                      <a:rPr lang="en-US" altLang="zh-CN" sz="2800" i="1">
                        <a:solidFill>
                          <a:srgbClr val="0000FF"/>
                        </a:solidFill>
                        <a:latin typeface="Cambria Math" panose="02040503050406030204" pitchFamily="18" charset="0"/>
                      </a:rPr>
                      <m:t>𝑥</m:t>
                    </m:r>
                  </m:oMath>
                </a14:m>
                <a:r>
                  <a:rPr lang="zh-CN" altLang="en-US" sz="2800" dirty="0">
                    <a:solidFill>
                      <a:srgbClr val="0000FF"/>
                    </a:solidFill>
                    <a:latin typeface="+mn-lt"/>
                    <a:ea typeface="+mn-ea"/>
                  </a:rPr>
                  <a:t>趋于无限大，而</a:t>
                </a:r>
                <a14:m>
                  <m:oMath xmlns:m="http://schemas.openxmlformats.org/officeDocument/2006/math">
                    <m:r>
                      <a:rPr lang="en-US" altLang="zh-CN" sz="2800" i="1">
                        <a:solidFill>
                          <a:srgbClr val="0000FF"/>
                        </a:solidFill>
                        <a:latin typeface="Cambria Math" panose="02040503050406030204" pitchFamily="18" charset="0"/>
                      </a:rPr>
                      <m:t>𝑣</m:t>
                    </m:r>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m:t>
                    </m:r>
                  </m:oMath>
                </a14:m>
                <a:r>
                  <a:rPr lang="zh-CN" altLang="en-US" sz="2800" dirty="0">
                    <a:solidFill>
                      <a:srgbClr val="0000FF"/>
                    </a:solidFill>
                    <a:latin typeface="+mn-lt"/>
                    <a:ea typeface="+mn-ea"/>
                  </a:rPr>
                  <a:t>，把</a:t>
                </a:r>
                <a14:m>
                  <m:oMath xmlns:m="http://schemas.openxmlformats.org/officeDocument/2006/math">
                    <m:r>
                      <a:rPr lang="en-US" altLang="zh-CN" sz="2800" i="1">
                        <a:solidFill>
                          <a:srgbClr val="0000FF"/>
                        </a:solidFill>
                        <a:latin typeface="Cambria Math" panose="02040503050406030204" pitchFamily="18" charset="0"/>
                      </a:rPr>
                      <m:t>𝑥</m:t>
                    </m:r>
                    <m:r>
                      <a:rPr lang="en-US" altLang="zh-CN" sz="2800" i="1" smtClean="0">
                        <a:solidFill>
                          <a:srgbClr val="0000FF"/>
                        </a:solidFill>
                        <a:latin typeface="Cambria Math" panose="02040503050406030204" pitchFamily="18" charset="0"/>
                        <a:ea typeface="Cambria Math" panose="02040503050406030204" pitchFamily="18" charset="0"/>
                      </a:rPr>
                      <m:t>→∞</m:t>
                    </m:r>
                  </m:oMath>
                </a14:m>
                <a:r>
                  <a:rPr lang="zh-CN" altLang="en-US" sz="2800" dirty="0">
                    <a:solidFill>
                      <a:srgbClr val="0000FF"/>
                    </a:solidFill>
                    <a:latin typeface="+mn-lt"/>
                    <a:ea typeface="+mn-ea"/>
                  </a:rPr>
                  <a:t>时</a:t>
                </a:r>
                <a14:m>
                  <m:oMath xmlns:m="http://schemas.openxmlformats.org/officeDocument/2006/math">
                    <m:r>
                      <a:rPr lang="en-US" altLang="zh-CN" sz="2800" i="1">
                        <a:solidFill>
                          <a:srgbClr val="0000FF"/>
                        </a:solidFill>
                        <a:latin typeface="Cambria Math" panose="02040503050406030204" pitchFamily="18" charset="0"/>
                      </a:rPr>
                      <m:t>𝑣</m:t>
                    </m:r>
                    <m:r>
                      <a:rPr lang="en-US" altLang="zh-CN" sz="2800" i="1" smtClean="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0</m:t>
                    </m:r>
                  </m:oMath>
                </a14:m>
                <a:r>
                  <a:rPr lang="zh-CN" altLang="en-US" sz="2800" dirty="0">
                    <a:solidFill>
                      <a:srgbClr val="0000FF"/>
                    </a:solidFill>
                    <a:latin typeface="+mn-lt"/>
                    <a:ea typeface="+mn-ea"/>
                  </a:rPr>
                  <a:t>代入上式，即可求得飞船脱离地球引力所需的最小初速度</a:t>
                </a:r>
                <a:r>
                  <a:rPr lang="en-US" altLang="zh-CN" sz="2800" dirty="0">
                    <a:solidFill>
                      <a:srgbClr val="0000FF"/>
                    </a:solidFill>
                    <a:latin typeface="+mn-lt"/>
                    <a:ea typeface="+mn-ea"/>
                  </a:rPr>
                  <a:t>(</a:t>
                </a:r>
                <a:r>
                  <a:rPr lang="zh-CN" altLang="en-US" sz="2800" dirty="0">
                    <a:solidFill>
                      <a:srgbClr val="0000FF"/>
                    </a:solidFill>
                    <a:latin typeface="+mn-lt"/>
                    <a:ea typeface="+mn-ea"/>
                  </a:rPr>
                  <a:t>取地球的平均半径为</a:t>
                </a:r>
                <a:r>
                  <a:rPr lang="en-US" altLang="zh-CN" sz="2800" dirty="0">
                    <a:solidFill>
                      <a:srgbClr val="0000FF"/>
                    </a:solidFill>
                    <a:latin typeface="+mn-lt"/>
                    <a:ea typeface="+mn-ea"/>
                  </a:rPr>
                  <a:t>6370</a:t>
                </a:r>
                <a14:m>
                  <m:oMath xmlns:m="http://schemas.openxmlformats.org/officeDocument/2006/math">
                    <m:r>
                      <a:rPr lang="en-US" altLang="zh-CN" sz="2800" b="0" i="1" smtClean="0">
                        <a:solidFill>
                          <a:srgbClr val="0000FF"/>
                        </a:solidFill>
                        <a:latin typeface="Cambria Math" panose="02040503050406030204" pitchFamily="18" charset="0"/>
                      </a:rPr>
                      <m:t>𝑘𝑚</m:t>
                    </m:r>
                  </m:oMath>
                </a14:m>
                <a:r>
                  <a:rPr lang="en-US" altLang="zh-CN" sz="2800" dirty="0">
                    <a:solidFill>
                      <a:srgbClr val="0000FF"/>
                    </a:solidFill>
                    <a:latin typeface="+mn-lt"/>
                    <a:ea typeface="+mn-ea"/>
                  </a:rPr>
                  <a:t>)</a:t>
                </a:r>
                <a:r>
                  <a:rPr lang="zh-CN" altLang="en-US" sz="2800" dirty="0">
                    <a:solidFill>
                      <a:srgbClr val="0000FF"/>
                    </a:solidFill>
                    <a:latin typeface="+mn-lt"/>
                    <a:ea typeface="+mn-ea"/>
                  </a:rPr>
                  <a:t>。</a:t>
                </a:r>
              </a:p>
            </p:txBody>
          </p:sp>
        </mc:Choice>
        <mc:Fallback>
          <p:sp>
            <p:nvSpPr>
              <p:cNvPr id="4" name="矩形 3"/>
              <p:cNvSpPr>
                <a:spLocks noRot="1" noChangeAspect="1" noMove="1" noResize="1" noEditPoints="1" noAdjustHandles="1" noChangeArrowheads="1" noChangeShapeType="1" noTextEdit="1"/>
              </p:cNvSpPr>
              <p:nvPr/>
            </p:nvSpPr>
            <p:spPr bwMode="auto">
              <a:xfrm>
                <a:off x="1738314" y="1643064"/>
                <a:ext cx="9957817" cy="2677656"/>
              </a:xfrm>
              <a:prstGeom prst="rect">
                <a:avLst/>
              </a:prstGeom>
              <a:blipFill>
                <a:blip r:embed="rId2"/>
                <a:stretch>
                  <a:fillRect l="-1224" t="-2506" r="-1224" b="-54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6" name="矩形 5"/>
          <p:cNvSpPr>
            <a:spLocks noChangeArrowheads="1"/>
          </p:cNvSpPr>
          <p:nvPr/>
        </p:nvSpPr>
        <p:spPr bwMode="auto">
          <a:xfrm>
            <a:off x="3297278" y="5119593"/>
            <a:ext cx="53815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lt"/>
                <a:ea typeface="+mn-ea"/>
              </a:rPr>
              <a:t>这个速度称为第二宇宙速度。</a:t>
            </a:r>
          </a:p>
        </p:txBody>
      </p:sp>
      <mc:AlternateContent xmlns:mc="http://schemas.openxmlformats.org/markup-compatibility/2006" xmlns:a14="http://schemas.microsoft.com/office/drawing/2010/main">
        <mc:Choice Requires="a14">
          <p:sp>
            <p:nvSpPr>
              <p:cNvPr id="7" name="矩形 6"/>
              <p:cNvSpPr/>
              <p:nvPr/>
            </p:nvSpPr>
            <p:spPr>
              <a:xfrm>
                <a:off x="3297278" y="582581"/>
                <a:ext cx="4108369" cy="10604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800" i="1" smtClean="0">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mn-ea"/>
                        </a:rPr>
                        <m:t>=</m:t>
                      </m:r>
                      <m:sSubSup>
                        <m:sSubSupPr>
                          <m:ctrlPr>
                            <a:rPr lang="en-US" altLang="zh-CN" sz="2800" b="0" i="1" smtClean="0">
                              <a:solidFill>
                                <a:srgbClr val="0000FF"/>
                              </a:solidFill>
                              <a:latin typeface="Cambria Math" panose="02040503050406030204" pitchFamily="18" charset="0"/>
                              <a:ea typeface="+mn-ea"/>
                            </a:rPr>
                          </m:ctrlPr>
                        </m:sSubSupPr>
                        <m:e>
                          <m:r>
                            <a:rPr lang="en-US" altLang="zh-CN" sz="2800" b="0" i="1" smtClean="0">
                              <a:solidFill>
                                <a:srgbClr val="0000FF"/>
                              </a:solidFill>
                              <a:latin typeface="Cambria Math" panose="02040503050406030204" pitchFamily="18" charset="0"/>
                              <a:ea typeface="+mn-ea"/>
                            </a:rPr>
                            <m:t>𝑣</m:t>
                          </m:r>
                        </m:e>
                        <m:sub>
                          <m:r>
                            <a:rPr lang="en-US" altLang="zh-CN" sz="2800" b="0" i="1" smtClean="0">
                              <a:solidFill>
                                <a:srgbClr val="0000FF"/>
                              </a:solidFill>
                              <a:latin typeface="Cambria Math" panose="02040503050406030204" pitchFamily="18" charset="0"/>
                              <a:ea typeface="+mn-ea"/>
                            </a:rPr>
                            <m:t>0</m:t>
                          </m:r>
                        </m:sub>
                        <m:sup>
                          <m:r>
                            <a:rPr lang="en-US" altLang="zh-CN" sz="2800" b="0" i="1" smtClean="0">
                              <a:solidFill>
                                <a:srgbClr val="0000FF"/>
                              </a:solidFill>
                              <a:latin typeface="Cambria Math" panose="02040503050406030204" pitchFamily="18" charset="0"/>
                              <a:ea typeface="+mn-ea"/>
                            </a:rPr>
                            <m:t>2</m:t>
                          </m:r>
                        </m:sup>
                      </m:sSubSup>
                      <m:r>
                        <a:rPr lang="en-US" altLang="zh-CN" sz="2800" b="0" i="1" smtClean="0">
                          <a:solidFill>
                            <a:srgbClr val="0000FF"/>
                          </a:solidFill>
                          <a:latin typeface="Cambria Math" panose="02040503050406030204" pitchFamily="18" charset="0"/>
                          <a:ea typeface="+mn-ea"/>
                        </a:rPr>
                        <m:t>−2</m:t>
                      </m:r>
                      <m:r>
                        <a:rPr lang="en-US" altLang="zh-CN" sz="2800" i="1">
                          <a:solidFill>
                            <a:srgbClr val="0000FF"/>
                          </a:solidFill>
                          <a:latin typeface="Cambria Math" panose="02040503050406030204" pitchFamily="18" charset="0"/>
                        </a:rPr>
                        <m:t>𝑔</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d>
                        <m:dPr>
                          <m:ctrlPr>
                            <a:rPr lang="en-US" altLang="zh-CN" sz="2800" i="1" smtClean="0">
                              <a:solidFill>
                                <a:srgbClr val="0000FF"/>
                              </a:solidFill>
                              <a:latin typeface="Cambria Math" panose="02040503050406030204" pitchFamily="18" charset="0"/>
                            </a:rPr>
                          </m:ctrlPr>
                        </m:dPr>
                        <m:e>
                          <m:f>
                            <m:fPr>
                              <m:ctrlPr>
                                <a:rPr lang="en-US" altLang="zh-CN" sz="2800" i="1" smtClean="0">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1</m:t>
                              </m:r>
                            </m:num>
                            <m:den>
                              <m:r>
                                <a:rPr lang="en-US" altLang="zh-CN" sz="2800" b="0" i="1" smtClean="0">
                                  <a:solidFill>
                                    <a:srgbClr val="0000FF"/>
                                  </a:solidFill>
                                  <a:latin typeface="Cambria Math" panose="02040503050406030204" pitchFamily="18" charset="0"/>
                                </a:rPr>
                                <m:t>𝑅</m:t>
                              </m:r>
                            </m:den>
                          </m:f>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1</m:t>
                              </m:r>
                            </m:num>
                            <m:den>
                              <m:r>
                                <a:rPr lang="en-US" altLang="zh-CN" sz="2800" b="0" i="1" smtClean="0">
                                  <a:solidFill>
                                    <a:srgbClr val="0000FF"/>
                                  </a:solidFill>
                                  <a:latin typeface="Cambria Math" panose="02040503050406030204" pitchFamily="18" charset="0"/>
                                </a:rPr>
                                <m:t>𝑥</m:t>
                              </m:r>
                            </m:den>
                          </m:f>
                        </m:e>
                      </m:d>
                    </m:oMath>
                  </m:oMathPara>
                </a14:m>
                <a:endParaRPr lang="zh-CN" altLang="en-US" sz="2800" dirty="0">
                  <a:solidFill>
                    <a:srgbClr val="0000FF"/>
                  </a:solidFill>
                  <a:latin typeface="+mn-lt"/>
                  <a:ea typeface="+mn-ea"/>
                </a:endParaRPr>
              </a:p>
            </p:txBody>
          </p:sp>
        </mc:Choice>
        <mc:Fallback xmlns="">
          <p:sp>
            <p:nvSpPr>
              <p:cNvPr id="7" name="矩形 6"/>
              <p:cNvSpPr>
                <a:spLocks noRot="1" noChangeAspect="1" noMove="1" noResize="1" noEditPoints="1" noAdjustHandles="1" noChangeArrowheads="1" noChangeShapeType="1" noTextEdit="1"/>
              </p:cNvSpPr>
              <p:nvPr/>
            </p:nvSpPr>
            <p:spPr>
              <a:xfrm>
                <a:off x="3297278" y="582581"/>
                <a:ext cx="4108369" cy="106048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3297278" y="4398403"/>
                <a:ext cx="4767844" cy="6141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mn-ea"/>
                        </a:rPr>
                        <m:t>=</m:t>
                      </m:r>
                      <m:rad>
                        <m:radPr>
                          <m:degHide m:val="on"/>
                          <m:ctrlPr>
                            <a:rPr lang="en-US" altLang="zh-CN" sz="2800" b="0" i="1" smtClean="0">
                              <a:solidFill>
                                <a:srgbClr val="0000FF"/>
                              </a:solidFill>
                              <a:latin typeface="Cambria Math" panose="02040503050406030204" pitchFamily="18" charset="0"/>
                              <a:ea typeface="+mn-ea"/>
                            </a:rPr>
                          </m:ctrlPr>
                        </m:radPr>
                        <m:deg/>
                        <m:e>
                          <m:r>
                            <a:rPr lang="en-US" altLang="zh-CN" sz="2800" b="0" i="1" smtClean="0">
                              <a:solidFill>
                                <a:srgbClr val="0000FF"/>
                              </a:solidFill>
                              <a:latin typeface="Cambria Math" panose="02040503050406030204" pitchFamily="18" charset="0"/>
                              <a:ea typeface="+mn-ea"/>
                            </a:rPr>
                            <m:t>2</m:t>
                          </m:r>
                          <m:r>
                            <a:rPr lang="en-US" altLang="zh-CN" sz="2800" b="0" i="1" smtClean="0">
                              <a:solidFill>
                                <a:srgbClr val="0000FF"/>
                              </a:solidFill>
                              <a:latin typeface="Cambria Math" panose="02040503050406030204" pitchFamily="18" charset="0"/>
                              <a:ea typeface="+mn-ea"/>
                            </a:rPr>
                            <m:t>𝑔𝑅</m:t>
                          </m:r>
                        </m:e>
                      </m:rad>
                      <m:r>
                        <a:rPr lang="en-US" altLang="zh-CN" sz="2800" b="0" i="1" smtClean="0">
                          <a:solidFill>
                            <a:srgbClr val="0000FF"/>
                          </a:solidFill>
                          <a:latin typeface="Cambria Math" panose="02040503050406030204" pitchFamily="18" charset="0"/>
                          <a:ea typeface="+mn-ea"/>
                        </a:rPr>
                        <m:t>=11.2</m:t>
                      </m:r>
                      <m:d>
                        <m:dPr>
                          <m:ctrlPr>
                            <a:rPr lang="en-US" altLang="zh-CN" sz="2800" b="0" i="1" smtClean="0">
                              <a:solidFill>
                                <a:srgbClr val="0000FF"/>
                              </a:solidFill>
                              <a:latin typeface="Cambria Math" panose="02040503050406030204" pitchFamily="18" charset="0"/>
                              <a:ea typeface="+mn-ea"/>
                            </a:rPr>
                          </m:ctrlPr>
                        </m:dPr>
                        <m:e>
                          <m:r>
                            <a:rPr lang="en-US" altLang="zh-CN" sz="2800" b="0" i="1" smtClean="0">
                              <a:solidFill>
                                <a:srgbClr val="0000FF"/>
                              </a:solidFill>
                              <a:latin typeface="Cambria Math" panose="02040503050406030204" pitchFamily="18" charset="0"/>
                              <a:ea typeface="+mn-ea"/>
                            </a:rPr>
                            <m:t>𝑘𝑚</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𝑠</m:t>
                              </m:r>
                            </m:e>
                            <m:sup>
                              <m:r>
                                <a:rPr lang="en-US" altLang="zh-CN" sz="2800" b="0" i="1" smtClean="0">
                                  <a:solidFill>
                                    <a:srgbClr val="0000FF"/>
                                  </a:solidFill>
                                  <a:latin typeface="Cambria Math" panose="02040503050406030204" pitchFamily="18" charset="0"/>
                                  <a:ea typeface="Cambria Math" panose="02040503050406030204" pitchFamily="18" charset="0"/>
                                </a:rPr>
                                <m:t>−1</m:t>
                              </m:r>
                            </m:sup>
                          </m:sSup>
                        </m:e>
                      </m:d>
                    </m:oMath>
                  </m:oMathPara>
                </a14:m>
                <a:endParaRPr lang="zh-CN" altLang="en-US" sz="2800" dirty="0">
                  <a:solidFill>
                    <a:srgbClr val="0000FF"/>
                  </a:solidFill>
                  <a:latin typeface="+mn-lt"/>
                  <a:ea typeface="+mn-ea"/>
                </a:endParaRPr>
              </a:p>
            </p:txBody>
          </p:sp>
        </mc:Choice>
        <mc:Fallback xmlns="">
          <p:sp>
            <p:nvSpPr>
              <p:cNvPr id="8" name="矩形 7"/>
              <p:cNvSpPr>
                <a:spLocks noRot="1" noChangeAspect="1" noMove="1" noResize="1" noEditPoints="1" noAdjustHandles="1" noChangeArrowheads="1" noChangeShapeType="1" noTextEdit="1"/>
              </p:cNvSpPr>
              <p:nvPr/>
            </p:nvSpPr>
            <p:spPr>
              <a:xfrm>
                <a:off x="3297278" y="4398403"/>
                <a:ext cx="4767844" cy="614142"/>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0639480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P spid="7" grpId="0"/>
      <p:bldP spid="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1203" name="Rectangle 3"/>
              <p:cNvSpPr>
                <a:spLocks noChangeArrowheads="1"/>
              </p:cNvSpPr>
              <p:nvPr/>
            </p:nvSpPr>
            <p:spPr bwMode="auto">
              <a:xfrm>
                <a:off x="1981199" y="533401"/>
                <a:ext cx="9701284" cy="138499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lt"/>
                    <a:ea typeface="+mn-ea"/>
                  </a:rPr>
                  <a:t>例题：计算一小球在水中竖直沉降的速度。已知小球的质量为</a:t>
                </a:r>
                <a14:m>
                  <m:oMath xmlns:m="http://schemas.openxmlformats.org/officeDocument/2006/math">
                    <m:r>
                      <a:rPr lang="en-US" altLang="zh-CN" sz="2800" i="1">
                        <a:solidFill>
                          <a:srgbClr val="0000FF"/>
                        </a:solidFill>
                        <a:latin typeface="Cambria Math" panose="02040503050406030204" pitchFamily="18" charset="0"/>
                      </a:rPr>
                      <m:t>𝑚</m:t>
                    </m:r>
                  </m:oMath>
                </a14:m>
                <a:r>
                  <a:rPr lang="zh-CN" altLang="en-US" sz="2800" dirty="0">
                    <a:solidFill>
                      <a:srgbClr val="0000FF"/>
                    </a:solidFill>
                    <a:latin typeface="+mn-lt"/>
                    <a:ea typeface="+mn-ea"/>
                  </a:rPr>
                  <a:t>，水对小球的浮力为</a:t>
                </a:r>
                <a14:m>
                  <m:oMath xmlns:m="http://schemas.openxmlformats.org/officeDocument/2006/math">
                    <m:r>
                      <a:rPr lang="en-US" altLang="zh-CN" sz="2800" b="0" i="1" smtClean="0">
                        <a:solidFill>
                          <a:srgbClr val="0000FF"/>
                        </a:solidFill>
                        <a:latin typeface="Cambria Math" panose="02040503050406030204" pitchFamily="18" charset="0"/>
                      </a:rPr>
                      <m:t>𝐵</m:t>
                    </m:r>
                  </m:oMath>
                </a14:m>
                <a:r>
                  <a:rPr lang="zh-CN" altLang="en-US" sz="2800" dirty="0">
                    <a:solidFill>
                      <a:srgbClr val="0000FF"/>
                    </a:solidFill>
                    <a:latin typeface="+mn-lt"/>
                    <a:ea typeface="+mn-ea"/>
                  </a:rPr>
                  <a:t>，水对小球的粘性力为</a:t>
                </a:r>
                <a14:m>
                  <m:oMath xmlns:m="http://schemas.openxmlformats.org/officeDocument/2006/math">
                    <m:r>
                      <a:rPr lang="en-US" altLang="zh-CN" sz="2800" b="0" i="1" smtClean="0">
                        <a:solidFill>
                          <a:srgbClr val="0000FF"/>
                        </a:solidFill>
                        <a:latin typeface="Cambria Math" panose="02040503050406030204" pitchFamily="18" charset="0"/>
                      </a:rPr>
                      <m:t>𝑅</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𝐾𝑣</m:t>
                    </m:r>
                  </m:oMath>
                </a14:m>
                <a:r>
                  <a:rPr lang="zh-CN" altLang="en-US" sz="2800" dirty="0">
                    <a:solidFill>
                      <a:srgbClr val="0000FF"/>
                    </a:solidFill>
                    <a:latin typeface="+mn-lt"/>
                    <a:ea typeface="+mn-ea"/>
                  </a:rPr>
                  <a:t>，式中</a:t>
                </a:r>
                <a14:m>
                  <m:oMath xmlns:m="http://schemas.openxmlformats.org/officeDocument/2006/math">
                    <m:r>
                      <a:rPr lang="en-US" altLang="zh-CN" sz="2800" i="1">
                        <a:solidFill>
                          <a:srgbClr val="0000FF"/>
                        </a:solidFill>
                        <a:latin typeface="Cambria Math" panose="02040503050406030204" pitchFamily="18" charset="0"/>
                      </a:rPr>
                      <m:t>𝐾</m:t>
                    </m:r>
                  </m:oMath>
                </a14:m>
                <a:r>
                  <a:rPr lang="zh-CN" altLang="en-US" sz="2800" dirty="0">
                    <a:solidFill>
                      <a:srgbClr val="0000FF"/>
                    </a:solidFill>
                    <a:latin typeface="+mn-lt"/>
                    <a:ea typeface="+mn-ea"/>
                  </a:rPr>
                  <a:t>是和水的粘性、小球的半径有关的一个常量。</a:t>
                </a:r>
              </a:p>
            </p:txBody>
          </p:sp>
        </mc:Choice>
        <mc:Fallback>
          <p:sp>
            <p:nvSpPr>
              <p:cNvPr id="51203" name="Rectangle 3"/>
              <p:cNvSpPr>
                <a:spLocks noRot="1" noChangeAspect="1" noMove="1" noResize="1" noEditPoints="1" noAdjustHandles="1" noChangeArrowheads="1" noChangeShapeType="1" noTextEdit="1"/>
              </p:cNvSpPr>
              <p:nvPr/>
            </p:nvSpPr>
            <p:spPr bwMode="auto">
              <a:xfrm>
                <a:off x="1981199" y="533401"/>
                <a:ext cx="9701284" cy="1384995"/>
              </a:xfrm>
              <a:prstGeom prst="rect">
                <a:avLst/>
              </a:prstGeom>
              <a:blipFill>
                <a:blip r:embed="rId2"/>
                <a:stretch>
                  <a:fillRect l="-1257" t="-4846" r="-1257" b="-1101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nvGrpSpPr>
          <p:cNvPr id="2" name="Group 4"/>
          <p:cNvGrpSpPr>
            <a:grpSpLocks/>
          </p:cNvGrpSpPr>
          <p:nvPr/>
        </p:nvGrpSpPr>
        <p:grpSpPr bwMode="auto">
          <a:xfrm>
            <a:off x="8784771" y="2970996"/>
            <a:ext cx="2133600" cy="2514600"/>
            <a:chOff x="4080" y="1728"/>
            <a:chExt cx="1344" cy="1584"/>
          </a:xfrm>
        </p:grpSpPr>
        <p:grpSp>
          <p:nvGrpSpPr>
            <p:cNvPr id="31761" name="Group 5"/>
            <p:cNvGrpSpPr>
              <a:grpSpLocks/>
            </p:cNvGrpSpPr>
            <p:nvPr/>
          </p:nvGrpSpPr>
          <p:grpSpPr bwMode="auto">
            <a:xfrm>
              <a:off x="4080" y="1728"/>
              <a:ext cx="1344" cy="1584"/>
              <a:chOff x="3312" y="1920"/>
              <a:chExt cx="1344" cy="1584"/>
            </a:xfrm>
          </p:grpSpPr>
          <p:sp>
            <p:nvSpPr>
              <p:cNvPr id="31764" name="Line 6"/>
              <p:cNvSpPr>
                <a:spLocks noChangeShapeType="1"/>
              </p:cNvSpPr>
              <p:nvPr/>
            </p:nvSpPr>
            <p:spPr bwMode="auto">
              <a:xfrm>
                <a:off x="3312" y="192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31765" name="Line 7"/>
              <p:cNvSpPr>
                <a:spLocks noChangeShapeType="1"/>
              </p:cNvSpPr>
              <p:nvPr/>
            </p:nvSpPr>
            <p:spPr bwMode="auto">
              <a:xfrm>
                <a:off x="4032" y="192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31766" name="Line 8"/>
              <p:cNvSpPr>
                <a:spLocks noChangeShapeType="1"/>
              </p:cNvSpPr>
              <p:nvPr/>
            </p:nvSpPr>
            <p:spPr bwMode="auto">
              <a:xfrm>
                <a:off x="3360" y="2064"/>
                <a:ext cx="5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31767" name="Line 9"/>
              <p:cNvSpPr>
                <a:spLocks noChangeShapeType="1"/>
              </p:cNvSpPr>
              <p:nvPr/>
            </p:nvSpPr>
            <p:spPr bwMode="auto">
              <a:xfrm>
                <a:off x="3936" y="2064"/>
                <a:ext cx="6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31768" name="Line 10"/>
              <p:cNvSpPr>
                <a:spLocks noChangeShapeType="1"/>
              </p:cNvSpPr>
              <p:nvPr/>
            </p:nvSpPr>
            <p:spPr bwMode="auto">
              <a:xfrm>
                <a:off x="3312" y="2208"/>
                <a:ext cx="4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31769" name="Line 11"/>
              <p:cNvSpPr>
                <a:spLocks noChangeShapeType="1"/>
              </p:cNvSpPr>
              <p:nvPr/>
            </p:nvSpPr>
            <p:spPr bwMode="auto">
              <a:xfrm>
                <a:off x="3888" y="2208"/>
                <a:ext cx="7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31770" name="Line 12"/>
              <p:cNvSpPr>
                <a:spLocks noChangeShapeType="1"/>
              </p:cNvSpPr>
              <p:nvPr/>
            </p:nvSpPr>
            <p:spPr bwMode="auto">
              <a:xfrm>
                <a:off x="3360" y="2352"/>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31771" name="Line 13"/>
              <p:cNvSpPr>
                <a:spLocks noChangeShapeType="1"/>
              </p:cNvSpPr>
              <p:nvPr/>
            </p:nvSpPr>
            <p:spPr bwMode="auto">
              <a:xfrm>
                <a:off x="4080" y="2352"/>
                <a:ext cx="4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31772" name="Line 14"/>
              <p:cNvSpPr>
                <a:spLocks noChangeShapeType="1"/>
              </p:cNvSpPr>
              <p:nvPr/>
            </p:nvSpPr>
            <p:spPr bwMode="auto">
              <a:xfrm>
                <a:off x="3312" y="2496"/>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31773" name="Line 15"/>
              <p:cNvSpPr>
                <a:spLocks noChangeShapeType="1"/>
              </p:cNvSpPr>
              <p:nvPr/>
            </p:nvSpPr>
            <p:spPr bwMode="auto">
              <a:xfrm>
                <a:off x="4176" y="2496"/>
                <a:ext cx="3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31774" name="Line 16"/>
              <p:cNvSpPr>
                <a:spLocks noChangeShapeType="1"/>
              </p:cNvSpPr>
              <p:nvPr/>
            </p:nvSpPr>
            <p:spPr bwMode="auto">
              <a:xfrm>
                <a:off x="3360" y="2640"/>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31775" name="Line 17"/>
              <p:cNvSpPr>
                <a:spLocks noChangeShapeType="1"/>
              </p:cNvSpPr>
              <p:nvPr/>
            </p:nvSpPr>
            <p:spPr bwMode="auto">
              <a:xfrm>
                <a:off x="3744" y="2640"/>
                <a:ext cx="4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31776" name="Line 18"/>
              <p:cNvSpPr>
                <a:spLocks noChangeShapeType="1"/>
              </p:cNvSpPr>
              <p:nvPr/>
            </p:nvSpPr>
            <p:spPr bwMode="auto">
              <a:xfrm>
                <a:off x="3312" y="2784"/>
                <a:ext cx="4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31777" name="Line 19"/>
              <p:cNvSpPr>
                <a:spLocks noChangeShapeType="1"/>
              </p:cNvSpPr>
              <p:nvPr/>
            </p:nvSpPr>
            <p:spPr bwMode="auto">
              <a:xfrm>
                <a:off x="3552" y="2928"/>
                <a:ext cx="3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31778" name="Line 20"/>
              <p:cNvSpPr>
                <a:spLocks noChangeShapeType="1"/>
              </p:cNvSpPr>
              <p:nvPr/>
            </p:nvSpPr>
            <p:spPr bwMode="auto">
              <a:xfrm>
                <a:off x="3744" y="3072"/>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31779" name="Line 21"/>
              <p:cNvSpPr>
                <a:spLocks noChangeShapeType="1"/>
              </p:cNvSpPr>
              <p:nvPr/>
            </p:nvSpPr>
            <p:spPr bwMode="auto">
              <a:xfrm>
                <a:off x="3312" y="3216"/>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31780" name="Line 22"/>
              <p:cNvSpPr>
                <a:spLocks noChangeShapeType="1"/>
              </p:cNvSpPr>
              <p:nvPr/>
            </p:nvSpPr>
            <p:spPr bwMode="auto">
              <a:xfrm>
                <a:off x="3312" y="3360"/>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31781" name="Line 23"/>
              <p:cNvSpPr>
                <a:spLocks noChangeShapeType="1"/>
              </p:cNvSpPr>
              <p:nvPr/>
            </p:nvSpPr>
            <p:spPr bwMode="auto">
              <a:xfrm>
                <a:off x="3312" y="3504"/>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31782" name="Line 24"/>
              <p:cNvSpPr>
                <a:spLocks noChangeShapeType="1"/>
              </p:cNvSpPr>
              <p:nvPr/>
            </p:nvSpPr>
            <p:spPr bwMode="auto">
              <a:xfrm>
                <a:off x="3840" y="2784"/>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31783" name="Line 25"/>
              <p:cNvSpPr>
                <a:spLocks noChangeShapeType="1"/>
              </p:cNvSpPr>
              <p:nvPr/>
            </p:nvSpPr>
            <p:spPr bwMode="auto">
              <a:xfrm>
                <a:off x="4032" y="2928"/>
                <a:ext cx="4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31784" name="Line 26"/>
              <p:cNvSpPr>
                <a:spLocks noChangeShapeType="1"/>
              </p:cNvSpPr>
              <p:nvPr/>
            </p:nvSpPr>
            <p:spPr bwMode="auto">
              <a:xfrm>
                <a:off x="4032" y="3072"/>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31785" name="Line 27"/>
              <p:cNvSpPr>
                <a:spLocks noChangeShapeType="1"/>
              </p:cNvSpPr>
              <p:nvPr/>
            </p:nvSpPr>
            <p:spPr bwMode="auto">
              <a:xfrm>
                <a:off x="3744" y="321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31786" name="Line 28"/>
              <p:cNvSpPr>
                <a:spLocks noChangeShapeType="1"/>
              </p:cNvSpPr>
              <p:nvPr/>
            </p:nvSpPr>
            <p:spPr bwMode="auto">
              <a:xfrm>
                <a:off x="3600" y="3360"/>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31787" name="Line 29"/>
              <p:cNvSpPr>
                <a:spLocks noChangeShapeType="1"/>
              </p:cNvSpPr>
              <p:nvPr/>
            </p:nvSpPr>
            <p:spPr bwMode="auto">
              <a:xfrm>
                <a:off x="3648" y="3504"/>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31788" name="Line 30"/>
              <p:cNvSpPr>
                <a:spLocks noChangeShapeType="1"/>
              </p:cNvSpPr>
              <p:nvPr/>
            </p:nvSpPr>
            <p:spPr bwMode="auto">
              <a:xfrm>
                <a:off x="3696" y="2352"/>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31789" name="Line 31"/>
              <p:cNvSpPr>
                <a:spLocks noChangeShapeType="1"/>
              </p:cNvSpPr>
              <p:nvPr/>
            </p:nvSpPr>
            <p:spPr bwMode="auto">
              <a:xfrm>
                <a:off x="3552" y="2496"/>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31790" name="Line 32"/>
              <p:cNvSpPr>
                <a:spLocks noChangeShapeType="1"/>
              </p:cNvSpPr>
              <p:nvPr/>
            </p:nvSpPr>
            <p:spPr bwMode="auto">
              <a:xfrm flipV="1">
                <a:off x="3840" y="2496"/>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31791" name="Line 33"/>
              <p:cNvSpPr>
                <a:spLocks noChangeShapeType="1"/>
              </p:cNvSpPr>
              <p:nvPr/>
            </p:nvSpPr>
            <p:spPr bwMode="auto">
              <a:xfrm>
                <a:off x="4368" y="2640"/>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31792" name="Line 34"/>
              <p:cNvSpPr>
                <a:spLocks noChangeShapeType="1"/>
              </p:cNvSpPr>
              <p:nvPr/>
            </p:nvSpPr>
            <p:spPr bwMode="auto">
              <a:xfrm>
                <a:off x="4320" y="2784"/>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31793" name="Line 35"/>
              <p:cNvSpPr>
                <a:spLocks noChangeShapeType="1"/>
              </p:cNvSpPr>
              <p:nvPr/>
            </p:nvSpPr>
            <p:spPr bwMode="auto">
              <a:xfrm>
                <a:off x="3312" y="2928"/>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31794" name="Line 36"/>
              <p:cNvSpPr>
                <a:spLocks noChangeShapeType="1"/>
              </p:cNvSpPr>
              <p:nvPr/>
            </p:nvSpPr>
            <p:spPr bwMode="auto">
              <a:xfrm>
                <a:off x="3360" y="3072"/>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31795" name="Line 37"/>
              <p:cNvSpPr>
                <a:spLocks noChangeShapeType="1"/>
              </p:cNvSpPr>
              <p:nvPr/>
            </p:nvSpPr>
            <p:spPr bwMode="auto">
              <a:xfrm>
                <a:off x="4416" y="3072"/>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31796" name="Line 38"/>
              <p:cNvSpPr>
                <a:spLocks noChangeShapeType="1"/>
              </p:cNvSpPr>
              <p:nvPr/>
            </p:nvSpPr>
            <p:spPr bwMode="auto">
              <a:xfrm>
                <a:off x="4416" y="3216"/>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31797" name="Line 39"/>
              <p:cNvSpPr>
                <a:spLocks noChangeShapeType="1"/>
              </p:cNvSpPr>
              <p:nvPr/>
            </p:nvSpPr>
            <p:spPr bwMode="auto">
              <a:xfrm>
                <a:off x="3936" y="3360"/>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31798" name="Line 40"/>
              <p:cNvSpPr>
                <a:spLocks noChangeShapeType="1"/>
              </p:cNvSpPr>
              <p:nvPr/>
            </p:nvSpPr>
            <p:spPr bwMode="auto">
              <a:xfrm>
                <a:off x="4272" y="3360"/>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31799" name="Line 41"/>
              <p:cNvSpPr>
                <a:spLocks noChangeShapeType="1"/>
              </p:cNvSpPr>
              <p:nvPr/>
            </p:nvSpPr>
            <p:spPr bwMode="auto">
              <a:xfrm>
                <a:off x="3984" y="3504"/>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31800" name="Line 42"/>
              <p:cNvSpPr>
                <a:spLocks noChangeShapeType="1"/>
              </p:cNvSpPr>
              <p:nvPr/>
            </p:nvSpPr>
            <p:spPr bwMode="auto">
              <a:xfrm>
                <a:off x="4320" y="3504"/>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grpSp>
        <p:sp>
          <p:nvSpPr>
            <p:cNvPr id="51243" name="Oval 43"/>
            <p:cNvSpPr>
              <a:spLocks noChangeArrowheads="1"/>
            </p:cNvSpPr>
            <p:nvPr/>
          </p:nvSpPr>
          <p:spPr bwMode="auto">
            <a:xfrm>
              <a:off x="4608" y="2304"/>
              <a:ext cx="192" cy="192"/>
            </a:xfrm>
            <a:prstGeom prst="ellipse">
              <a:avLst/>
            </a:prstGeom>
            <a:gradFill rotWithShape="0">
              <a:gsLst>
                <a:gs pos="0">
                  <a:schemeClr val="tx1">
                    <a:gamma/>
                    <a:tint val="24314"/>
                    <a:invGamma/>
                  </a:schemeClr>
                </a:gs>
                <a:gs pos="100000">
                  <a:schemeClr val="tx1"/>
                </a:gs>
              </a:gsLst>
              <a:path path="shape">
                <a:fillToRect l="50000" t="50000" r="50000" b="50000"/>
              </a:path>
            </a:gradFill>
            <a:ln>
              <a:noFill/>
            </a:ln>
            <a:effectLst/>
            <a:extLst/>
          </p:spPr>
          <p:txBody>
            <a:bodyPr wrap="none" anchor="ctr"/>
            <a:lstStyle/>
            <a:p>
              <a:pPr>
                <a:defRPr/>
              </a:pPr>
              <a:endParaRPr lang="zh-CN" altLang="en-US" sz="2800">
                <a:solidFill>
                  <a:srgbClr val="0000FF"/>
                </a:solidFill>
                <a:latin typeface="+mn-ea"/>
                <a:ea typeface="+mn-ea"/>
              </a:endParaRPr>
            </a:p>
          </p:txBody>
        </p:sp>
        <mc:AlternateContent xmlns:mc="http://schemas.openxmlformats.org/markup-compatibility/2006" xmlns:a14="http://schemas.microsoft.com/office/drawing/2010/main">
          <mc:Choice Requires="a14">
            <p:sp>
              <p:nvSpPr>
                <p:cNvPr id="31763" name="Rectangle 44"/>
                <p:cNvSpPr>
                  <a:spLocks noChangeArrowheads="1"/>
                </p:cNvSpPr>
                <p:nvPr/>
              </p:nvSpPr>
              <p:spPr bwMode="auto">
                <a:xfrm>
                  <a:off x="4752" y="2208"/>
                  <a:ext cx="378"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𝑚</m:t>
                        </m:r>
                      </m:oMath>
                    </m:oMathPara>
                  </a14:m>
                  <a:endParaRPr lang="en-US" altLang="zh-CN" sz="2800" b="1" i="1" dirty="0">
                    <a:solidFill>
                      <a:srgbClr val="0000FF"/>
                    </a:solidFill>
                    <a:latin typeface="+mn-ea"/>
                    <a:ea typeface="+mn-ea"/>
                  </a:endParaRPr>
                </a:p>
              </p:txBody>
            </p:sp>
          </mc:Choice>
          <mc:Fallback xmlns="">
            <p:sp>
              <p:nvSpPr>
                <p:cNvPr id="31763" name="Rectangle 44"/>
                <p:cNvSpPr>
                  <a:spLocks noRot="1" noChangeAspect="1" noMove="1" noResize="1" noEditPoints="1" noAdjustHandles="1" noChangeArrowheads="1" noChangeShapeType="1" noTextEdit="1"/>
                </p:cNvSpPr>
                <p:nvPr/>
              </p:nvSpPr>
              <p:spPr bwMode="auto">
                <a:xfrm>
                  <a:off x="4752" y="2208"/>
                  <a:ext cx="378" cy="330"/>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sp>
        <p:nvSpPr>
          <p:cNvPr id="31760" name="Line 46"/>
          <p:cNvSpPr>
            <a:spLocks noChangeShapeType="1"/>
          </p:cNvSpPr>
          <p:nvPr/>
        </p:nvSpPr>
        <p:spPr bwMode="auto">
          <a:xfrm flipV="1">
            <a:off x="9775371" y="2970996"/>
            <a:ext cx="0" cy="914400"/>
          </a:xfrm>
          <a:prstGeom prst="line">
            <a:avLst/>
          </a:prstGeom>
          <a:noFill/>
          <a:ln w="317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31759" name="Line 49"/>
          <p:cNvSpPr>
            <a:spLocks noChangeShapeType="1"/>
          </p:cNvSpPr>
          <p:nvPr/>
        </p:nvSpPr>
        <p:spPr bwMode="auto">
          <a:xfrm flipV="1">
            <a:off x="9775371" y="3351996"/>
            <a:ext cx="0" cy="533400"/>
          </a:xfrm>
          <a:prstGeom prst="line">
            <a:avLst/>
          </a:prstGeom>
          <a:noFill/>
          <a:ln w="412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31758" name="Line 52"/>
          <p:cNvSpPr>
            <a:spLocks noChangeShapeType="1"/>
          </p:cNvSpPr>
          <p:nvPr/>
        </p:nvSpPr>
        <p:spPr bwMode="auto">
          <a:xfrm>
            <a:off x="9775371" y="4190196"/>
            <a:ext cx="0" cy="1143000"/>
          </a:xfrm>
          <a:prstGeom prst="line">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51254" name="Rectangle 54"/>
          <p:cNvSpPr>
            <a:spLocks noChangeArrowheads="1"/>
          </p:cNvSpPr>
          <p:nvPr/>
        </p:nvSpPr>
        <p:spPr bwMode="auto">
          <a:xfrm>
            <a:off x="1981199" y="2146995"/>
            <a:ext cx="6209211"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lt"/>
                <a:ea typeface="+mn-ea"/>
              </a:rPr>
              <a:t>解：以小球为研究对象，分析受力：</a:t>
            </a:r>
          </a:p>
        </p:txBody>
      </p:sp>
      <p:sp>
        <p:nvSpPr>
          <p:cNvPr id="51255" name="Rectangle 55"/>
          <p:cNvSpPr>
            <a:spLocks noChangeArrowheads="1"/>
          </p:cNvSpPr>
          <p:nvPr/>
        </p:nvSpPr>
        <p:spPr bwMode="auto">
          <a:xfrm>
            <a:off x="1981199" y="2901168"/>
            <a:ext cx="56388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lt"/>
                <a:ea typeface="+mn-ea"/>
              </a:rPr>
              <a:t>小球的运动在竖直方向，以向下为正方向，根据牛顿第二定律，列出小球运动方程：</a:t>
            </a:r>
          </a:p>
        </p:txBody>
      </p:sp>
      <mc:AlternateContent xmlns:mc="http://schemas.openxmlformats.org/markup-compatibility/2006" xmlns:a14="http://schemas.microsoft.com/office/drawing/2010/main">
        <mc:Choice Requires="a14">
          <p:sp>
            <p:nvSpPr>
              <p:cNvPr id="3" name="文本框 2"/>
              <p:cNvSpPr txBox="1"/>
              <p:nvPr/>
            </p:nvSpPr>
            <p:spPr>
              <a:xfrm>
                <a:off x="3897705" y="4826109"/>
                <a:ext cx="2934137"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𝑚𝑔</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𝐵</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𝑅</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𝑚𝑎</m:t>
                      </m:r>
                    </m:oMath>
                  </m:oMathPara>
                </a14:m>
                <a:endParaRPr lang="zh-CN" altLang="en-US" sz="2800" dirty="0">
                  <a:solidFill>
                    <a:srgbClr val="0000FF"/>
                  </a:solidFill>
                  <a:latin typeface="+mn-lt"/>
                  <a:ea typeface="+mn-ea"/>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3897705" y="4826109"/>
                <a:ext cx="2934137"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9675520" y="4510871"/>
                <a:ext cx="823751"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𝑚</m:t>
                      </m:r>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𝑔</m:t>
                          </m:r>
                        </m:e>
                      </m:acc>
                    </m:oMath>
                  </m:oMathPara>
                </a14:m>
                <a:endParaRPr lang="zh-CN" altLang="en-US" sz="2800" dirty="0">
                  <a:solidFill>
                    <a:srgbClr val="0000FF"/>
                  </a:solidFill>
                  <a:latin typeface="+mj-ea"/>
                  <a:ea typeface="+mj-ea"/>
                </a:endParaRPr>
              </a:p>
            </p:txBody>
          </p:sp>
        </mc:Choice>
        <mc:Fallback xmlns="">
          <p:sp>
            <p:nvSpPr>
              <p:cNvPr id="56" name="矩形 55"/>
              <p:cNvSpPr>
                <a:spLocks noRot="1" noChangeAspect="1" noMove="1" noResize="1" noEditPoints="1" noAdjustHandles="1" noChangeArrowheads="1" noChangeShapeType="1" noTextEdit="1"/>
              </p:cNvSpPr>
              <p:nvPr/>
            </p:nvSpPr>
            <p:spPr>
              <a:xfrm>
                <a:off x="9675520" y="4510871"/>
                <a:ext cx="823751"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9687204" y="2666108"/>
                <a:ext cx="535723"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𝐵</m:t>
                          </m:r>
                        </m:e>
                      </m:acc>
                    </m:oMath>
                  </m:oMathPara>
                </a14:m>
                <a:endParaRPr lang="zh-CN" altLang="en-US" sz="2800" dirty="0">
                  <a:solidFill>
                    <a:srgbClr val="0000FF"/>
                  </a:solidFill>
                  <a:latin typeface="+mj-ea"/>
                  <a:ea typeface="+mj-ea"/>
                </a:endParaRPr>
              </a:p>
            </p:txBody>
          </p:sp>
        </mc:Choice>
        <mc:Fallback xmlns="">
          <p:sp>
            <p:nvSpPr>
              <p:cNvPr id="57" name="矩形 56"/>
              <p:cNvSpPr>
                <a:spLocks noRot="1" noChangeAspect="1" noMove="1" noResize="1" noEditPoints="1" noAdjustHandles="1" noChangeArrowheads="1" noChangeShapeType="1" noTextEdit="1"/>
              </p:cNvSpPr>
              <p:nvPr/>
            </p:nvSpPr>
            <p:spPr>
              <a:xfrm>
                <a:off x="9687204" y="2666108"/>
                <a:ext cx="535723" cy="5754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9685097" y="3351907"/>
                <a:ext cx="530210"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𝑅</m:t>
                          </m:r>
                        </m:e>
                      </m:acc>
                    </m:oMath>
                  </m:oMathPara>
                </a14:m>
                <a:endParaRPr lang="zh-CN" altLang="en-US" sz="2800" dirty="0">
                  <a:solidFill>
                    <a:srgbClr val="0000FF"/>
                  </a:solidFill>
                  <a:latin typeface="+mj-ea"/>
                  <a:ea typeface="+mj-ea"/>
                </a:endParaRPr>
              </a:p>
            </p:txBody>
          </p:sp>
        </mc:Choice>
        <mc:Fallback xmlns="">
          <p:sp>
            <p:nvSpPr>
              <p:cNvPr id="58" name="矩形 57"/>
              <p:cNvSpPr>
                <a:spLocks noRot="1" noChangeAspect="1" noMove="1" noResize="1" noEditPoints="1" noAdjustHandles="1" noChangeArrowheads="1" noChangeShapeType="1" noTextEdit="1"/>
              </p:cNvSpPr>
              <p:nvPr/>
            </p:nvSpPr>
            <p:spPr>
              <a:xfrm>
                <a:off x="9685097" y="3351907"/>
                <a:ext cx="530210" cy="575479"/>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3844335"/>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1203"/>
                                        </p:tgtEl>
                                        <p:attrNameLst>
                                          <p:attrName>style.visibility</p:attrName>
                                        </p:attrNameLst>
                                      </p:cBhvr>
                                      <p:to>
                                        <p:strVal val="visible"/>
                                      </p:to>
                                    </p:set>
                                    <p:animEffect transition="in" filter="blinds(horizontal)">
                                      <p:cBhvr>
                                        <p:cTn id="7" dur="500"/>
                                        <p:tgtEl>
                                          <p:spTgt spid="5120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1254"/>
                                        </p:tgtEl>
                                        <p:attrNameLst>
                                          <p:attrName>style.visibility</p:attrName>
                                        </p:attrNameLst>
                                      </p:cBhvr>
                                      <p:to>
                                        <p:strVal val="visible"/>
                                      </p:to>
                                    </p:set>
                                    <p:animEffect transition="in" filter="blinds(horizontal)">
                                      <p:cBhvr>
                                        <p:cTn id="12" dur="500"/>
                                        <p:tgtEl>
                                          <p:spTgt spid="5125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6" presetClass="entr" presetSubtype="42"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out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1758"/>
                                        </p:tgtEl>
                                        <p:attrNameLst>
                                          <p:attrName>style.visibility</p:attrName>
                                        </p:attrNameLst>
                                      </p:cBhvr>
                                      <p:to>
                                        <p:strVal val="visible"/>
                                      </p:to>
                                    </p:set>
                                    <p:animEffect transition="in" filter="wipe(up)">
                                      <p:cBhvr>
                                        <p:cTn id="22" dur="500"/>
                                        <p:tgtEl>
                                          <p:spTgt spid="3175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wipe(left)">
                                      <p:cBhvr>
                                        <p:cTn id="27" dur="500"/>
                                        <p:tgtEl>
                                          <p:spTgt spid="5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1760"/>
                                        </p:tgtEl>
                                        <p:attrNameLst>
                                          <p:attrName>style.visibility</p:attrName>
                                        </p:attrNameLst>
                                      </p:cBhvr>
                                      <p:to>
                                        <p:strVal val="visible"/>
                                      </p:to>
                                    </p:set>
                                    <p:animEffect transition="in" filter="wipe(down)">
                                      <p:cBhvr>
                                        <p:cTn id="32" dur="500"/>
                                        <p:tgtEl>
                                          <p:spTgt spid="3176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wipe(left)">
                                      <p:cBhvr>
                                        <p:cTn id="37" dur="500"/>
                                        <p:tgtEl>
                                          <p:spTgt spid="5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1759"/>
                                        </p:tgtEl>
                                        <p:attrNameLst>
                                          <p:attrName>style.visibility</p:attrName>
                                        </p:attrNameLst>
                                      </p:cBhvr>
                                      <p:to>
                                        <p:strVal val="visible"/>
                                      </p:to>
                                    </p:set>
                                    <p:animEffect transition="in" filter="wipe(down)">
                                      <p:cBhvr>
                                        <p:cTn id="42" dur="500"/>
                                        <p:tgtEl>
                                          <p:spTgt spid="3175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wipe(left)">
                                      <p:cBhvr>
                                        <p:cTn id="47" dur="500"/>
                                        <p:tgtEl>
                                          <p:spTgt spid="58"/>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8" fill="hold" grpId="0" nodeType="clickEffect">
                                  <p:stCondLst>
                                    <p:cond delay="0"/>
                                  </p:stCondLst>
                                  <p:childTnLst>
                                    <p:set>
                                      <p:cBhvr>
                                        <p:cTn id="51" dur="1" fill="hold">
                                          <p:stCondLst>
                                            <p:cond delay="0"/>
                                          </p:stCondLst>
                                        </p:cTn>
                                        <p:tgtEl>
                                          <p:spTgt spid="51255"/>
                                        </p:tgtEl>
                                        <p:attrNameLst>
                                          <p:attrName>style.visibility</p:attrName>
                                        </p:attrNameLst>
                                      </p:cBhvr>
                                      <p:to>
                                        <p:strVal val="visible"/>
                                      </p:to>
                                    </p:set>
                                    <p:anim calcmode="lin" valueType="num">
                                      <p:cBhvr additive="base">
                                        <p:cTn id="52" dur="500" fill="hold"/>
                                        <p:tgtEl>
                                          <p:spTgt spid="51255"/>
                                        </p:tgtEl>
                                        <p:attrNameLst>
                                          <p:attrName>ppt_x</p:attrName>
                                        </p:attrNameLst>
                                      </p:cBhvr>
                                      <p:tavLst>
                                        <p:tav tm="0">
                                          <p:val>
                                            <p:strVal val="0-#ppt_w/2"/>
                                          </p:val>
                                        </p:tav>
                                        <p:tav tm="100000">
                                          <p:val>
                                            <p:strVal val="#ppt_x"/>
                                          </p:val>
                                        </p:tav>
                                      </p:tavLst>
                                    </p:anim>
                                    <p:anim calcmode="lin" valueType="num">
                                      <p:cBhvr additive="base">
                                        <p:cTn id="53" dur="500" fill="hold"/>
                                        <p:tgtEl>
                                          <p:spTgt spid="51255"/>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wipe(left)">
                                      <p:cBhvr>
                                        <p:cTn id="5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autoUpdateAnimBg="0"/>
      <p:bldP spid="31760" grpId="0" animBg="1"/>
      <p:bldP spid="31759" grpId="0" animBg="1"/>
      <p:bldP spid="31758" grpId="0" animBg="1"/>
      <p:bldP spid="51254" grpId="0" autoUpdateAnimBg="0"/>
      <p:bldP spid="51255" grpId="0" autoUpdateAnimBg="0"/>
      <p:bldP spid="3" grpId="0"/>
      <p:bldP spid="56" grpId="0"/>
      <p:bldP spid="57" grpId="0"/>
      <p:bldP spid="58"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5" name="Rectangle 4"/>
          <p:cNvSpPr>
            <a:spLocks noChangeArrowheads="1"/>
          </p:cNvSpPr>
          <p:nvPr/>
        </p:nvSpPr>
        <p:spPr bwMode="auto">
          <a:xfrm>
            <a:off x="2637573" y="637384"/>
            <a:ext cx="5029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lt"/>
                <a:ea typeface="+mn-ea"/>
              </a:rPr>
              <a:t>小球的加速度</a:t>
            </a:r>
          </a:p>
        </p:txBody>
      </p:sp>
      <p:sp>
        <p:nvSpPr>
          <p:cNvPr id="52229" name="Rectangle 5"/>
          <p:cNvSpPr>
            <a:spLocks noChangeArrowheads="1"/>
          </p:cNvSpPr>
          <p:nvPr/>
        </p:nvSpPr>
        <p:spPr bwMode="auto">
          <a:xfrm>
            <a:off x="2637573" y="2759871"/>
            <a:ext cx="3505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lt"/>
                <a:ea typeface="+mn-ea"/>
              </a:rPr>
              <a:t>最大加速度为：</a:t>
            </a:r>
          </a:p>
        </p:txBody>
      </p:sp>
      <p:sp>
        <p:nvSpPr>
          <p:cNvPr id="52231" name="Rectangle 7"/>
          <p:cNvSpPr>
            <a:spLocks noChangeArrowheads="1"/>
          </p:cNvSpPr>
          <p:nvPr/>
        </p:nvSpPr>
        <p:spPr bwMode="auto">
          <a:xfrm>
            <a:off x="2637573" y="3964784"/>
            <a:ext cx="3505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lt"/>
                <a:ea typeface="+mn-ea"/>
              </a:rPr>
              <a:t>极限速度为：</a:t>
            </a:r>
          </a:p>
        </p:txBody>
      </p:sp>
      <p:sp>
        <p:nvSpPr>
          <p:cNvPr id="52233" name="Rectangle 9"/>
          <p:cNvSpPr>
            <a:spLocks noChangeArrowheads="1"/>
          </p:cNvSpPr>
          <p:nvPr/>
        </p:nvSpPr>
        <p:spPr bwMode="auto">
          <a:xfrm>
            <a:off x="2637573" y="5285584"/>
            <a:ext cx="2743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lt"/>
                <a:ea typeface="+mn-ea"/>
              </a:rPr>
              <a:t>运动方程变为：</a:t>
            </a:r>
          </a:p>
        </p:txBody>
      </p:sp>
      <mc:AlternateContent xmlns:mc="http://schemas.openxmlformats.org/markup-compatibility/2006" xmlns:a14="http://schemas.microsoft.com/office/drawing/2010/main">
        <mc:Choice Requires="a14">
          <p:sp>
            <p:nvSpPr>
              <p:cNvPr id="10" name="矩形 9"/>
              <p:cNvSpPr/>
              <p:nvPr/>
            </p:nvSpPr>
            <p:spPr>
              <a:xfrm>
                <a:off x="3382368" y="1387109"/>
                <a:ext cx="1365310"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r>
                        <a:rPr lang="en-US" altLang="zh-CN" sz="2800" b="0" i="1" smtClean="0">
                          <a:solidFill>
                            <a:srgbClr val="0000FF"/>
                          </a:solidFill>
                          <a:latin typeface="Cambria Math" panose="02040503050406030204" pitchFamily="18" charset="0"/>
                          <a:ea typeface="+mn-ea"/>
                        </a:rPr>
                        <m:t>=</m:t>
                      </m:r>
                      <m:f>
                        <m:fPr>
                          <m:ctrlPr>
                            <a:rPr lang="en-US" altLang="zh-CN" sz="280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𝑑𝑣</m:t>
                          </m:r>
                        </m:num>
                        <m:den>
                          <m:r>
                            <a:rPr lang="en-US" altLang="zh-CN" sz="2800" b="0" i="1" smtClean="0">
                              <a:solidFill>
                                <a:srgbClr val="0000FF"/>
                              </a:solidFill>
                              <a:latin typeface="Cambria Math" panose="02040503050406030204" pitchFamily="18" charset="0"/>
                              <a:ea typeface="+mn-ea"/>
                            </a:rPr>
                            <m:t>𝑑</m:t>
                          </m:r>
                          <m:r>
                            <a:rPr lang="en-US" altLang="zh-CN" sz="2800" b="0" i="1">
                              <a:solidFill>
                                <a:srgbClr val="0000FF"/>
                              </a:solidFill>
                              <a:latin typeface="Cambria Math" panose="02040503050406030204" pitchFamily="18" charset="0"/>
                              <a:ea typeface="+mn-ea"/>
                            </a:rPr>
                            <m:t>𝑡</m:t>
                          </m:r>
                        </m:den>
                      </m:f>
                    </m:oMath>
                  </m:oMathPara>
                </a14:m>
                <a:endParaRPr lang="zh-CN" altLang="en-US" sz="2800" dirty="0">
                  <a:solidFill>
                    <a:srgbClr val="0000FF"/>
                  </a:solidFill>
                  <a:latin typeface="+mn-lt"/>
                  <a:ea typeface="+mn-ea"/>
                </a:endParaRPr>
              </a:p>
            </p:txBody>
          </p:sp>
        </mc:Choice>
        <mc:Fallback xmlns="">
          <p:sp>
            <p:nvSpPr>
              <p:cNvPr id="10" name="矩形 9"/>
              <p:cNvSpPr>
                <a:spLocks noRot="1" noChangeAspect="1" noMove="1" noResize="1" noEditPoints="1" noAdjustHandles="1" noChangeArrowheads="1" noChangeShapeType="1" noTextEdit="1"/>
              </p:cNvSpPr>
              <p:nvPr/>
            </p:nvSpPr>
            <p:spPr>
              <a:xfrm>
                <a:off x="3382368" y="1387109"/>
                <a:ext cx="1365310" cy="91037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4882521" y="1439014"/>
                <a:ext cx="2540247" cy="80656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en-US" altLang="zh-CN" sz="2800" i="1">
                              <a:solidFill>
                                <a:srgbClr val="0000FF"/>
                              </a:solidFill>
                              <a:latin typeface="Cambria Math" panose="02040503050406030204" pitchFamily="18" charset="0"/>
                            </a:rPr>
                            <m:t>𝑚𝑔</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𝐵</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𝐾𝑣</m:t>
                          </m:r>
                        </m:num>
                        <m:den>
                          <m:r>
                            <a:rPr lang="en-US" altLang="zh-CN" sz="2800" b="0" i="1" smtClean="0">
                              <a:solidFill>
                                <a:srgbClr val="0000FF"/>
                              </a:solidFill>
                              <a:latin typeface="Cambria Math" panose="02040503050406030204" pitchFamily="18" charset="0"/>
                              <a:ea typeface="+mn-ea"/>
                            </a:rPr>
                            <m:t>𝑚</m:t>
                          </m:r>
                        </m:den>
                      </m:f>
                    </m:oMath>
                  </m:oMathPara>
                </a14:m>
                <a:endParaRPr lang="zh-CN" altLang="en-US" sz="2800" dirty="0">
                  <a:solidFill>
                    <a:srgbClr val="0000FF"/>
                  </a:solidFill>
                  <a:latin typeface="+mn-lt"/>
                  <a:ea typeface="+mn-ea"/>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4882521" y="1439014"/>
                <a:ext cx="2540247" cy="80656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5456973" y="2565353"/>
                <a:ext cx="1965795" cy="80656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en-US" altLang="zh-CN" sz="2800" i="1">
                              <a:solidFill>
                                <a:srgbClr val="0000FF"/>
                              </a:solidFill>
                              <a:latin typeface="Cambria Math" panose="02040503050406030204" pitchFamily="18" charset="0"/>
                            </a:rPr>
                            <m:t>𝑚𝑔</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𝐵</m:t>
                          </m:r>
                        </m:num>
                        <m:den>
                          <m:r>
                            <a:rPr lang="en-US" altLang="zh-CN" sz="2800" b="0" i="1" smtClean="0">
                              <a:solidFill>
                                <a:srgbClr val="0000FF"/>
                              </a:solidFill>
                              <a:latin typeface="Cambria Math" panose="02040503050406030204" pitchFamily="18" charset="0"/>
                              <a:ea typeface="+mn-ea"/>
                            </a:rPr>
                            <m:t>𝑚</m:t>
                          </m:r>
                        </m:den>
                      </m:f>
                    </m:oMath>
                  </m:oMathPara>
                </a14:m>
                <a:endParaRPr lang="zh-CN" altLang="en-US" sz="2800" dirty="0">
                  <a:solidFill>
                    <a:srgbClr val="0000FF"/>
                  </a:solidFill>
                  <a:latin typeface="+mn-lt"/>
                  <a:ea typeface="+mn-ea"/>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5456973" y="2565353"/>
                <a:ext cx="1965795" cy="80656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5456973" y="3741368"/>
                <a:ext cx="2144561" cy="803810"/>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𝑇</m:t>
                          </m:r>
                        </m:sub>
                      </m:sSub>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en-US" altLang="zh-CN" sz="2800" i="1">
                              <a:solidFill>
                                <a:srgbClr val="0000FF"/>
                              </a:solidFill>
                              <a:latin typeface="Cambria Math" panose="02040503050406030204" pitchFamily="18" charset="0"/>
                            </a:rPr>
                            <m:t>𝑚𝑔</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𝐵</m:t>
                          </m:r>
                        </m:num>
                        <m:den>
                          <m:r>
                            <a:rPr lang="en-US" altLang="zh-CN" sz="2800" b="0" i="1" smtClean="0">
                              <a:solidFill>
                                <a:srgbClr val="0000FF"/>
                              </a:solidFill>
                              <a:latin typeface="Cambria Math" panose="02040503050406030204" pitchFamily="18" charset="0"/>
                              <a:ea typeface="+mn-ea"/>
                            </a:rPr>
                            <m:t>𝐾</m:t>
                          </m:r>
                        </m:den>
                      </m:f>
                    </m:oMath>
                  </m:oMathPara>
                </a14:m>
                <a:endParaRPr lang="zh-CN" altLang="en-US" sz="2800" dirty="0">
                  <a:solidFill>
                    <a:srgbClr val="0000FF"/>
                  </a:solidFill>
                  <a:latin typeface="+mn-lt"/>
                  <a:ea typeface="+mn-ea"/>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5456973" y="3741368"/>
                <a:ext cx="2144561" cy="80381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5456973" y="5067500"/>
                <a:ext cx="2551724" cy="83619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𝑑𝑣</m:t>
                          </m:r>
                        </m:num>
                        <m:den>
                          <m:r>
                            <a:rPr lang="en-US" altLang="zh-CN" sz="2800" i="1">
                              <a:solidFill>
                                <a:srgbClr val="0000FF"/>
                              </a:solidFill>
                              <a:latin typeface="Cambria Math" panose="02040503050406030204" pitchFamily="18" charset="0"/>
                            </a:rPr>
                            <m:t>𝑑𝑡</m:t>
                          </m:r>
                        </m:den>
                      </m:f>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en-US" altLang="zh-CN" sz="2800" i="1" smtClean="0">
                              <a:solidFill>
                                <a:srgbClr val="0000FF"/>
                              </a:solidFill>
                              <a:latin typeface="Cambria Math" panose="02040503050406030204" pitchFamily="18" charset="0"/>
                            </a:rPr>
                            <m:t>𝐾</m:t>
                          </m:r>
                          <m:d>
                            <m:dPr>
                              <m:ctrlPr>
                                <a:rPr lang="en-US" altLang="zh-CN" sz="2800" i="1" smtClean="0">
                                  <a:solidFill>
                                    <a:srgbClr val="0000FF"/>
                                  </a:solidFill>
                                  <a:latin typeface="Cambria Math" panose="02040503050406030204" pitchFamily="18" charset="0"/>
                                </a:rPr>
                              </m:ctrlPr>
                            </m:dPr>
                            <m:e>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𝑇</m:t>
                                  </m:r>
                                </m:sub>
                              </m:sSub>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𝑣</m:t>
                              </m:r>
                            </m:e>
                          </m:d>
                        </m:num>
                        <m:den>
                          <m:r>
                            <a:rPr lang="en-US" altLang="zh-CN" sz="2800" b="0" i="1" smtClean="0">
                              <a:solidFill>
                                <a:srgbClr val="0000FF"/>
                              </a:solidFill>
                              <a:latin typeface="Cambria Math" panose="02040503050406030204" pitchFamily="18" charset="0"/>
                              <a:ea typeface="+mn-ea"/>
                            </a:rPr>
                            <m:t>𝑚</m:t>
                          </m:r>
                        </m:den>
                      </m:f>
                    </m:oMath>
                  </m:oMathPara>
                </a14:m>
                <a:endParaRPr lang="zh-CN" altLang="en-US" sz="2800" dirty="0">
                  <a:solidFill>
                    <a:srgbClr val="0000FF"/>
                  </a:solidFill>
                  <a:latin typeface="+mn-lt"/>
                  <a:ea typeface="+mn-ea"/>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5456973" y="5067500"/>
                <a:ext cx="2551724" cy="836191"/>
              </a:xfrm>
              <a:prstGeom prst="rect">
                <a:avLst/>
              </a:prstGeom>
              <a:blipFill>
                <a:blip r:embed="rId6"/>
                <a:stretch>
                  <a:fillRect/>
                </a:stretch>
              </a:blipFill>
            </p:spPr>
            <p:txBody>
              <a:bodyPr/>
              <a:lstStyle/>
              <a:p>
                <a:r>
                  <a:rPr lang="zh-CN" altLang="en-US">
                    <a:noFill/>
                  </a:rPr>
                  <a:t> </a:t>
                </a:r>
              </a:p>
            </p:txBody>
          </p:sp>
        </mc:Fallback>
      </mc:AlternateContent>
      <p:grpSp>
        <p:nvGrpSpPr>
          <p:cNvPr id="2" name="组合 1"/>
          <p:cNvGrpSpPr/>
          <p:nvPr/>
        </p:nvGrpSpPr>
        <p:grpSpPr>
          <a:xfrm>
            <a:off x="8784771" y="2666108"/>
            <a:ext cx="2133600" cy="2819488"/>
            <a:chOff x="8784771" y="2666108"/>
            <a:chExt cx="2133600" cy="2819488"/>
          </a:xfrm>
        </p:grpSpPr>
        <p:grpSp>
          <p:nvGrpSpPr>
            <p:cNvPr id="11" name="Group 4"/>
            <p:cNvGrpSpPr>
              <a:grpSpLocks/>
            </p:cNvGrpSpPr>
            <p:nvPr/>
          </p:nvGrpSpPr>
          <p:grpSpPr bwMode="auto">
            <a:xfrm>
              <a:off x="8784771" y="2970996"/>
              <a:ext cx="2133600" cy="2514600"/>
              <a:chOff x="4080" y="1728"/>
              <a:chExt cx="1344" cy="1584"/>
            </a:xfrm>
          </p:grpSpPr>
          <p:grpSp>
            <p:nvGrpSpPr>
              <p:cNvPr id="12" name="Group 5"/>
              <p:cNvGrpSpPr>
                <a:grpSpLocks/>
              </p:cNvGrpSpPr>
              <p:nvPr/>
            </p:nvGrpSpPr>
            <p:grpSpPr bwMode="auto">
              <a:xfrm>
                <a:off x="4080" y="1728"/>
                <a:ext cx="1344" cy="1584"/>
                <a:chOff x="3312" y="1920"/>
                <a:chExt cx="1344" cy="1584"/>
              </a:xfrm>
            </p:grpSpPr>
            <p:sp>
              <p:nvSpPr>
                <p:cNvPr id="19" name="Line 6"/>
                <p:cNvSpPr>
                  <a:spLocks noChangeShapeType="1"/>
                </p:cNvSpPr>
                <p:nvPr/>
              </p:nvSpPr>
              <p:spPr bwMode="auto">
                <a:xfrm>
                  <a:off x="3312" y="192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20" name="Line 7"/>
                <p:cNvSpPr>
                  <a:spLocks noChangeShapeType="1"/>
                </p:cNvSpPr>
                <p:nvPr/>
              </p:nvSpPr>
              <p:spPr bwMode="auto">
                <a:xfrm>
                  <a:off x="4032" y="1920"/>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21" name="Line 8"/>
                <p:cNvSpPr>
                  <a:spLocks noChangeShapeType="1"/>
                </p:cNvSpPr>
                <p:nvPr/>
              </p:nvSpPr>
              <p:spPr bwMode="auto">
                <a:xfrm>
                  <a:off x="3360" y="2064"/>
                  <a:ext cx="5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22" name="Line 9"/>
                <p:cNvSpPr>
                  <a:spLocks noChangeShapeType="1"/>
                </p:cNvSpPr>
                <p:nvPr/>
              </p:nvSpPr>
              <p:spPr bwMode="auto">
                <a:xfrm>
                  <a:off x="3936" y="2064"/>
                  <a:ext cx="6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23" name="Line 10"/>
                <p:cNvSpPr>
                  <a:spLocks noChangeShapeType="1"/>
                </p:cNvSpPr>
                <p:nvPr/>
              </p:nvSpPr>
              <p:spPr bwMode="auto">
                <a:xfrm>
                  <a:off x="3312" y="2208"/>
                  <a:ext cx="4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24" name="Line 11"/>
                <p:cNvSpPr>
                  <a:spLocks noChangeShapeType="1"/>
                </p:cNvSpPr>
                <p:nvPr/>
              </p:nvSpPr>
              <p:spPr bwMode="auto">
                <a:xfrm>
                  <a:off x="3888" y="2208"/>
                  <a:ext cx="7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25" name="Line 12"/>
                <p:cNvSpPr>
                  <a:spLocks noChangeShapeType="1"/>
                </p:cNvSpPr>
                <p:nvPr/>
              </p:nvSpPr>
              <p:spPr bwMode="auto">
                <a:xfrm>
                  <a:off x="3360" y="2352"/>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26" name="Line 13"/>
                <p:cNvSpPr>
                  <a:spLocks noChangeShapeType="1"/>
                </p:cNvSpPr>
                <p:nvPr/>
              </p:nvSpPr>
              <p:spPr bwMode="auto">
                <a:xfrm>
                  <a:off x="4080" y="2352"/>
                  <a:ext cx="4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27" name="Line 14"/>
                <p:cNvSpPr>
                  <a:spLocks noChangeShapeType="1"/>
                </p:cNvSpPr>
                <p:nvPr/>
              </p:nvSpPr>
              <p:spPr bwMode="auto">
                <a:xfrm>
                  <a:off x="3312" y="2496"/>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28" name="Line 15"/>
                <p:cNvSpPr>
                  <a:spLocks noChangeShapeType="1"/>
                </p:cNvSpPr>
                <p:nvPr/>
              </p:nvSpPr>
              <p:spPr bwMode="auto">
                <a:xfrm>
                  <a:off x="4176" y="2496"/>
                  <a:ext cx="3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29" name="Line 16"/>
                <p:cNvSpPr>
                  <a:spLocks noChangeShapeType="1"/>
                </p:cNvSpPr>
                <p:nvPr/>
              </p:nvSpPr>
              <p:spPr bwMode="auto">
                <a:xfrm>
                  <a:off x="3360" y="2640"/>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30" name="Line 17"/>
                <p:cNvSpPr>
                  <a:spLocks noChangeShapeType="1"/>
                </p:cNvSpPr>
                <p:nvPr/>
              </p:nvSpPr>
              <p:spPr bwMode="auto">
                <a:xfrm>
                  <a:off x="3744" y="2640"/>
                  <a:ext cx="4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31" name="Line 18"/>
                <p:cNvSpPr>
                  <a:spLocks noChangeShapeType="1"/>
                </p:cNvSpPr>
                <p:nvPr/>
              </p:nvSpPr>
              <p:spPr bwMode="auto">
                <a:xfrm>
                  <a:off x="3312" y="2784"/>
                  <a:ext cx="43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32" name="Line 19"/>
                <p:cNvSpPr>
                  <a:spLocks noChangeShapeType="1"/>
                </p:cNvSpPr>
                <p:nvPr/>
              </p:nvSpPr>
              <p:spPr bwMode="auto">
                <a:xfrm>
                  <a:off x="3552" y="2928"/>
                  <a:ext cx="38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33" name="Line 20"/>
                <p:cNvSpPr>
                  <a:spLocks noChangeShapeType="1"/>
                </p:cNvSpPr>
                <p:nvPr/>
              </p:nvSpPr>
              <p:spPr bwMode="auto">
                <a:xfrm>
                  <a:off x="3744" y="3072"/>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34" name="Line 21"/>
                <p:cNvSpPr>
                  <a:spLocks noChangeShapeType="1"/>
                </p:cNvSpPr>
                <p:nvPr/>
              </p:nvSpPr>
              <p:spPr bwMode="auto">
                <a:xfrm>
                  <a:off x="3312" y="3216"/>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35" name="Line 22"/>
                <p:cNvSpPr>
                  <a:spLocks noChangeShapeType="1"/>
                </p:cNvSpPr>
                <p:nvPr/>
              </p:nvSpPr>
              <p:spPr bwMode="auto">
                <a:xfrm>
                  <a:off x="3312" y="3360"/>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36" name="Line 23"/>
                <p:cNvSpPr>
                  <a:spLocks noChangeShapeType="1"/>
                </p:cNvSpPr>
                <p:nvPr/>
              </p:nvSpPr>
              <p:spPr bwMode="auto">
                <a:xfrm>
                  <a:off x="3312" y="3504"/>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37" name="Line 24"/>
                <p:cNvSpPr>
                  <a:spLocks noChangeShapeType="1"/>
                </p:cNvSpPr>
                <p:nvPr/>
              </p:nvSpPr>
              <p:spPr bwMode="auto">
                <a:xfrm>
                  <a:off x="3840" y="2784"/>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38" name="Line 25"/>
                <p:cNvSpPr>
                  <a:spLocks noChangeShapeType="1"/>
                </p:cNvSpPr>
                <p:nvPr/>
              </p:nvSpPr>
              <p:spPr bwMode="auto">
                <a:xfrm>
                  <a:off x="4032" y="2928"/>
                  <a:ext cx="4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39" name="Line 26"/>
                <p:cNvSpPr>
                  <a:spLocks noChangeShapeType="1"/>
                </p:cNvSpPr>
                <p:nvPr/>
              </p:nvSpPr>
              <p:spPr bwMode="auto">
                <a:xfrm>
                  <a:off x="4032" y="3072"/>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40" name="Line 27"/>
                <p:cNvSpPr>
                  <a:spLocks noChangeShapeType="1"/>
                </p:cNvSpPr>
                <p:nvPr/>
              </p:nvSpPr>
              <p:spPr bwMode="auto">
                <a:xfrm>
                  <a:off x="3744" y="3216"/>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41" name="Line 28"/>
                <p:cNvSpPr>
                  <a:spLocks noChangeShapeType="1"/>
                </p:cNvSpPr>
                <p:nvPr/>
              </p:nvSpPr>
              <p:spPr bwMode="auto">
                <a:xfrm>
                  <a:off x="3600" y="3360"/>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42" name="Line 29"/>
                <p:cNvSpPr>
                  <a:spLocks noChangeShapeType="1"/>
                </p:cNvSpPr>
                <p:nvPr/>
              </p:nvSpPr>
              <p:spPr bwMode="auto">
                <a:xfrm>
                  <a:off x="3648" y="3504"/>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43" name="Line 30"/>
                <p:cNvSpPr>
                  <a:spLocks noChangeShapeType="1"/>
                </p:cNvSpPr>
                <p:nvPr/>
              </p:nvSpPr>
              <p:spPr bwMode="auto">
                <a:xfrm>
                  <a:off x="3696" y="2352"/>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44" name="Line 31"/>
                <p:cNvSpPr>
                  <a:spLocks noChangeShapeType="1"/>
                </p:cNvSpPr>
                <p:nvPr/>
              </p:nvSpPr>
              <p:spPr bwMode="auto">
                <a:xfrm>
                  <a:off x="3552" y="2496"/>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45" name="Line 32"/>
                <p:cNvSpPr>
                  <a:spLocks noChangeShapeType="1"/>
                </p:cNvSpPr>
                <p:nvPr/>
              </p:nvSpPr>
              <p:spPr bwMode="auto">
                <a:xfrm flipV="1">
                  <a:off x="3840" y="2496"/>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46" name="Line 33"/>
                <p:cNvSpPr>
                  <a:spLocks noChangeShapeType="1"/>
                </p:cNvSpPr>
                <p:nvPr/>
              </p:nvSpPr>
              <p:spPr bwMode="auto">
                <a:xfrm>
                  <a:off x="4368" y="2640"/>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47" name="Line 34"/>
                <p:cNvSpPr>
                  <a:spLocks noChangeShapeType="1"/>
                </p:cNvSpPr>
                <p:nvPr/>
              </p:nvSpPr>
              <p:spPr bwMode="auto">
                <a:xfrm>
                  <a:off x="4320" y="2784"/>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48" name="Line 35"/>
                <p:cNvSpPr>
                  <a:spLocks noChangeShapeType="1"/>
                </p:cNvSpPr>
                <p:nvPr/>
              </p:nvSpPr>
              <p:spPr bwMode="auto">
                <a:xfrm>
                  <a:off x="3312" y="2928"/>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49" name="Line 36"/>
                <p:cNvSpPr>
                  <a:spLocks noChangeShapeType="1"/>
                </p:cNvSpPr>
                <p:nvPr/>
              </p:nvSpPr>
              <p:spPr bwMode="auto">
                <a:xfrm>
                  <a:off x="3360" y="3072"/>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50" name="Line 37"/>
                <p:cNvSpPr>
                  <a:spLocks noChangeShapeType="1"/>
                </p:cNvSpPr>
                <p:nvPr/>
              </p:nvSpPr>
              <p:spPr bwMode="auto">
                <a:xfrm>
                  <a:off x="4416" y="3072"/>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51" name="Line 38"/>
                <p:cNvSpPr>
                  <a:spLocks noChangeShapeType="1"/>
                </p:cNvSpPr>
                <p:nvPr/>
              </p:nvSpPr>
              <p:spPr bwMode="auto">
                <a:xfrm>
                  <a:off x="4416" y="3216"/>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52" name="Line 39"/>
                <p:cNvSpPr>
                  <a:spLocks noChangeShapeType="1"/>
                </p:cNvSpPr>
                <p:nvPr/>
              </p:nvSpPr>
              <p:spPr bwMode="auto">
                <a:xfrm>
                  <a:off x="3936" y="3360"/>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53" name="Line 40"/>
                <p:cNvSpPr>
                  <a:spLocks noChangeShapeType="1"/>
                </p:cNvSpPr>
                <p:nvPr/>
              </p:nvSpPr>
              <p:spPr bwMode="auto">
                <a:xfrm>
                  <a:off x="4272" y="3360"/>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54" name="Line 41"/>
                <p:cNvSpPr>
                  <a:spLocks noChangeShapeType="1"/>
                </p:cNvSpPr>
                <p:nvPr/>
              </p:nvSpPr>
              <p:spPr bwMode="auto">
                <a:xfrm>
                  <a:off x="3984" y="3504"/>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55" name="Line 42"/>
                <p:cNvSpPr>
                  <a:spLocks noChangeShapeType="1"/>
                </p:cNvSpPr>
                <p:nvPr/>
              </p:nvSpPr>
              <p:spPr bwMode="auto">
                <a:xfrm>
                  <a:off x="4320" y="3504"/>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grpSp>
          <p:sp>
            <p:nvSpPr>
              <p:cNvPr id="17" name="Oval 43"/>
              <p:cNvSpPr>
                <a:spLocks noChangeArrowheads="1"/>
              </p:cNvSpPr>
              <p:nvPr/>
            </p:nvSpPr>
            <p:spPr bwMode="auto">
              <a:xfrm>
                <a:off x="4608" y="2304"/>
                <a:ext cx="192" cy="192"/>
              </a:xfrm>
              <a:prstGeom prst="ellipse">
                <a:avLst/>
              </a:prstGeom>
              <a:gradFill rotWithShape="0">
                <a:gsLst>
                  <a:gs pos="0">
                    <a:schemeClr val="tx1">
                      <a:gamma/>
                      <a:tint val="24314"/>
                      <a:invGamma/>
                    </a:schemeClr>
                  </a:gs>
                  <a:gs pos="100000">
                    <a:schemeClr val="tx1"/>
                  </a:gs>
                </a:gsLst>
                <a:path path="shape">
                  <a:fillToRect l="50000" t="50000" r="50000" b="50000"/>
                </a:path>
              </a:gradFill>
              <a:ln>
                <a:noFill/>
              </a:ln>
              <a:effectLst/>
              <a:extLst/>
            </p:spPr>
            <p:txBody>
              <a:bodyPr wrap="none" anchor="ctr"/>
              <a:lstStyle/>
              <a:p>
                <a:pPr>
                  <a:defRPr/>
                </a:pPr>
                <a:endParaRPr lang="zh-CN" altLang="en-US" sz="2800">
                  <a:solidFill>
                    <a:srgbClr val="0000FF"/>
                  </a:solidFill>
                  <a:latin typeface="+mn-ea"/>
                  <a:ea typeface="+mn-ea"/>
                </a:endParaRPr>
              </a:p>
            </p:txBody>
          </p:sp>
          <mc:AlternateContent xmlns:mc="http://schemas.openxmlformats.org/markup-compatibility/2006" xmlns:a14="http://schemas.microsoft.com/office/drawing/2010/main">
            <mc:Choice Requires="a14">
              <p:sp>
                <p:nvSpPr>
                  <p:cNvPr id="18" name="Rectangle 44"/>
                  <p:cNvSpPr>
                    <a:spLocks noChangeArrowheads="1"/>
                  </p:cNvSpPr>
                  <p:nvPr/>
                </p:nvSpPr>
                <p:spPr bwMode="auto">
                  <a:xfrm>
                    <a:off x="4752" y="2208"/>
                    <a:ext cx="378"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𝑚</m:t>
                          </m:r>
                        </m:oMath>
                      </m:oMathPara>
                    </a14:m>
                    <a:endParaRPr lang="en-US" altLang="zh-CN" sz="2800" b="1" i="1" dirty="0">
                      <a:solidFill>
                        <a:srgbClr val="0000FF"/>
                      </a:solidFill>
                      <a:latin typeface="+mn-ea"/>
                      <a:ea typeface="+mn-ea"/>
                    </a:endParaRPr>
                  </a:p>
                </p:txBody>
              </p:sp>
            </mc:Choice>
            <mc:Fallback xmlns="">
              <p:sp>
                <p:nvSpPr>
                  <p:cNvPr id="31763" name="Rectangle 44"/>
                  <p:cNvSpPr>
                    <a:spLocks noRot="1" noChangeAspect="1" noMove="1" noResize="1" noEditPoints="1" noAdjustHandles="1" noChangeArrowheads="1" noChangeShapeType="1" noTextEdit="1"/>
                  </p:cNvSpPr>
                  <p:nvPr/>
                </p:nvSpPr>
                <p:spPr bwMode="auto">
                  <a:xfrm>
                    <a:off x="4752" y="2208"/>
                    <a:ext cx="378" cy="330"/>
                  </a:xfrm>
                  <a:prstGeom prst="rect">
                    <a:avLst/>
                  </a:prstGeom>
                  <a:blipFill>
                    <a:blip r:embed="rId7"/>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sp>
          <p:nvSpPr>
            <p:cNvPr id="56" name="Line 46"/>
            <p:cNvSpPr>
              <a:spLocks noChangeShapeType="1"/>
            </p:cNvSpPr>
            <p:nvPr/>
          </p:nvSpPr>
          <p:spPr bwMode="auto">
            <a:xfrm flipV="1">
              <a:off x="9775371" y="2970996"/>
              <a:ext cx="0" cy="914400"/>
            </a:xfrm>
            <a:prstGeom prst="line">
              <a:avLst/>
            </a:prstGeom>
            <a:noFill/>
            <a:ln w="31750">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57" name="Line 49"/>
            <p:cNvSpPr>
              <a:spLocks noChangeShapeType="1"/>
            </p:cNvSpPr>
            <p:nvPr/>
          </p:nvSpPr>
          <p:spPr bwMode="auto">
            <a:xfrm flipV="1">
              <a:off x="9775371" y="3351996"/>
              <a:ext cx="0" cy="533400"/>
            </a:xfrm>
            <a:prstGeom prst="line">
              <a:avLst/>
            </a:prstGeom>
            <a:noFill/>
            <a:ln w="41275">
              <a:solidFill>
                <a:srgbClr val="FF33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p:sp>
          <p:nvSpPr>
            <p:cNvPr id="58" name="Line 52"/>
            <p:cNvSpPr>
              <a:spLocks noChangeShapeType="1"/>
            </p:cNvSpPr>
            <p:nvPr/>
          </p:nvSpPr>
          <p:spPr bwMode="auto">
            <a:xfrm>
              <a:off x="9775371" y="4190196"/>
              <a:ext cx="0" cy="1143000"/>
            </a:xfrm>
            <a:prstGeom prst="line">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ea"/>
                <a:ea typeface="+mn-ea"/>
              </a:endParaRPr>
            </a:p>
          </p:txBody>
        </p:sp>
        <mc:AlternateContent xmlns:mc="http://schemas.openxmlformats.org/markup-compatibility/2006" xmlns:a14="http://schemas.microsoft.com/office/drawing/2010/main">
          <mc:Choice Requires="a14">
            <p:sp>
              <p:nvSpPr>
                <p:cNvPr id="59" name="矩形 58"/>
                <p:cNvSpPr/>
                <p:nvPr/>
              </p:nvSpPr>
              <p:spPr>
                <a:xfrm>
                  <a:off x="9675520" y="4510871"/>
                  <a:ext cx="823751"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𝑚</m:t>
                        </m:r>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𝑔</m:t>
                            </m:r>
                          </m:e>
                        </m:acc>
                      </m:oMath>
                    </m:oMathPara>
                  </a14:m>
                  <a:endParaRPr lang="zh-CN" altLang="en-US" sz="2800" dirty="0">
                    <a:solidFill>
                      <a:srgbClr val="0000FF"/>
                    </a:solidFill>
                    <a:latin typeface="+mj-ea"/>
                    <a:ea typeface="+mj-ea"/>
                  </a:endParaRPr>
                </a:p>
              </p:txBody>
            </p:sp>
          </mc:Choice>
          <mc:Fallback xmlns="">
            <p:sp>
              <p:nvSpPr>
                <p:cNvPr id="59" name="矩形 58"/>
                <p:cNvSpPr>
                  <a:spLocks noRot="1" noChangeAspect="1" noMove="1" noResize="1" noEditPoints="1" noAdjustHandles="1" noChangeArrowheads="1" noChangeShapeType="1" noTextEdit="1"/>
                </p:cNvSpPr>
                <p:nvPr/>
              </p:nvSpPr>
              <p:spPr>
                <a:xfrm>
                  <a:off x="9675520" y="4510871"/>
                  <a:ext cx="823751"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9687204" y="2666108"/>
                  <a:ext cx="535723"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𝐵</m:t>
                            </m:r>
                          </m:e>
                        </m:acc>
                      </m:oMath>
                    </m:oMathPara>
                  </a14:m>
                  <a:endParaRPr lang="zh-CN" altLang="en-US" sz="2800" dirty="0">
                    <a:solidFill>
                      <a:srgbClr val="0000FF"/>
                    </a:solidFill>
                    <a:latin typeface="+mj-ea"/>
                    <a:ea typeface="+mj-ea"/>
                  </a:endParaRPr>
                </a:p>
              </p:txBody>
            </p:sp>
          </mc:Choice>
          <mc:Fallback xmlns="">
            <p:sp>
              <p:nvSpPr>
                <p:cNvPr id="60" name="矩形 59"/>
                <p:cNvSpPr>
                  <a:spLocks noRot="1" noChangeAspect="1" noMove="1" noResize="1" noEditPoints="1" noAdjustHandles="1" noChangeArrowheads="1" noChangeShapeType="1" noTextEdit="1"/>
                </p:cNvSpPr>
                <p:nvPr/>
              </p:nvSpPr>
              <p:spPr>
                <a:xfrm>
                  <a:off x="9687204" y="2666108"/>
                  <a:ext cx="535723" cy="57547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9685097" y="3351907"/>
                  <a:ext cx="530210"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𝑅</m:t>
                            </m:r>
                          </m:e>
                        </m:acc>
                      </m:oMath>
                    </m:oMathPara>
                  </a14:m>
                  <a:endParaRPr lang="zh-CN" altLang="en-US" sz="2800" dirty="0">
                    <a:solidFill>
                      <a:srgbClr val="0000FF"/>
                    </a:solidFill>
                    <a:latin typeface="+mj-ea"/>
                    <a:ea typeface="+mj-ea"/>
                  </a:endParaRPr>
                </a:p>
              </p:txBody>
            </p:sp>
          </mc:Choice>
          <mc:Fallback xmlns="">
            <p:sp>
              <p:nvSpPr>
                <p:cNvPr id="61" name="矩形 60"/>
                <p:cNvSpPr>
                  <a:spLocks noRot="1" noChangeAspect="1" noMove="1" noResize="1" noEditPoints="1" noAdjustHandles="1" noChangeArrowheads="1" noChangeShapeType="1" noTextEdit="1"/>
                </p:cNvSpPr>
                <p:nvPr/>
              </p:nvSpPr>
              <p:spPr>
                <a:xfrm>
                  <a:off x="9685097" y="3351907"/>
                  <a:ext cx="530210" cy="575479"/>
                </a:xfrm>
                <a:prstGeom prst="rect">
                  <a:avLst/>
                </a:prstGeom>
                <a:blipFill>
                  <a:blip r:embed="rId10"/>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004161845"/>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775"/>
                                        </p:tgtEl>
                                        <p:attrNameLst>
                                          <p:attrName>style.visibility</p:attrName>
                                        </p:attrNameLst>
                                      </p:cBhvr>
                                      <p:to>
                                        <p:strVal val="visible"/>
                                      </p:to>
                                    </p:set>
                                    <p:animEffect transition="in" filter="wipe(left)">
                                      <p:cBhvr>
                                        <p:cTn id="7" dur="500"/>
                                        <p:tgtEl>
                                          <p:spTgt spid="3277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2229"/>
                                        </p:tgtEl>
                                        <p:attrNameLst>
                                          <p:attrName>style.visibility</p:attrName>
                                        </p:attrNameLst>
                                      </p:cBhvr>
                                      <p:to>
                                        <p:strVal val="visible"/>
                                      </p:to>
                                    </p:set>
                                    <p:animEffect transition="in" filter="wipe(left)">
                                      <p:cBhvr>
                                        <p:cTn id="22" dur="500"/>
                                        <p:tgtEl>
                                          <p:spTgt spid="5222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2231"/>
                                        </p:tgtEl>
                                        <p:attrNameLst>
                                          <p:attrName>style.visibility</p:attrName>
                                        </p:attrNameLst>
                                      </p:cBhvr>
                                      <p:to>
                                        <p:strVal val="visible"/>
                                      </p:to>
                                    </p:set>
                                    <p:animEffect transition="in" filter="wipe(left)">
                                      <p:cBhvr>
                                        <p:cTn id="32" dur="500"/>
                                        <p:tgtEl>
                                          <p:spTgt spid="5223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2233"/>
                                        </p:tgtEl>
                                        <p:attrNameLst>
                                          <p:attrName>style.visibility</p:attrName>
                                        </p:attrNameLst>
                                      </p:cBhvr>
                                      <p:to>
                                        <p:strVal val="visible"/>
                                      </p:to>
                                    </p:set>
                                    <p:animEffect transition="in" filter="wipe(left)">
                                      <p:cBhvr>
                                        <p:cTn id="42" dur="500"/>
                                        <p:tgtEl>
                                          <p:spTgt spid="5223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5" grpId="0"/>
      <p:bldP spid="52229" grpId="0"/>
      <p:bldP spid="52231" grpId="0"/>
      <p:bldP spid="52233" grpId="0"/>
      <p:bldP spid="10" grpId="0"/>
      <p:bldP spid="13" grpId="0"/>
      <p:bldP spid="14" grpId="0"/>
      <p:bldP spid="15"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5" name="Text Box 1039"/>
          <p:cNvSpPr txBox="1">
            <a:spLocks noChangeArrowheads="1"/>
          </p:cNvSpPr>
          <p:nvPr/>
        </p:nvSpPr>
        <p:spPr bwMode="auto">
          <a:xfrm>
            <a:off x="1452563" y="1304579"/>
            <a:ext cx="101774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None/>
            </a:pPr>
            <a:r>
              <a:rPr lang="zh-CN" altLang="en-US" sz="2800" dirty="0">
                <a:solidFill>
                  <a:srgbClr val="0000FF"/>
                </a:solidFill>
                <a:latin typeface="微软雅黑" panose="020B0503020204020204" pitchFamily="34" charset="-122"/>
                <a:ea typeface="微软雅黑" panose="020B0503020204020204" pitchFamily="34" charset="-122"/>
              </a:rPr>
              <a:t>物体：具有大小、形状、质量和内部结构的物质形态。</a:t>
            </a:r>
          </a:p>
        </p:txBody>
      </p:sp>
      <p:sp>
        <p:nvSpPr>
          <p:cNvPr id="11" name="Rectangle 3"/>
          <p:cNvSpPr>
            <a:spLocks noChangeArrowheads="1"/>
          </p:cNvSpPr>
          <p:nvPr/>
        </p:nvSpPr>
        <p:spPr bwMode="auto">
          <a:xfrm>
            <a:off x="885826" y="456544"/>
            <a:ext cx="38957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0000FF"/>
                </a:solidFill>
                <a:latin typeface="+mn-lt"/>
                <a:ea typeface="微软雅黑" panose="020B0503020204020204" pitchFamily="34" charset="-122"/>
              </a:rPr>
              <a:t>二、质点</a:t>
            </a:r>
          </a:p>
        </p:txBody>
      </p:sp>
      <p:sp>
        <p:nvSpPr>
          <p:cNvPr id="8" name="Text Box 5"/>
          <p:cNvSpPr txBox="1">
            <a:spLocks noChangeArrowheads="1"/>
          </p:cNvSpPr>
          <p:nvPr/>
        </p:nvSpPr>
        <p:spPr bwMode="auto">
          <a:xfrm>
            <a:off x="1452563" y="2124038"/>
            <a:ext cx="1017746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eaLnBrk="1" hangingPunct="1">
              <a:spcBef>
                <a:spcPct val="50000"/>
              </a:spcBef>
              <a:buClrTx/>
              <a:buSzTx/>
              <a:buFont typeface="Wingdings" panose="05000000000000000000" pitchFamily="2" charset="2"/>
              <a:buNone/>
              <a:defRPr kumimoji="1" sz="2800">
                <a:solidFill>
                  <a:srgbClr val="0000FF"/>
                </a:solidFill>
                <a:latin typeface="微软雅黑" panose="020B0503020204020204" pitchFamily="34" charset="-122"/>
                <a:ea typeface="微软雅黑" panose="020B0503020204020204" pitchFamily="34" charset="-122"/>
              </a:defRPr>
            </a:lvl1pPr>
            <a:lvl2pPr marL="742950" indent="-285750" eaLnBrk="0" hangingPunct="0">
              <a:spcBef>
                <a:spcPct val="20000"/>
              </a:spcBef>
              <a:buChar char="–"/>
              <a:defRPr kumimoji="1" sz="2800">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r>
              <a:rPr lang="zh-CN" altLang="en-US" dirty="0"/>
              <a:t>一般情况下，物体各部分的运动不相同，在运动的过程中大小、形状可能改变，这使得运动问题变得复杂。</a:t>
            </a:r>
          </a:p>
        </p:txBody>
      </p:sp>
      <p:sp>
        <p:nvSpPr>
          <p:cNvPr id="9" name="Text Box 6"/>
          <p:cNvSpPr txBox="1">
            <a:spLocks noChangeArrowheads="1"/>
          </p:cNvSpPr>
          <p:nvPr/>
        </p:nvSpPr>
        <p:spPr bwMode="auto">
          <a:xfrm>
            <a:off x="1452563" y="3374384"/>
            <a:ext cx="1017746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eaLnBrk="1" hangingPunct="1">
              <a:spcBef>
                <a:spcPct val="50000"/>
              </a:spcBef>
              <a:buClrTx/>
              <a:buSzTx/>
              <a:buFont typeface="Wingdings" panose="05000000000000000000" pitchFamily="2" charset="2"/>
              <a:buNone/>
              <a:defRPr kumimoji="1" sz="2800">
                <a:solidFill>
                  <a:srgbClr val="0000FF"/>
                </a:solidFill>
                <a:latin typeface="微软雅黑" panose="020B0503020204020204" pitchFamily="34" charset="-122"/>
                <a:ea typeface="微软雅黑" panose="020B0503020204020204" pitchFamily="34" charset="-122"/>
              </a:defRPr>
            </a:lvl1pPr>
            <a:lvl2pPr marL="742950" indent="-285750" eaLnBrk="0" hangingPunct="0">
              <a:spcBef>
                <a:spcPct val="20000"/>
              </a:spcBef>
              <a:buChar char="–"/>
              <a:defRPr kumimoji="1" sz="2800">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r>
              <a:rPr lang="zh-CN" altLang="en-US" dirty="0"/>
              <a:t>某些情况下，物体的大小、形状不起作用，或者起次要作用而可以忽略其影响</a:t>
            </a:r>
            <a:r>
              <a:rPr lang="en-US" altLang="zh-CN" dirty="0"/>
              <a:t>——</a:t>
            </a:r>
            <a:r>
              <a:rPr lang="zh-CN" altLang="en-US" dirty="0"/>
              <a:t>简化为质点模型。</a:t>
            </a:r>
          </a:p>
        </p:txBody>
      </p:sp>
      <p:sp>
        <p:nvSpPr>
          <p:cNvPr id="10" name="Rectangle 7"/>
          <p:cNvSpPr>
            <a:spLocks noChangeArrowheads="1"/>
          </p:cNvSpPr>
          <p:nvPr/>
        </p:nvSpPr>
        <p:spPr bwMode="auto">
          <a:xfrm>
            <a:off x="1452563" y="4624730"/>
            <a:ext cx="101774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rgbClr val="000000"/>
                </a:solidFill>
                <a:latin typeface="Arial" panose="020B0604020202020204" pitchFamily="34" charset="0"/>
                <a:ea typeface="宋体" panose="02010600030101010101" pitchFamily="2" charset="-122"/>
              </a:defRPr>
            </a:lvl1pPr>
            <a:lvl2pPr marL="742950" indent="-285750">
              <a:spcBef>
                <a:spcPct val="20000"/>
              </a:spcBef>
              <a:buChar char="–"/>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4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50000"/>
              </a:spcBef>
              <a:buNone/>
            </a:pPr>
            <a:r>
              <a:rPr kumimoji="1" lang="zh-CN" altLang="en-US" sz="2800" dirty="0">
                <a:solidFill>
                  <a:srgbClr val="FF0000"/>
                </a:solidFill>
                <a:latin typeface="微软雅黑" panose="020B0503020204020204" pitchFamily="34" charset="-122"/>
                <a:ea typeface="微软雅黑" panose="020B0503020204020204" pitchFamily="34" charset="-122"/>
              </a:rPr>
              <a:t>质点</a:t>
            </a:r>
            <a:r>
              <a:rPr kumimoji="1" lang="zh-CN" altLang="en-US" sz="2800" dirty="0">
                <a:solidFill>
                  <a:srgbClr val="0000FF"/>
                </a:solidFill>
                <a:latin typeface="微软雅黑" panose="020B0503020204020204" pitchFamily="34" charset="-122"/>
                <a:ea typeface="微软雅黑" panose="020B0503020204020204" pitchFamily="34" charset="-122"/>
              </a:rPr>
              <a:t>：具有一定质量没有大小和形状的理想物体。</a:t>
            </a:r>
          </a:p>
        </p:txBody>
      </p:sp>
    </p:spTree>
    <p:extLst>
      <p:ext uri="{BB962C8B-B14F-4D97-AF65-F5344CB8AC3E}">
        <p14:creationId xmlns:p14="http://schemas.microsoft.com/office/powerpoint/2010/main" val="38599748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975"/>
                                        </p:tgtEl>
                                        <p:attrNameLst>
                                          <p:attrName>style.visibility</p:attrName>
                                        </p:attrNameLst>
                                      </p:cBhvr>
                                      <p:to>
                                        <p:strVal val="visible"/>
                                      </p:to>
                                    </p:set>
                                    <p:animEffect transition="in" filter="wipe(left)">
                                      <p:cBhvr>
                                        <p:cTn id="7" dur="500"/>
                                        <p:tgtEl>
                                          <p:spTgt spid="4097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75" grpId="0"/>
      <p:bldP spid="8" grpId="0" autoUpdateAnimBg="0"/>
      <p:bldP spid="9" grpId="0" autoUpdateAnimBg="0"/>
      <p:bldP spid="10" grpId="0"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06" name="Rectangle 3"/>
          <p:cNvSpPr>
            <a:spLocks noChangeArrowheads="1"/>
          </p:cNvSpPr>
          <p:nvPr/>
        </p:nvSpPr>
        <p:spPr bwMode="auto">
          <a:xfrm>
            <a:off x="1752600" y="457201"/>
            <a:ext cx="4419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lt"/>
                <a:ea typeface="+mn-ea"/>
              </a:rPr>
              <a:t>分离变量，积分得到：</a:t>
            </a:r>
          </a:p>
        </p:txBody>
      </p:sp>
      <p:sp>
        <p:nvSpPr>
          <p:cNvPr id="53268" name="Rectangle 20"/>
          <p:cNvSpPr>
            <a:spLocks noChangeArrowheads="1"/>
          </p:cNvSpPr>
          <p:nvPr/>
        </p:nvSpPr>
        <p:spPr bwMode="auto">
          <a:xfrm>
            <a:off x="3798888" y="5766102"/>
            <a:ext cx="4953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lt"/>
                <a:ea typeface="+mn-ea"/>
              </a:rPr>
              <a:t>作出速度</a:t>
            </a:r>
            <a:r>
              <a:rPr lang="en-US" altLang="zh-CN" sz="2800" dirty="0">
                <a:solidFill>
                  <a:srgbClr val="0000FF"/>
                </a:solidFill>
                <a:latin typeface="+mn-lt"/>
                <a:ea typeface="+mn-ea"/>
              </a:rPr>
              <a:t>—</a:t>
            </a:r>
            <a:r>
              <a:rPr lang="zh-CN" altLang="en-US" sz="2800" dirty="0">
                <a:solidFill>
                  <a:srgbClr val="0000FF"/>
                </a:solidFill>
                <a:latin typeface="+mn-lt"/>
                <a:ea typeface="+mn-ea"/>
              </a:rPr>
              <a:t>时间函数曲线：</a:t>
            </a:r>
          </a:p>
        </p:txBody>
      </p:sp>
      <p:sp>
        <p:nvSpPr>
          <p:cNvPr id="53273" name="Rectangle 25"/>
          <p:cNvSpPr>
            <a:spLocks noChangeArrowheads="1"/>
          </p:cNvSpPr>
          <p:nvPr/>
        </p:nvSpPr>
        <p:spPr bwMode="auto">
          <a:xfrm>
            <a:off x="1735534" y="3744729"/>
            <a:ext cx="5410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lt"/>
                <a:ea typeface="+mn-ea"/>
              </a:rPr>
              <a:t>物体在气体或液体中的沉降都存在极限速度。</a:t>
            </a:r>
          </a:p>
        </p:txBody>
      </p:sp>
      <mc:AlternateContent xmlns:mc="http://schemas.openxmlformats.org/markup-compatibility/2006" xmlns:a14="http://schemas.microsoft.com/office/drawing/2010/main">
        <mc:Choice Requires="a14">
          <p:sp>
            <p:nvSpPr>
              <p:cNvPr id="26" name="矩形 25"/>
              <p:cNvSpPr/>
              <p:nvPr/>
            </p:nvSpPr>
            <p:spPr>
              <a:xfrm>
                <a:off x="2180331" y="1032497"/>
                <a:ext cx="3464025" cy="10558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zh-CN" sz="2800" b="0" i="1" smtClean="0">
                              <a:solidFill>
                                <a:srgbClr val="0000FF"/>
                              </a:solidFill>
                              <a:latin typeface="Cambria Math" panose="02040503050406030204" pitchFamily="18" charset="0"/>
                              <a:ea typeface="+mn-ea"/>
                            </a:rPr>
                          </m:ctrlPr>
                        </m:naryPr>
                        <m:sub>
                          <m:r>
                            <a:rPr lang="en-US" altLang="zh-CN" sz="2800" b="0" i="1" smtClean="0">
                              <a:solidFill>
                                <a:srgbClr val="0000FF"/>
                              </a:solidFill>
                              <a:latin typeface="Cambria Math" panose="02040503050406030204" pitchFamily="18" charset="0"/>
                              <a:ea typeface="+mn-ea"/>
                            </a:rPr>
                            <m:t>0</m:t>
                          </m:r>
                        </m:sub>
                        <m:sup>
                          <m:r>
                            <a:rPr lang="en-US" altLang="zh-CN" sz="2800" b="0" i="1" smtClean="0">
                              <a:solidFill>
                                <a:srgbClr val="0000FF"/>
                              </a:solidFill>
                              <a:latin typeface="Cambria Math" panose="02040503050406030204" pitchFamily="18" charset="0"/>
                              <a:ea typeface="+mn-ea"/>
                            </a:rPr>
                            <m:t>𝑣</m:t>
                          </m:r>
                        </m:sup>
                        <m:e>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𝑑𝑣</m:t>
                              </m:r>
                            </m:num>
                            <m:den>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𝑇</m:t>
                                  </m:r>
                                </m:sub>
                              </m:sSub>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𝑣</m:t>
                              </m:r>
                            </m:den>
                          </m:f>
                        </m:e>
                      </m:nary>
                      <m:r>
                        <a:rPr lang="en-US" altLang="zh-CN" sz="2800" b="0" i="1" smtClean="0">
                          <a:solidFill>
                            <a:srgbClr val="0000FF"/>
                          </a:solidFill>
                          <a:latin typeface="Cambria Math" panose="02040503050406030204" pitchFamily="18" charset="0"/>
                          <a:ea typeface="+mn-ea"/>
                        </a:rPr>
                        <m:t>=</m:t>
                      </m:r>
                      <m:nary>
                        <m:naryPr>
                          <m:ctrlPr>
                            <a:rPr lang="en-US" altLang="zh-CN" sz="2800" i="1">
                              <a:solidFill>
                                <a:srgbClr val="0000FF"/>
                              </a:solidFill>
                              <a:latin typeface="Cambria Math" panose="02040503050406030204" pitchFamily="18" charset="0"/>
                            </a:rPr>
                          </m:ctrlPr>
                        </m:naryPr>
                        <m:sub>
                          <m:r>
                            <a:rPr lang="en-US" altLang="zh-CN" sz="2800" b="0" i="1" smtClean="0">
                              <a:solidFill>
                                <a:srgbClr val="0000FF"/>
                              </a:solidFill>
                              <a:latin typeface="Cambria Math" panose="02040503050406030204" pitchFamily="18" charset="0"/>
                            </a:rPr>
                            <m:t>0</m:t>
                          </m:r>
                        </m:sub>
                        <m:sup>
                          <m:r>
                            <a:rPr lang="en-US" altLang="zh-CN" sz="2800" b="0" i="1" smtClean="0">
                              <a:solidFill>
                                <a:srgbClr val="0000FF"/>
                              </a:solidFill>
                              <a:latin typeface="Cambria Math" panose="02040503050406030204" pitchFamily="18" charset="0"/>
                            </a:rPr>
                            <m:t>𝑡</m:t>
                          </m:r>
                        </m:sup>
                        <m:e>
                          <m:f>
                            <m:fPr>
                              <m:ctrlPr>
                                <a:rPr lang="en-US" altLang="zh-CN" sz="2800" i="1">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𝐾</m:t>
                              </m:r>
                            </m:num>
                            <m:den>
                              <m:r>
                                <a:rPr lang="en-US" altLang="zh-CN" sz="2800" b="0" i="1" smtClean="0">
                                  <a:solidFill>
                                    <a:srgbClr val="0000FF"/>
                                  </a:solidFill>
                                  <a:latin typeface="Cambria Math" panose="02040503050406030204" pitchFamily="18" charset="0"/>
                                </a:rPr>
                                <m:t>𝑚</m:t>
                              </m:r>
                            </m:den>
                          </m:f>
                          <m:r>
                            <a:rPr lang="en-US" altLang="zh-CN" sz="2800" b="0" i="1" smtClean="0">
                              <a:solidFill>
                                <a:srgbClr val="0000FF"/>
                              </a:solidFill>
                              <a:latin typeface="Cambria Math" panose="02040503050406030204" pitchFamily="18" charset="0"/>
                            </a:rPr>
                            <m:t>𝑑𝑡</m:t>
                          </m:r>
                        </m:e>
                      </m:nary>
                    </m:oMath>
                  </m:oMathPara>
                </a14:m>
                <a:endParaRPr lang="zh-CN" altLang="en-US" sz="2800" dirty="0">
                  <a:solidFill>
                    <a:srgbClr val="0000FF"/>
                  </a:solidFill>
                  <a:latin typeface="+mn-lt"/>
                  <a:ea typeface="+mn-ea"/>
                </a:endParaRPr>
              </a:p>
            </p:txBody>
          </p:sp>
        </mc:Choice>
        <mc:Fallback xmlns="">
          <p:sp>
            <p:nvSpPr>
              <p:cNvPr id="26" name="矩形 25"/>
              <p:cNvSpPr>
                <a:spLocks noRot="1" noChangeAspect="1" noMove="1" noResize="1" noEditPoints="1" noAdjustHandles="1" noChangeArrowheads="1" noChangeShapeType="1" noTextEdit="1"/>
              </p:cNvSpPr>
              <p:nvPr/>
            </p:nvSpPr>
            <p:spPr>
              <a:xfrm>
                <a:off x="2180331" y="1032497"/>
                <a:ext cx="3464025" cy="105586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5997014" y="1025946"/>
                <a:ext cx="2666692" cy="9694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𝑙𝑛</m:t>
                      </m:r>
                      <m:f>
                        <m:fPr>
                          <m:ctrlPr>
                            <a:rPr lang="en-US" altLang="zh-CN" sz="2800" i="1">
                              <a:solidFill>
                                <a:srgbClr val="0000FF"/>
                              </a:solidFill>
                              <a:latin typeface="Cambria Math" panose="02040503050406030204" pitchFamily="18" charset="0"/>
                            </a:rPr>
                          </m:ctrlPr>
                        </m:fPr>
                        <m:num>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𝑇</m:t>
                              </m:r>
                            </m:sub>
                          </m:sSub>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𝑣</m:t>
                          </m:r>
                        </m:num>
                        <m:den>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𝑇</m:t>
                              </m:r>
                            </m:sub>
                          </m:sSub>
                        </m:den>
                      </m:f>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𝐾</m:t>
                          </m:r>
                        </m:num>
                        <m:den>
                          <m:r>
                            <a:rPr lang="en-US" altLang="zh-CN" sz="2800" i="1">
                              <a:solidFill>
                                <a:srgbClr val="0000FF"/>
                              </a:solidFill>
                              <a:latin typeface="Cambria Math" panose="02040503050406030204" pitchFamily="18" charset="0"/>
                            </a:rPr>
                            <m:t>𝑚</m:t>
                          </m:r>
                        </m:den>
                      </m:f>
                      <m:r>
                        <a:rPr lang="en-US" altLang="zh-CN" sz="2800" b="0" i="1" smtClean="0">
                          <a:solidFill>
                            <a:srgbClr val="0000FF"/>
                          </a:solidFill>
                          <a:latin typeface="Cambria Math" panose="02040503050406030204" pitchFamily="18" charset="0"/>
                        </a:rPr>
                        <m:t>𝑡</m:t>
                      </m:r>
                    </m:oMath>
                  </m:oMathPara>
                </a14:m>
                <a:endParaRPr lang="zh-CN" altLang="en-US" sz="2800" dirty="0">
                  <a:solidFill>
                    <a:srgbClr val="0000FF"/>
                  </a:solidFill>
                  <a:latin typeface="+mn-lt"/>
                  <a:ea typeface="+mn-ea"/>
                </a:endParaRPr>
              </a:p>
            </p:txBody>
          </p:sp>
        </mc:Choice>
        <mc:Fallback xmlns="">
          <p:sp>
            <p:nvSpPr>
              <p:cNvPr id="28" name="矩形 27"/>
              <p:cNvSpPr>
                <a:spLocks noRot="1" noChangeAspect="1" noMove="1" noResize="1" noEditPoints="1" noAdjustHandles="1" noChangeArrowheads="1" noChangeShapeType="1" noTextEdit="1"/>
              </p:cNvSpPr>
              <p:nvPr/>
            </p:nvSpPr>
            <p:spPr>
              <a:xfrm>
                <a:off x="5997014" y="1025946"/>
                <a:ext cx="2666692" cy="96943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2187104" y="2144039"/>
                <a:ext cx="3034933" cy="7198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𝑣</m:t>
                      </m:r>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𝑇</m:t>
                          </m:r>
                        </m:sub>
                      </m:sSub>
                      <m:r>
                        <a:rPr lang="en-US" altLang="zh-CN" sz="2800" b="0" i="1" smtClean="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1−</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𝑒</m:t>
                          </m:r>
                        </m:e>
                        <m:sup>
                          <m:r>
                            <a:rPr lang="en-US" altLang="zh-CN" sz="2800" i="1">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𝐾</m:t>
                              </m:r>
                            </m:num>
                            <m:den>
                              <m:r>
                                <a:rPr lang="en-US" altLang="zh-CN" sz="2800" i="1">
                                  <a:solidFill>
                                    <a:srgbClr val="0000FF"/>
                                  </a:solidFill>
                                  <a:latin typeface="Cambria Math" panose="02040503050406030204" pitchFamily="18" charset="0"/>
                                </a:rPr>
                                <m:t>𝑚</m:t>
                              </m:r>
                            </m:den>
                          </m:f>
                          <m:r>
                            <a:rPr lang="en-US" altLang="zh-CN" sz="2800" i="1">
                              <a:solidFill>
                                <a:srgbClr val="0000FF"/>
                              </a:solidFill>
                              <a:latin typeface="Cambria Math" panose="02040503050406030204" pitchFamily="18" charset="0"/>
                            </a:rPr>
                            <m:t>𝑡</m:t>
                          </m:r>
                        </m:sup>
                      </m:sSup>
                      <m:r>
                        <a:rPr lang="en-US" altLang="zh-CN" sz="2800" b="0" i="1" smtClean="0">
                          <a:solidFill>
                            <a:srgbClr val="0000FF"/>
                          </a:solidFill>
                          <a:latin typeface="Cambria Math" panose="02040503050406030204" pitchFamily="18" charset="0"/>
                        </a:rPr>
                        <m:t>)</m:t>
                      </m:r>
                    </m:oMath>
                  </m:oMathPara>
                </a14:m>
                <a:endParaRPr lang="zh-CN" altLang="en-US" sz="2800" dirty="0">
                  <a:solidFill>
                    <a:srgbClr val="0000FF"/>
                  </a:solidFill>
                  <a:latin typeface="+mn-lt"/>
                  <a:ea typeface="+mn-ea"/>
                </a:endParaRPr>
              </a:p>
            </p:txBody>
          </p:sp>
        </mc:Choice>
        <mc:Fallback xmlns="">
          <p:sp>
            <p:nvSpPr>
              <p:cNvPr id="29" name="矩形 28"/>
              <p:cNvSpPr>
                <a:spLocks noRot="1" noChangeAspect="1" noMove="1" noResize="1" noEditPoints="1" noAdjustHandles="1" noChangeArrowheads="1" noChangeShapeType="1" noTextEdit="1"/>
              </p:cNvSpPr>
              <p:nvPr/>
            </p:nvSpPr>
            <p:spPr>
              <a:xfrm>
                <a:off x="2187104" y="2144039"/>
                <a:ext cx="3034933" cy="71981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3886350" y="3078791"/>
                <a:ext cx="13356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𝑣</m:t>
                      </m:r>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𝑇</m:t>
                          </m:r>
                        </m:sub>
                      </m:sSub>
                    </m:oMath>
                  </m:oMathPara>
                </a14:m>
                <a:endParaRPr lang="zh-CN" altLang="en-US" sz="2800" dirty="0">
                  <a:solidFill>
                    <a:srgbClr val="0000FF"/>
                  </a:solidFill>
                  <a:latin typeface="+mn-lt"/>
                  <a:ea typeface="+mn-ea"/>
                </a:endParaRPr>
              </a:p>
            </p:txBody>
          </p:sp>
        </mc:Choice>
        <mc:Fallback xmlns="">
          <p:sp>
            <p:nvSpPr>
              <p:cNvPr id="30" name="矩形 29"/>
              <p:cNvSpPr>
                <a:spLocks noRot="1" noChangeAspect="1" noMove="1" noResize="1" noEditPoints="1" noAdjustHandles="1" noChangeArrowheads="1" noChangeShapeType="1" noTextEdit="1"/>
              </p:cNvSpPr>
              <p:nvPr/>
            </p:nvSpPr>
            <p:spPr>
              <a:xfrm>
                <a:off x="3886350" y="3078791"/>
                <a:ext cx="1335687"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2180331" y="3074884"/>
                <a:ext cx="123136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𝑡</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latin typeface="+mn-lt"/>
                  <a:ea typeface="+mn-ea"/>
                </a:endParaRPr>
              </a:p>
            </p:txBody>
          </p:sp>
        </mc:Choice>
        <mc:Fallback xmlns="">
          <p:sp>
            <p:nvSpPr>
              <p:cNvPr id="31" name="矩形 30"/>
              <p:cNvSpPr>
                <a:spLocks noRot="1" noChangeAspect="1" noMove="1" noResize="1" noEditPoints="1" noAdjustHandles="1" noChangeArrowheads="1" noChangeShapeType="1" noTextEdit="1"/>
              </p:cNvSpPr>
              <p:nvPr/>
            </p:nvSpPr>
            <p:spPr>
              <a:xfrm>
                <a:off x="2180331" y="3074884"/>
                <a:ext cx="1231363"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2170797" y="4944002"/>
                <a:ext cx="1905650" cy="523220"/>
              </a:xfrm>
              <a:prstGeom prst="rect">
                <a:avLst/>
              </a:prstGeom>
            </p:spPr>
            <p:txBody>
              <a:bodyPr wrap="none">
                <a:spAutoFit/>
              </a:bodyPr>
              <a:lstStyle/>
              <a:p>
                <a:r>
                  <a:rPr lang="zh-CN" altLang="en-US" sz="2800" b="0" dirty="0">
                    <a:solidFill>
                      <a:srgbClr val="0000FF"/>
                    </a:solidFill>
                    <a:latin typeface="+mn-ea"/>
                    <a:ea typeface="+mn-ea"/>
                  </a:rPr>
                  <a:t>当</a:t>
                </a:r>
                <a14:m>
                  <m:oMath xmlns:m="http://schemas.openxmlformats.org/officeDocument/2006/math">
                    <m:r>
                      <a:rPr lang="en-US" altLang="zh-CN" sz="2800" b="0" i="1" smtClean="0">
                        <a:solidFill>
                          <a:srgbClr val="0000FF"/>
                        </a:solidFill>
                        <a:latin typeface="Cambria Math" panose="02040503050406030204" pitchFamily="18" charset="0"/>
                        <a:ea typeface="+mn-ea"/>
                      </a:rPr>
                      <m:t>𝑡</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𝑚</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𝐾</m:t>
                    </m:r>
                  </m:oMath>
                </a14:m>
                <a:endParaRPr lang="zh-CN" altLang="en-US" sz="2800" dirty="0">
                  <a:solidFill>
                    <a:srgbClr val="0000FF"/>
                  </a:solidFill>
                  <a:latin typeface="+mn-ea"/>
                  <a:ea typeface="+mn-ea"/>
                </a:endParaRPr>
              </a:p>
            </p:txBody>
          </p:sp>
        </mc:Choice>
        <mc:Fallback xmlns="">
          <p:sp>
            <p:nvSpPr>
              <p:cNvPr id="32" name="矩形 31"/>
              <p:cNvSpPr>
                <a:spLocks noRot="1" noChangeAspect="1" noMove="1" noResize="1" noEditPoints="1" noAdjustHandles="1" noChangeArrowheads="1" noChangeShapeType="1" noTextEdit="1"/>
              </p:cNvSpPr>
              <p:nvPr/>
            </p:nvSpPr>
            <p:spPr>
              <a:xfrm>
                <a:off x="2170797" y="4944002"/>
                <a:ext cx="1905650" cy="523220"/>
              </a:xfrm>
              <a:prstGeom prst="rect">
                <a:avLst/>
              </a:prstGeom>
              <a:blipFill>
                <a:blip r:embed="rId9"/>
                <a:stretch>
                  <a:fillRect l="-6390" t="-11628" b="-313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4105887" y="4944002"/>
                <a:ext cx="28150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𝑣</m:t>
                      </m:r>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𝑇</m:t>
                          </m:r>
                        </m:sub>
                      </m:sSub>
                      <m:r>
                        <a:rPr lang="en-US" altLang="zh-CN" sz="2800" b="0" i="1" smtClean="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1−</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𝑒</m:t>
                          </m:r>
                        </m:e>
                        <m:sup>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1</m:t>
                          </m:r>
                        </m:sup>
                      </m:sSup>
                      <m:r>
                        <a:rPr lang="en-US" altLang="zh-CN" sz="2800" b="0" i="1" smtClean="0">
                          <a:solidFill>
                            <a:srgbClr val="0000FF"/>
                          </a:solidFill>
                          <a:latin typeface="Cambria Math" panose="02040503050406030204" pitchFamily="18" charset="0"/>
                        </a:rPr>
                        <m:t>)</m:t>
                      </m:r>
                    </m:oMath>
                  </m:oMathPara>
                </a14:m>
                <a:endParaRPr lang="zh-CN" altLang="en-US" sz="2800" dirty="0">
                  <a:solidFill>
                    <a:srgbClr val="0000FF"/>
                  </a:solidFill>
                  <a:latin typeface="+mn-lt"/>
                  <a:ea typeface="+mn-ea"/>
                </a:endParaRPr>
              </a:p>
            </p:txBody>
          </p:sp>
        </mc:Choice>
        <mc:Fallback xmlns="">
          <p:sp>
            <p:nvSpPr>
              <p:cNvPr id="33" name="矩形 32"/>
              <p:cNvSpPr>
                <a:spLocks noRot="1" noChangeAspect="1" noMove="1" noResize="1" noEditPoints="1" noAdjustHandles="1" noChangeArrowheads="1" noChangeShapeType="1" noTextEdit="1"/>
              </p:cNvSpPr>
              <p:nvPr/>
            </p:nvSpPr>
            <p:spPr>
              <a:xfrm>
                <a:off x="4105887" y="4944002"/>
                <a:ext cx="2815001"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6705239" y="4939171"/>
                <a:ext cx="18986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=0.632</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𝑇</m:t>
                          </m:r>
                        </m:sub>
                      </m:sSub>
                    </m:oMath>
                  </m:oMathPara>
                </a14:m>
                <a:endParaRPr lang="zh-CN" altLang="en-US" sz="2800" dirty="0">
                  <a:solidFill>
                    <a:srgbClr val="0000FF"/>
                  </a:solidFill>
                  <a:latin typeface="+mn-lt"/>
                  <a:ea typeface="+mn-ea"/>
                </a:endParaRPr>
              </a:p>
            </p:txBody>
          </p:sp>
        </mc:Choice>
        <mc:Fallback xmlns="">
          <p:sp>
            <p:nvSpPr>
              <p:cNvPr id="34" name="矩形 33"/>
              <p:cNvSpPr>
                <a:spLocks noRot="1" noChangeAspect="1" noMove="1" noResize="1" noEditPoints="1" noAdjustHandles="1" noChangeArrowheads="1" noChangeShapeType="1" noTextEdit="1"/>
              </p:cNvSpPr>
              <p:nvPr/>
            </p:nvSpPr>
            <p:spPr>
              <a:xfrm>
                <a:off x="6705239" y="4939171"/>
                <a:ext cx="1898660" cy="523220"/>
              </a:xfrm>
              <a:prstGeom prst="rect">
                <a:avLst/>
              </a:prstGeom>
              <a:blipFill>
                <a:blip r:embed="rId11"/>
                <a:stretch>
                  <a:fillRect/>
                </a:stretch>
              </a:blipFill>
            </p:spPr>
            <p:txBody>
              <a:bodyPr/>
              <a:lstStyle/>
              <a:p>
                <a:r>
                  <a:rPr lang="zh-CN" altLang="en-US">
                    <a:noFill/>
                  </a:rPr>
                  <a:t> </a:t>
                </a:r>
              </a:p>
            </p:txBody>
          </p:sp>
        </mc:Fallback>
      </mc:AlternateContent>
      <p:grpSp>
        <p:nvGrpSpPr>
          <p:cNvPr id="3" name="组合 2"/>
          <p:cNvGrpSpPr/>
          <p:nvPr/>
        </p:nvGrpSpPr>
        <p:grpSpPr>
          <a:xfrm>
            <a:off x="7239000" y="1967124"/>
            <a:ext cx="4359276" cy="3279784"/>
            <a:chOff x="7239000" y="1967124"/>
            <a:chExt cx="4359276" cy="3279784"/>
          </a:xfrm>
        </p:grpSpPr>
        <p:grpSp>
          <p:nvGrpSpPr>
            <p:cNvPr id="2" name="Group 7"/>
            <p:cNvGrpSpPr>
              <a:grpSpLocks/>
            </p:cNvGrpSpPr>
            <p:nvPr/>
          </p:nvGrpSpPr>
          <p:grpSpPr bwMode="auto">
            <a:xfrm>
              <a:off x="8751888" y="2150304"/>
              <a:ext cx="2754312" cy="2590800"/>
              <a:chOff x="3840" y="672"/>
              <a:chExt cx="1735" cy="1632"/>
            </a:xfrm>
          </p:grpSpPr>
          <p:sp>
            <p:nvSpPr>
              <p:cNvPr id="33811" name="Line 8"/>
              <p:cNvSpPr>
                <a:spLocks noChangeShapeType="1"/>
              </p:cNvSpPr>
              <p:nvPr/>
            </p:nvSpPr>
            <p:spPr bwMode="auto">
              <a:xfrm flipV="1">
                <a:off x="3840" y="672"/>
                <a:ext cx="0" cy="1632"/>
              </a:xfrm>
              <a:prstGeom prst="line">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812" name="Line 9"/>
              <p:cNvSpPr>
                <a:spLocks noChangeShapeType="1"/>
              </p:cNvSpPr>
              <p:nvPr/>
            </p:nvSpPr>
            <p:spPr bwMode="auto">
              <a:xfrm>
                <a:off x="3840" y="2304"/>
                <a:ext cx="1680" cy="0"/>
              </a:xfrm>
              <a:prstGeom prst="line">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813" name="Line 10"/>
              <p:cNvSpPr>
                <a:spLocks noChangeShapeType="1"/>
              </p:cNvSpPr>
              <p:nvPr/>
            </p:nvSpPr>
            <p:spPr bwMode="auto">
              <a:xfrm>
                <a:off x="3840" y="1152"/>
                <a:ext cx="1632"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14" name="Arc 11"/>
              <p:cNvSpPr>
                <a:spLocks/>
              </p:cNvSpPr>
              <p:nvPr/>
            </p:nvSpPr>
            <p:spPr bwMode="auto">
              <a:xfrm flipH="1">
                <a:off x="3847" y="1153"/>
                <a:ext cx="1728" cy="1151"/>
              </a:xfrm>
              <a:custGeom>
                <a:avLst/>
                <a:gdLst>
                  <a:gd name="T0" fmla="*/ 0 w 21600"/>
                  <a:gd name="T1" fmla="*/ 0 h 21591"/>
                  <a:gd name="T2" fmla="*/ 0 w 21600"/>
                  <a:gd name="T3" fmla="*/ 0 h 21591"/>
                  <a:gd name="T4" fmla="*/ 0 w 21600"/>
                  <a:gd name="T5" fmla="*/ 0 h 21591"/>
                  <a:gd name="T6" fmla="*/ 0 60000 65536"/>
                  <a:gd name="T7" fmla="*/ 0 60000 65536"/>
                  <a:gd name="T8" fmla="*/ 0 60000 65536"/>
                  <a:gd name="T9" fmla="*/ 0 w 21600"/>
                  <a:gd name="T10" fmla="*/ 0 h 21591"/>
                  <a:gd name="T11" fmla="*/ 21600 w 21600"/>
                  <a:gd name="T12" fmla="*/ 21591 h 21591"/>
                </a:gdLst>
                <a:ahLst/>
                <a:cxnLst>
                  <a:cxn ang="T6">
                    <a:pos x="T0" y="T1"/>
                  </a:cxn>
                  <a:cxn ang="T7">
                    <a:pos x="T2" y="T3"/>
                  </a:cxn>
                  <a:cxn ang="T8">
                    <a:pos x="T4" y="T5"/>
                  </a:cxn>
                </a:cxnLst>
                <a:rect l="T9" t="T10" r="T11" b="T12"/>
                <a:pathLst>
                  <a:path w="21600" h="21591" fill="none" extrusionOk="0">
                    <a:moveTo>
                      <a:pt x="612" y="-1"/>
                    </a:moveTo>
                    <a:cubicBezTo>
                      <a:pt x="12298" y="330"/>
                      <a:pt x="21600" y="9899"/>
                      <a:pt x="21600" y="21591"/>
                    </a:cubicBezTo>
                  </a:path>
                  <a:path w="21600" h="21591" stroke="0" extrusionOk="0">
                    <a:moveTo>
                      <a:pt x="612" y="-1"/>
                    </a:moveTo>
                    <a:cubicBezTo>
                      <a:pt x="12298" y="330"/>
                      <a:pt x="21600" y="9899"/>
                      <a:pt x="21600" y="21591"/>
                    </a:cubicBezTo>
                    <a:lnTo>
                      <a:pt x="0" y="21591"/>
                    </a:lnTo>
                    <a:lnTo>
                      <a:pt x="612" y="-1"/>
                    </a:lnTo>
                    <a:close/>
                  </a:path>
                </a:pathLst>
              </a:custGeom>
              <a:noFill/>
              <a:ln w="317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815" name="Line 12"/>
              <p:cNvSpPr>
                <a:spLocks noChangeShapeType="1"/>
              </p:cNvSpPr>
              <p:nvPr/>
            </p:nvSpPr>
            <p:spPr bwMode="auto">
              <a:xfrm>
                <a:off x="3840" y="1584"/>
                <a:ext cx="384"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16" name="Line 13"/>
              <p:cNvSpPr>
                <a:spLocks noChangeShapeType="1"/>
              </p:cNvSpPr>
              <p:nvPr/>
            </p:nvSpPr>
            <p:spPr bwMode="auto">
              <a:xfrm>
                <a:off x="4224" y="1584"/>
                <a:ext cx="0" cy="72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mc:AlternateContent xmlns:mc="http://schemas.openxmlformats.org/markup-compatibility/2006" xmlns:a14="http://schemas.microsoft.com/office/drawing/2010/main">
          <mc:Choice Requires="a14">
            <p:sp>
              <p:nvSpPr>
                <p:cNvPr id="35" name="矩形 34"/>
                <p:cNvSpPr/>
                <p:nvPr/>
              </p:nvSpPr>
              <p:spPr>
                <a:xfrm>
                  <a:off x="7239000" y="3293253"/>
                  <a:ext cx="15311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0.632</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𝑇</m:t>
                            </m:r>
                          </m:sub>
                        </m:sSub>
                      </m:oMath>
                    </m:oMathPara>
                  </a14:m>
                  <a:endParaRPr lang="zh-CN" altLang="en-US" sz="2800" dirty="0">
                    <a:solidFill>
                      <a:srgbClr val="0000FF"/>
                    </a:solidFill>
                    <a:latin typeface="+mn-lt"/>
                    <a:ea typeface="+mn-ea"/>
                  </a:endParaRPr>
                </a:p>
              </p:txBody>
            </p:sp>
          </mc:Choice>
          <mc:Fallback xmlns="">
            <p:sp>
              <p:nvSpPr>
                <p:cNvPr id="35" name="矩形 34"/>
                <p:cNvSpPr>
                  <a:spLocks noRot="1" noChangeAspect="1" noMove="1" noResize="1" noEditPoints="1" noAdjustHandles="1" noChangeArrowheads="1" noChangeShapeType="1" noTextEdit="1"/>
                </p:cNvSpPr>
                <p:nvPr/>
              </p:nvSpPr>
              <p:spPr>
                <a:xfrm>
                  <a:off x="7239000" y="3293253"/>
                  <a:ext cx="1531188"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8129370" y="2655963"/>
                  <a:ext cx="66236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𝑇</m:t>
                            </m:r>
                          </m:sub>
                        </m:sSub>
                      </m:oMath>
                    </m:oMathPara>
                  </a14:m>
                  <a:endParaRPr lang="zh-CN" altLang="en-US" sz="2800" dirty="0">
                    <a:solidFill>
                      <a:srgbClr val="0000FF"/>
                    </a:solidFill>
                    <a:latin typeface="+mn-lt"/>
                    <a:ea typeface="+mn-ea"/>
                  </a:endParaRPr>
                </a:p>
              </p:txBody>
            </p:sp>
          </mc:Choice>
          <mc:Fallback xmlns="">
            <p:sp>
              <p:nvSpPr>
                <p:cNvPr id="36" name="矩形 35"/>
                <p:cNvSpPr>
                  <a:spLocks noRot="1" noChangeAspect="1" noMove="1" noResize="1" noEditPoints="1" noAdjustHandles="1" noChangeArrowheads="1" noChangeShapeType="1" noTextEdit="1"/>
                </p:cNvSpPr>
                <p:nvPr/>
              </p:nvSpPr>
              <p:spPr>
                <a:xfrm>
                  <a:off x="8129370" y="2655963"/>
                  <a:ext cx="662361"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8296586" y="1967124"/>
                  <a:ext cx="4805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𝑣</m:t>
                        </m:r>
                      </m:oMath>
                    </m:oMathPara>
                  </a14:m>
                  <a:endParaRPr lang="zh-CN" altLang="en-US" sz="2800" dirty="0">
                    <a:solidFill>
                      <a:srgbClr val="0000FF"/>
                    </a:solidFill>
                    <a:latin typeface="+mn-lt"/>
                    <a:ea typeface="+mn-ea"/>
                  </a:endParaRPr>
                </a:p>
              </p:txBody>
            </p:sp>
          </mc:Choice>
          <mc:Fallback xmlns="">
            <p:sp>
              <p:nvSpPr>
                <p:cNvPr id="37" name="矩形 36"/>
                <p:cNvSpPr>
                  <a:spLocks noRot="1" noChangeAspect="1" noMove="1" noResize="1" noEditPoints="1" noAdjustHandles="1" noChangeArrowheads="1" noChangeShapeType="1" noTextEdit="1"/>
                </p:cNvSpPr>
                <p:nvPr/>
              </p:nvSpPr>
              <p:spPr>
                <a:xfrm>
                  <a:off x="8296586" y="1967124"/>
                  <a:ext cx="480516"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11173994" y="4661260"/>
                  <a:ext cx="42428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𝑡</m:t>
                        </m:r>
                      </m:oMath>
                    </m:oMathPara>
                  </a14:m>
                  <a:endParaRPr lang="zh-CN" altLang="en-US" sz="2800" dirty="0">
                    <a:solidFill>
                      <a:srgbClr val="0000FF"/>
                    </a:solidFill>
                    <a:latin typeface="+mn-lt"/>
                    <a:ea typeface="+mn-ea"/>
                  </a:endParaRPr>
                </a:p>
              </p:txBody>
            </p:sp>
          </mc:Choice>
          <mc:Fallback xmlns="">
            <p:sp>
              <p:nvSpPr>
                <p:cNvPr id="38" name="矩形 37"/>
                <p:cNvSpPr>
                  <a:spLocks noRot="1" noChangeAspect="1" noMove="1" noResize="1" noEditPoints="1" noAdjustHandles="1" noChangeArrowheads="1" noChangeShapeType="1" noTextEdit="1"/>
                </p:cNvSpPr>
                <p:nvPr/>
              </p:nvSpPr>
              <p:spPr>
                <a:xfrm>
                  <a:off x="11173994" y="4661260"/>
                  <a:ext cx="424282"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8927658" y="4723688"/>
                  <a:ext cx="10352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𝑚</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𝐾</m:t>
                        </m:r>
                      </m:oMath>
                    </m:oMathPara>
                  </a14:m>
                  <a:endParaRPr lang="zh-CN" altLang="en-US" sz="2800" dirty="0">
                    <a:solidFill>
                      <a:srgbClr val="0000FF"/>
                    </a:solidFill>
                    <a:latin typeface="+mn-ea"/>
                    <a:ea typeface="+mn-ea"/>
                  </a:endParaRPr>
                </a:p>
              </p:txBody>
            </p:sp>
          </mc:Choice>
          <mc:Fallback xmlns="">
            <p:sp>
              <p:nvSpPr>
                <p:cNvPr id="39" name="矩形 38"/>
                <p:cNvSpPr>
                  <a:spLocks noRot="1" noChangeAspect="1" noMove="1" noResize="1" noEditPoints="1" noAdjustHandles="1" noChangeArrowheads="1" noChangeShapeType="1" noTextEdit="1"/>
                </p:cNvSpPr>
                <p:nvPr/>
              </p:nvSpPr>
              <p:spPr>
                <a:xfrm>
                  <a:off x="8927658" y="4723688"/>
                  <a:ext cx="1035283"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8294280" y="4550272"/>
                  <a:ext cx="54130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𝑂</m:t>
                        </m:r>
                      </m:oMath>
                    </m:oMathPara>
                  </a14:m>
                  <a:endParaRPr lang="zh-CN" altLang="en-US" sz="2800" dirty="0">
                    <a:solidFill>
                      <a:srgbClr val="0000FF"/>
                    </a:solidFill>
                    <a:latin typeface="+mn-ea"/>
                    <a:ea typeface="+mn-ea"/>
                  </a:endParaRPr>
                </a:p>
              </p:txBody>
            </p:sp>
          </mc:Choice>
          <mc:Fallback xmlns="">
            <p:sp>
              <p:nvSpPr>
                <p:cNvPr id="40" name="矩形 39"/>
                <p:cNvSpPr>
                  <a:spLocks noRot="1" noChangeAspect="1" noMove="1" noResize="1" noEditPoints="1" noAdjustHandles="1" noChangeArrowheads="1" noChangeShapeType="1" noTextEdit="1"/>
                </p:cNvSpPr>
                <p:nvPr/>
              </p:nvSpPr>
              <p:spPr>
                <a:xfrm>
                  <a:off x="8294280" y="4550272"/>
                  <a:ext cx="541302" cy="523220"/>
                </a:xfrm>
                <a:prstGeom prst="rect">
                  <a:avLst/>
                </a:prstGeom>
                <a:blipFill>
                  <a:blip r:embed="rId17"/>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4126732105"/>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806"/>
                                        </p:tgtEl>
                                        <p:attrNameLst>
                                          <p:attrName>style.visibility</p:attrName>
                                        </p:attrNameLst>
                                      </p:cBhvr>
                                      <p:to>
                                        <p:strVal val="visible"/>
                                      </p:to>
                                    </p:set>
                                    <p:animEffect transition="in" filter="wipe(left)">
                                      <p:cBhvr>
                                        <p:cTn id="7" dur="500"/>
                                        <p:tgtEl>
                                          <p:spTgt spid="3380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left)">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left)">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left)">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wipe(left)">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3273"/>
                                        </p:tgtEl>
                                        <p:attrNameLst>
                                          <p:attrName>style.visibility</p:attrName>
                                        </p:attrNameLst>
                                      </p:cBhvr>
                                      <p:to>
                                        <p:strVal val="visible"/>
                                      </p:to>
                                    </p:set>
                                    <p:animEffect transition="in" filter="wipe(left)">
                                      <p:cBhvr>
                                        <p:cTn id="37" dur="500"/>
                                        <p:tgtEl>
                                          <p:spTgt spid="5327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left)">
                                      <p:cBhvr>
                                        <p:cTn id="42" dur="500"/>
                                        <p:tgtEl>
                                          <p:spTgt spid="3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500"/>
                                        <p:tgtEl>
                                          <p:spTgt spid="3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left)">
                                      <p:cBhvr>
                                        <p:cTn id="52" dur="500"/>
                                        <p:tgtEl>
                                          <p:spTgt spid="3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53268"/>
                                        </p:tgtEl>
                                        <p:attrNameLst>
                                          <p:attrName>style.visibility</p:attrName>
                                        </p:attrNameLst>
                                      </p:cBhvr>
                                      <p:to>
                                        <p:strVal val="visible"/>
                                      </p:to>
                                    </p:set>
                                    <p:animEffect transition="in" filter="wipe(left)">
                                      <p:cBhvr>
                                        <p:cTn id="57" dur="500"/>
                                        <p:tgtEl>
                                          <p:spTgt spid="5326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wipe(left)">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06" grpId="0"/>
      <p:bldP spid="53268" grpId="0"/>
      <p:bldP spid="53273" grpId="0"/>
      <p:bldP spid="26" grpId="0"/>
      <p:bldP spid="28" grpId="0"/>
      <p:bldP spid="29" grpId="0"/>
      <p:bldP spid="30" grpId="0"/>
      <p:bldP spid="31" grpId="0"/>
      <p:bldP spid="32" grpId="0"/>
      <p:bldP spid="33" grpId="0"/>
      <p:bldP spid="34"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6"/>
          <p:cNvSpPr>
            <a:spLocks noChangeArrowheads="1"/>
          </p:cNvSpPr>
          <p:nvPr/>
        </p:nvSpPr>
        <p:spPr bwMode="auto">
          <a:xfrm>
            <a:off x="8478794" y="5583195"/>
            <a:ext cx="11837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latin typeface="+mn-lt"/>
                <a:ea typeface="+mn-ea"/>
              </a:rPr>
              <a:t>[   A   ]</a:t>
            </a:r>
          </a:p>
        </p:txBody>
      </p:sp>
      <mc:AlternateContent xmlns:mc="http://schemas.openxmlformats.org/markup-compatibility/2006" xmlns:a14="http://schemas.microsoft.com/office/drawing/2010/main">
        <mc:Choice Requires="a14">
          <p:sp>
            <p:nvSpPr>
              <p:cNvPr id="59397" name="Text Box 4"/>
              <p:cNvSpPr txBox="1">
                <a:spLocks noChangeArrowheads="1"/>
              </p:cNvSpPr>
              <p:nvPr/>
            </p:nvSpPr>
            <p:spPr bwMode="auto">
              <a:xfrm>
                <a:off x="1703387" y="836614"/>
                <a:ext cx="9998461" cy="332398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buClrTx/>
                  <a:buSzTx/>
                  <a:buFontTx/>
                  <a:buNone/>
                </a:pPr>
                <a:r>
                  <a:rPr lang="en-US" altLang="zh-CN" sz="2800" dirty="0">
                    <a:solidFill>
                      <a:srgbClr val="FF0000"/>
                    </a:solidFill>
                    <a:latin typeface="+mn-lt"/>
                    <a:ea typeface="+mn-ea"/>
                  </a:rPr>
                  <a:t>1008</a:t>
                </a:r>
                <a:r>
                  <a:rPr lang="zh-CN" altLang="zh-CN" sz="2800" dirty="0">
                    <a:solidFill>
                      <a:srgbClr val="0000FF"/>
                    </a:solidFill>
                    <a:latin typeface="+mn-lt"/>
                    <a:ea typeface="+mn-ea"/>
                  </a:rPr>
                  <a:t>质量为</a:t>
                </a:r>
                <a14:m>
                  <m:oMath xmlns:m="http://schemas.openxmlformats.org/officeDocument/2006/math">
                    <m:r>
                      <a:rPr lang="en-US" altLang="zh-CN" sz="2800" b="0" i="1">
                        <a:solidFill>
                          <a:srgbClr val="0000FF"/>
                        </a:solidFill>
                        <a:latin typeface="Cambria Math" panose="02040503050406030204" pitchFamily="18" charset="0"/>
                        <a:ea typeface="+mn-ea"/>
                      </a:rPr>
                      <m:t>𝑚</m:t>
                    </m:r>
                  </m:oMath>
                </a14:m>
                <a:r>
                  <a:rPr lang="zh-CN" altLang="zh-CN" sz="2800" dirty="0">
                    <a:solidFill>
                      <a:srgbClr val="0000FF"/>
                    </a:solidFill>
                    <a:latin typeface="+mn-lt"/>
                    <a:ea typeface="+mn-ea"/>
                  </a:rPr>
                  <a:t>的物体自空中落下，它除受重力外，还受到一个与速度平方成正比的阻力的作用</a:t>
                </a:r>
                <a:r>
                  <a:rPr lang="zh-CN" altLang="en-US" sz="2800" dirty="0">
                    <a:solidFill>
                      <a:srgbClr val="0000FF"/>
                    </a:solidFill>
                    <a:latin typeface="+mn-lt"/>
                    <a:ea typeface="+mn-ea"/>
                  </a:rPr>
                  <a:t>。</a:t>
                </a:r>
                <a:r>
                  <a:rPr lang="zh-CN" altLang="zh-CN" sz="2800" dirty="0">
                    <a:solidFill>
                      <a:srgbClr val="0000FF"/>
                    </a:solidFill>
                    <a:latin typeface="+mn-lt"/>
                    <a:ea typeface="+mn-ea"/>
                  </a:rPr>
                  <a:t>比例系数为</a:t>
                </a:r>
                <a14:m>
                  <m:oMath xmlns:m="http://schemas.openxmlformats.org/officeDocument/2006/math">
                    <m:r>
                      <a:rPr lang="en-US" altLang="zh-CN" sz="2800" b="0" i="1" smtClean="0">
                        <a:solidFill>
                          <a:srgbClr val="0000FF"/>
                        </a:solidFill>
                        <a:latin typeface="Cambria Math" panose="02040503050406030204" pitchFamily="18" charset="0"/>
                      </a:rPr>
                      <m:t>𝑘</m:t>
                    </m:r>
                  </m:oMath>
                </a14:m>
                <a:r>
                  <a:rPr lang="zh-CN" altLang="en-US" sz="2800" dirty="0">
                    <a:solidFill>
                      <a:srgbClr val="0000FF"/>
                    </a:solidFill>
                    <a:latin typeface="+mn-lt"/>
                    <a:ea typeface="+mn-ea"/>
                  </a:rPr>
                  <a:t>，</a:t>
                </a:r>
                <a14:m>
                  <m:oMath xmlns:m="http://schemas.openxmlformats.org/officeDocument/2006/math">
                    <m:r>
                      <a:rPr lang="en-US" altLang="zh-CN" sz="2800" i="1">
                        <a:solidFill>
                          <a:srgbClr val="0000FF"/>
                        </a:solidFill>
                        <a:latin typeface="Cambria Math" panose="02040503050406030204" pitchFamily="18" charset="0"/>
                      </a:rPr>
                      <m:t>𝑘</m:t>
                    </m:r>
                  </m:oMath>
                </a14:m>
                <a:r>
                  <a:rPr lang="zh-CN" altLang="zh-CN" sz="2800" dirty="0">
                    <a:solidFill>
                      <a:srgbClr val="0000FF"/>
                    </a:solidFill>
                    <a:latin typeface="+mn-lt"/>
                    <a:ea typeface="+mn-ea"/>
                  </a:rPr>
                  <a:t>为正常数</a:t>
                </a:r>
                <a:r>
                  <a:rPr lang="zh-CN" altLang="en-US" sz="2800" dirty="0">
                    <a:solidFill>
                      <a:srgbClr val="0000FF"/>
                    </a:solidFill>
                    <a:latin typeface="+mn-lt"/>
                    <a:ea typeface="+mn-ea"/>
                  </a:rPr>
                  <a:t>。</a:t>
                </a:r>
                <a:r>
                  <a:rPr lang="zh-CN" altLang="zh-CN" sz="2800" dirty="0">
                    <a:solidFill>
                      <a:srgbClr val="0000FF"/>
                    </a:solidFill>
                    <a:latin typeface="+mn-lt"/>
                    <a:ea typeface="+mn-ea"/>
                  </a:rPr>
                  <a:t>该下落物体的收尾速度(即最后物体做匀速直线的速度)将是</a:t>
                </a:r>
                <a:r>
                  <a:rPr lang="zh-CN" altLang="en-US" sz="2800" dirty="0">
                    <a:solidFill>
                      <a:srgbClr val="0000FF"/>
                    </a:solidFill>
                    <a:latin typeface="+mn-lt"/>
                    <a:ea typeface="+mn-ea"/>
                  </a:rPr>
                  <a:t>：</a:t>
                </a:r>
                <a:endParaRPr lang="en-US" altLang="zh-CN" sz="2800" dirty="0">
                  <a:solidFill>
                    <a:srgbClr val="0000FF"/>
                  </a:solidFill>
                  <a:latin typeface="+mn-lt"/>
                  <a:ea typeface="+mn-ea"/>
                </a:endParaRPr>
              </a:p>
              <a:p>
                <a:pPr marL="514350" indent="-514350" algn="just" eaLnBrk="1" hangingPunct="1">
                  <a:lnSpc>
                    <a:spcPct val="130000"/>
                  </a:lnSpc>
                  <a:spcBef>
                    <a:spcPct val="50000"/>
                  </a:spcBef>
                  <a:buClrTx/>
                  <a:buSzTx/>
                  <a:buFontTx/>
                  <a:buAutoNum type="alphaUcParenBoth"/>
                </a:pPr>
                <a:r>
                  <a:rPr lang="en-US" altLang="zh-CN" sz="2800" dirty="0">
                    <a:solidFill>
                      <a:srgbClr val="0000FF"/>
                    </a:solidFill>
                    <a:latin typeface="+mn-lt"/>
                    <a:ea typeface="+mn-ea"/>
                  </a:rPr>
                  <a:t>                      (B)</a:t>
                </a:r>
              </a:p>
              <a:p>
                <a:pPr algn="just" eaLnBrk="1" hangingPunct="1">
                  <a:lnSpc>
                    <a:spcPct val="130000"/>
                  </a:lnSpc>
                  <a:spcBef>
                    <a:spcPct val="50000"/>
                  </a:spcBef>
                  <a:buClrTx/>
                  <a:buSzTx/>
                  <a:buNone/>
                </a:pPr>
                <a:r>
                  <a:rPr lang="en-US" altLang="zh-CN" sz="2800" dirty="0">
                    <a:solidFill>
                      <a:srgbClr val="0000FF"/>
                    </a:solidFill>
                    <a:latin typeface="+mn-lt"/>
                    <a:ea typeface="+mn-ea"/>
                  </a:rPr>
                  <a:t>(C)                       (D)</a:t>
                </a:r>
                <a:endParaRPr lang="zh-CN" altLang="en-US" sz="2800" dirty="0">
                  <a:solidFill>
                    <a:srgbClr val="0000FF"/>
                  </a:solidFill>
                  <a:latin typeface="+mn-lt"/>
                  <a:ea typeface="+mn-ea"/>
                </a:endParaRPr>
              </a:p>
            </p:txBody>
          </p:sp>
        </mc:Choice>
        <mc:Fallback xmlns="">
          <p:sp>
            <p:nvSpPr>
              <p:cNvPr id="59397" name="Text Box 4"/>
              <p:cNvSpPr txBox="1">
                <a:spLocks noRot="1" noChangeAspect="1" noMove="1" noResize="1" noEditPoints="1" noAdjustHandles="1" noChangeArrowheads="1" noChangeShapeType="1" noTextEdit="1"/>
              </p:cNvSpPr>
              <p:nvPr/>
            </p:nvSpPr>
            <p:spPr bwMode="auto">
              <a:xfrm>
                <a:off x="1703387" y="836614"/>
                <a:ext cx="9998461" cy="3323987"/>
              </a:xfrm>
              <a:prstGeom prst="rect">
                <a:avLst/>
              </a:prstGeom>
              <a:blipFill>
                <a:blip r:embed="rId2"/>
                <a:stretch>
                  <a:fillRect l="-1219" r="-1219" b="-238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0" name="AutoShape 10"/>
          <p:cNvSpPr>
            <a:spLocks noChangeArrowheads="1"/>
          </p:cNvSpPr>
          <p:nvPr/>
        </p:nvSpPr>
        <p:spPr bwMode="auto">
          <a:xfrm>
            <a:off x="1038563" y="2733090"/>
            <a:ext cx="609600" cy="609600"/>
          </a:xfrm>
          <a:prstGeom prst="star5">
            <a:avLst/>
          </a:prstGeom>
          <a:gradFill rotWithShape="0">
            <a:gsLst>
              <a:gs pos="0">
                <a:srgbClr val="FFFFFF"/>
              </a:gs>
              <a:gs pos="100000">
                <a:srgbClr val="FF3300"/>
              </a:gs>
            </a:gsLst>
            <a:path path="shape">
              <a:fillToRect l="50000" t="50000" r="50000" b="50000"/>
            </a:path>
          </a:gradFill>
          <a:ln w="9525">
            <a:solidFill>
              <a:srgbClr val="D60093"/>
            </a:solidFill>
            <a:miter lim="800000"/>
            <a:headEnd/>
            <a:tailEnd/>
          </a:ln>
          <a:effectLst/>
        </p:spPr>
        <p:txBody>
          <a:bodyPr wrap="none" anchor="ctr"/>
          <a:lstStyle/>
          <a:p>
            <a:pPr algn="just">
              <a:defRPr/>
            </a:pPr>
            <a:endParaRPr lang="zh-CN" altLang="en-US" sz="280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10" name="矩形 9"/>
              <p:cNvSpPr/>
              <p:nvPr/>
            </p:nvSpPr>
            <p:spPr>
              <a:xfrm>
                <a:off x="4825810" y="2622744"/>
                <a:ext cx="698525" cy="830292"/>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𝑔</m:t>
                          </m:r>
                        </m:num>
                        <m:den>
                          <m:r>
                            <a:rPr lang="en-US" altLang="zh-CN" sz="2800" b="0" i="1" smtClean="0">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rPr>
                            <m:t>𝑘</m:t>
                          </m:r>
                        </m:den>
                      </m:f>
                    </m:oMath>
                  </m:oMathPara>
                </a14:m>
                <a:endParaRPr lang="zh-CN" altLang="en-US" sz="2800" dirty="0">
                  <a:solidFill>
                    <a:srgbClr val="0000FF"/>
                  </a:solidFill>
                  <a:latin typeface="+mj-ea"/>
                  <a:ea typeface="+mj-ea"/>
                </a:endParaRPr>
              </a:p>
            </p:txBody>
          </p:sp>
        </mc:Choice>
        <mc:Fallback xmlns="">
          <p:sp>
            <p:nvSpPr>
              <p:cNvPr id="10" name="矩形 9"/>
              <p:cNvSpPr>
                <a:spLocks noRot="1" noChangeAspect="1" noMove="1" noResize="1" noEditPoints="1" noAdjustHandles="1" noChangeArrowheads="1" noChangeShapeType="1" noTextEdit="1"/>
              </p:cNvSpPr>
              <p:nvPr/>
            </p:nvSpPr>
            <p:spPr>
              <a:xfrm>
                <a:off x="4825810" y="2622744"/>
                <a:ext cx="698525" cy="83029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458201" y="3583864"/>
                <a:ext cx="719364"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𝑔𝑘</m:t>
                      </m:r>
                    </m:oMath>
                  </m:oMathPara>
                </a14:m>
                <a:endParaRPr lang="zh-CN" altLang="en-US" sz="2800" dirty="0">
                  <a:solidFill>
                    <a:srgbClr val="0000FF"/>
                  </a:solidFill>
                  <a:latin typeface="+mj-ea"/>
                  <a:ea typeface="+mj-ea"/>
                </a:endParaRPr>
              </a:p>
            </p:txBody>
          </p:sp>
        </mc:Choice>
        <mc:Fallback xmlns="">
          <p:sp>
            <p:nvSpPr>
              <p:cNvPr id="11" name="矩形 10"/>
              <p:cNvSpPr>
                <a:spLocks noRot="1" noChangeAspect="1" noMove="1" noResize="1" noEditPoints="1" noAdjustHandles="1" noChangeArrowheads="1" noChangeShapeType="1" noTextEdit="1"/>
              </p:cNvSpPr>
              <p:nvPr/>
            </p:nvSpPr>
            <p:spPr>
              <a:xfrm>
                <a:off x="2458201" y="3583864"/>
                <a:ext cx="719364"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887558" y="3546459"/>
                <a:ext cx="986039" cy="614142"/>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ad>
                        <m:radPr>
                          <m:degHide m:val="on"/>
                          <m:ctrlPr>
                            <a:rPr lang="en-US" altLang="zh-CN" sz="2800" b="0" i="1" smtClean="0">
                              <a:solidFill>
                                <a:srgbClr val="0000FF"/>
                              </a:solidFill>
                              <a:latin typeface="Cambria Math" panose="02040503050406030204" pitchFamily="18" charset="0"/>
                            </a:rPr>
                          </m:ctrlPr>
                        </m:radPr>
                        <m:deg/>
                        <m:e>
                          <m:r>
                            <a:rPr lang="en-US" altLang="zh-CN" sz="2800" i="1">
                              <a:solidFill>
                                <a:srgbClr val="0000FF"/>
                              </a:solidFill>
                              <a:latin typeface="Cambria Math" panose="02040503050406030204" pitchFamily="18" charset="0"/>
                            </a:rPr>
                            <m:t>𝑔𝑘</m:t>
                          </m:r>
                        </m:e>
                      </m:rad>
                    </m:oMath>
                  </m:oMathPara>
                </a14:m>
                <a:endParaRPr lang="zh-CN" altLang="en-US" sz="2800" dirty="0">
                  <a:solidFill>
                    <a:srgbClr val="0000FF"/>
                  </a:solidFill>
                  <a:latin typeface="+mj-ea"/>
                  <a:ea typeface="+mj-ea"/>
                </a:endParaRPr>
              </a:p>
            </p:txBody>
          </p:sp>
        </mc:Choice>
        <mc:Fallback xmlns="">
          <p:sp>
            <p:nvSpPr>
              <p:cNvPr id="12" name="矩形 11"/>
              <p:cNvSpPr>
                <a:spLocks noRot="1" noChangeAspect="1" noMove="1" noResize="1" noEditPoints="1" noAdjustHandles="1" noChangeArrowheads="1" noChangeShapeType="1" noTextEdit="1"/>
              </p:cNvSpPr>
              <p:nvPr/>
            </p:nvSpPr>
            <p:spPr>
              <a:xfrm>
                <a:off x="4887558" y="3546459"/>
                <a:ext cx="986039" cy="61414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274337" y="2622744"/>
                <a:ext cx="1087092" cy="969176"/>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ad>
                        <m:radPr>
                          <m:degHide m:val="on"/>
                          <m:ctrlPr>
                            <a:rPr lang="en-US" altLang="zh-CN" sz="2800" b="0" i="1" smtClean="0">
                              <a:solidFill>
                                <a:srgbClr val="0000FF"/>
                              </a:solidFill>
                              <a:latin typeface="Cambria Math" panose="02040503050406030204" pitchFamily="18" charset="0"/>
                            </a:rPr>
                          </m:ctrlPr>
                        </m:radPr>
                        <m:deg/>
                        <m:e>
                          <m:f>
                            <m:fPr>
                              <m:ctrlPr>
                                <a:rPr lang="en-US" altLang="zh-CN" sz="2800" b="0" i="1" smtClean="0">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𝑚𝑔</m:t>
                              </m:r>
                            </m:num>
                            <m:den>
                              <m:r>
                                <a:rPr lang="en-US" altLang="zh-CN" sz="2800" b="0" i="1" smtClean="0">
                                  <a:solidFill>
                                    <a:srgbClr val="0000FF"/>
                                  </a:solidFill>
                                  <a:latin typeface="Cambria Math" panose="02040503050406030204" pitchFamily="18" charset="0"/>
                                </a:rPr>
                                <m:t>𝑘</m:t>
                              </m:r>
                            </m:den>
                          </m:f>
                        </m:e>
                      </m:rad>
                    </m:oMath>
                  </m:oMathPara>
                </a14:m>
                <a:endParaRPr lang="zh-CN" altLang="en-US" sz="2800" dirty="0">
                  <a:solidFill>
                    <a:srgbClr val="0000FF"/>
                  </a:solidFill>
                  <a:latin typeface="+mj-ea"/>
                  <a:ea typeface="+mj-ea"/>
                </a:endParaRPr>
              </a:p>
            </p:txBody>
          </p:sp>
        </mc:Choice>
        <mc:Fallback xmlns="">
          <p:sp>
            <p:nvSpPr>
              <p:cNvPr id="13" name="矩形 12"/>
              <p:cNvSpPr>
                <a:spLocks noRot="1" noChangeAspect="1" noMove="1" noResize="1" noEditPoints="1" noAdjustHandles="1" noChangeArrowheads="1" noChangeShapeType="1" noTextEdit="1"/>
              </p:cNvSpPr>
              <p:nvPr/>
            </p:nvSpPr>
            <p:spPr>
              <a:xfrm>
                <a:off x="2274337" y="2622744"/>
                <a:ext cx="1087092" cy="969176"/>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788579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linds(horizontal)">
                                      <p:cBhvr>
                                        <p:cTn id="7" dur="500"/>
                                        <p:tgtEl>
                                          <p:spTgt spid="4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 calcmode="lin" valueType="num">
                                      <p:cBhvr additive="base">
                                        <p:cTn id="12" dur="500" fill="hold"/>
                                        <p:tgtEl>
                                          <p:spTgt spid="50"/>
                                        </p:tgtEl>
                                        <p:attrNameLst>
                                          <p:attrName>ppt_x</p:attrName>
                                        </p:attrNameLst>
                                      </p:cBhvr>
                                      <p:tavLst>
                                        <p:tav tm="0">
                                          <p:val>
                                            <p:strVal val="#ppt_x"/>
                                          </p:val>
                                        </p:tav>
                                        <p:tav tm="100000">
                                          <p:val>
                                            <p:strVal val="#ppt_x"/>
                                          </p:val>
                                        </p:tav>
                                      </p:tavLst>
                                    </p:anim>
                                    <p:anim calcmode="lin" valueType="num">
                                      <p:cBhvr additive="base">
                                        <p:cTn id="13"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utoUpdateAnimBg="0"/>
    </p:bldLst>
  </p:timing>
</p:sld>
</file>

<file path=ppt/theme/theme1.xml><?xml version="1.0" encoding="utf-8"?>
<a:theme xmlns:a="http://schemas.openxmlformats.org/drawingml/2006/main" name="1_主题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just">
          <a:defRPr sz="2800" dirty="0" smtClean="0">
            <a:solidFill>
              <a:srgbClr val="0000FF"/>
            </a:solidFill>
            <a:latin typeface="+mn-lt"/>
            <a:ea typeface="+mn-ea"/>
          </a:defRPr>
        </a:defPPr>
      </a:lstStyle>
    </a:txDef>
  </a:objectDefaults>
  <a:extraClrSchemeLst/>
  <a:extLst>
    <a:ext uri="{05A4C25C-085E-4340-85A3-A5531E510DB2}">
      <thm15:themeFamily xmlns:thm15="http://schemas.microsoft.com/office/thememl/2012/main" name="主题2" id="{C3AC7DD7-08CD-4528-B442-3C16D95B7B79}" vid="{73EA3633-563A-4D69-8A83-1689627CFEB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3064</TotalTime>
  <Words>6066</Words>
  <Application>Microsoft Office PowerPoint</Application>
  <PresentationFormat>宽屏</PresentationFormat>
  <Paragraphs>883</Paragraphs>
  <Slides>91</Slides>
  <Notes>0</Notes>
  <HiddenSlides>0</HiddenSlides>
  <MMClips>2</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3</vt:i4>
      </vt:variant>
      <vt:variant>
        <vt:lpstr>幻灯片标题</vt:lpstr>
      </vt:variant>
      <vt:variant>
        <vt:i4>91</vt:i4>
      </vt:variant>
    </vt:vector>
  </HeadingPairs>
  <TitlesOfParts>
    <vt:vector size="107" baseType="lpstr">
      <vt:lpstr>创艺简魏碑</vt:lpstr>
      <vt:lpstr>等线</vt:lpstr>
      <vt:lpstr>等线 Light</vt:lpstr>
      <vt:lpstr>隶书</vt:lpstr>
      <vt:lpstr>宋体</vt:lpstr>
      <vt:lpstr>微软雅黑</vt:lpstr>
      <vt:lpstr>Arial</vt:lpstr>
      <vt:lpstr>Cambria Math</vt:lpstr>
      <vt:lpstr>Segoe UI Semilight</vt:lpstr>
      <vt:lpstr>Symbol</vt:lpstr>
      <vt:lpstr>Times New Roman</vt:lpstr>
      <vt:lpstr>Wingdings</vt:lpstr>
      <vt:lpstr>1_主题2</vt:lpstr>
      <vt:lpstr>Microsoft 公式 3.0</vt:lpstr>
      <vt:lpstr>公式</vt:lpstr>
      <vt:lpstr>剪辑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戴占海</dc:creator>
  <cp:lastModifiedBy>戴占海</cp:lastModifiedBy>
  <cp:revision>435</cp:revision>
  <dcterms:created xsi:type="dcterms:W3CDTF">2016-10-12T23:56:00Z</dcterms:created>
  <dcterms:modified xsi:type="dcterms:W3CDTF">2017-07-10T08:29:24Z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2052-10.1.0.5740</vt:lpwstr>
  </property>
</Properties>
</file>